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24"/>
  </p:handoutMasterIdLst>
  <p:sldIdLst>
    <p:sldId id="256" r:id="rId3"/>
    <p:sldId id="327" r:id="rId5"/>
    <p:sldId id="344" r:id="rId6"/>
    <p:sldId id="343" r:id="rId7"/>
    <p:sldId id="356" r:id="rId8"/>
    <p:sldId id="359" r:id="rId9"/>
    <p:sldId id="358" r:id="rId10"/>
    <p:sldId id="347" r:id="rId11"/>
    <p:sldId id="348" r:id="rId12"/>
    <p:sldId id="349" r:id="rId13"/>
    <p:sldId id="352" r:id="rId14"/>
    <p:sldId id="360" r:id="rId15"/>
    <p:sldId id="351" r:id="rId16"/>
    <p:sldId id="361" r:id="rId17"/>
    <p:sldId id="350" r:id="rId18"/>
    <p:sldId id="353" r:id="rId19"/>
    <p:sldId id="354" r:id="rId20"/>
    <p:sldId id="364" r:id="rId21"/>
    <p:sldId id="365" r:id="rId22"/>
    <p:sldId id="288" r:id="rId23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370"/>
    <a:srgbClr val="FBE5D6"/>
    <a:srgbClr val="009999"/>
    <a:srgbClr val="4F855D"/>
    <a:srgbClr val="B2B2B2"/>
    <a:srgbClr val="202020"/>
    <a:srgbClr val="323232"/>
    <a:srgbClr val="CC3300"/>
    <a:srgbClr val="CC00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89" d="100"/>
          <a:sy n="89" d="100"/>
        </p:scale>
        <p:origin x="-330" y="-108"/>
      </p:cViewPr>
      <p:guideLst>
        <p:guide orient="horz" pos="2169"/>
        <p:guide pos="3831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handoutMaster" Target="handoutMasters/handoutMaster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defRPr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3751117"/>
            <a:ext cx="7321550" cy="811357"/>
          </a:xfrm>
        </p:spPr>
        <p:txBody>
          <a:bodyPr anchor="b">
            <a:normAutofit/>
          </a:bodyPr>
          <a:lstStyle>
            <a:lvl1pPr>
              <a:defRPr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2400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cxnSp>
        <p:nvCxnSpPr>
          <p:cNvPr id="8" name="直接连接符 7" hidden="1"/>
          <p:cNvCxnSpPr/>
          <p:nvPr userDrawn="1"/>
        </p:nvCxnSpPr>
        <p:spPr>
          <a:xfrm>
            <a:off x="742950" y="434340"/>
            <a:ext cx="0" cy="13912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image" Target="../media/image1.png"/><Relationship Id="rId16" Type="http://schemas.openxmlformats.org/officeDocument/2006/relationships/tags" Target="../tags/tag3.xml"/><Relationship Id="rId15" Type="http://schemas.openxmlformats.org/officeDocument/2006/relationships/tags" Target="../tags/tag2.xml"/><Relationship Id="rId14" Type="http://schemas.openxmlformats.org/officeDocument/2006/relationships/tags" Target="../tags/tag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chemeClr val="bg1">
                <a:lumMod val="95000"/>
              </a:schemeClr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KSO_TEMPLATE" hidden="1"/>
          <p:cNvSpPr/>
          <p:nvPr userDrawn="1">
            <p:custDataLst>
              <p:tags r:id="rId1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-21590" y="-635"/>
            <a:ext cx="12210415" cy="6888480"/>
          </a:xfrm>
          <a:prstGeom prst="rect">
            <a:avLst/>
          </a:prstGeom>
          <a:solidFill>
            <a:srgbClr val="FBE5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pic>
        <p:nvPicPr>
          <p:cNvPr id="15" name="图片 14" descr="LOGO"/>
          <p:cNvPicPr>
            <a:picLocks noChangeAspect="1"/>
          </p:cNvPicPr>
          <p:nvPr userDrawn="1"/>
        </p:nvPicPr>
        <p:blipFill>
          <a:blip r:embed="rId17" cstate="screen"/>
          <a:stretch>
            <a:fillRect/>
          </a:stretch>
        </p:blipFill>
        <p:spPr>
          <a:xfrm>
            <a:off x="10455275" y="123190"/>
            <a:ext cx="1513205" cy="458470"/>
          </a:xfrm>
          <a:prstGeom prst="rect">
            <a:avLst/>
          </a:prstGeom>
        </p:spPr>
      </p:pic>
      <p:grpSp>
        <p:nvGrpSpPr>
          <p:cNvPr id="8" name="组合 7"/>
          <p:cNvGrpSpPr/>
          <p:nvPr userDrawn="1"/>
        </p:nvGrpSpPr>
        <p:grpSpPr>
          <a:xfrm>
            <a:off x="-24765" y="6691630"/>
            <a:ext cx="12212955" cy="195580"/>
            <a:chOff x="-22" y="7904"/>
            <a:chExt cx="14533" cy="308"/>
          </a:xfrm>
        </p:grpSpPr>
        <p:sp>
          <p:nvSpPr>
            <p:cNvPr id="9" name="矩形 8"/>
            <p:cNvSpPr/>
            <p:nvPr userDrawn="1"/>
          </p:nvSpPr>
          <p:spPr>
            <a:xfrm>
              <a:off x="-22" y="7904"/>
              <a:ext cx="10915" cy="309"/>
            </a:xfrm>
            <a:prstGeom prst="rect">
              <a:avLst/>
            </a:prstGeom>
            <a:solidFill>
              <a:srgbClr val="0073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 userDrawn="1"/>
          </p:nvSpPr>
          <p:spPr>
            <a:xfrm>
              <a:off x="9457" y="7904"/>
              <a:ext cx="5055" cy="30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4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5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3295380" y="2136957"/>
            <a:ext cx="5302792" cy="1014730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dist"/>
            <a:r>
              <a:rPr lang="en-US" altLang="zh-CN" sz="6000" b="1" dirty="0" smtClean="0">
                <a:ln w="28575">
                  <a:noFill/>
                </a:ln>
                <a:solidFill>
                  <a:srgbClr val="007370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15  </a:t>
            </a:r>
            <a:r>
              <a:rPr lang="zh-CN" altLang="en-US" sz="6000" b="1" dirty="0" smtClean="0">
                <a:ln w="28575">
                  <a:noFill/>
                </a:ln>
                <a:solidFill>
                  <a:srgbClr val="007370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无言之美</a:t>
            </a:r>
            <a:endParaRPr lang="zh-CN" altLang="en-US" sz="6000" b="1" dirty="0" smtClean="0">
              <a:ln w="28575">
                <a:noFill/>
              </a:ln>
              <a:solidFill>
                <a:srgbClr val="007370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-84455" y="6541770"/>
            <a:ext cx="12364085" cy="360045"/>
          </a:xfrm>
          <a:prstGeom prst="rect">
            <a:avLst/>
          </a:prstGeom>
          <a:solidFill>
            <a:srgbClr val="0073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4507866" y="432776"/>
            <a:ext cx="2877820" cy="39878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 smtClean="0">
                <a:ln>
                  <a:noFill/>
                </a:ln>
                <a:solidFill>
                  <a:srgbClr val="0F511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第  </a:t>
            </a:r>
            <a:r>
              <a:rPr lang="zh-CN" altLang="en-US" sz="2000" b="1" dirty="0">
                <a:solidFill>
                  <a:srgbClr val="0F511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四</a:t>
            </a:r>
            <a:r>
              <a:rPr lang="zh-CN" altLang="en-US" sz="2000" b="1" dirty="0" smtClean="0">
                <a:ln>
                  <a:noFill/>
                </a:ln>
                <a:solidFill>
                  <a:srgbClr val="0F511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  单  元</a:t>
            </a:r>
            <a:endParaRPr lang="zh-CN" altLang="en-US" sz="2000" b="1" dirty="0" smtClean="0">
              <a:ln>
                <a:noFill/>
              </a:ln>
              <a:solidFill>
                <a:srgbClr val="0F5111"/>
              </a:solidFill>
              <a:latin typeface="思源黑体 CN Regular" panose="020B0500000000000000" charset="-122"/>
              <a:ea typeface="思源黑体 CN Regular" panose="020B0500000000000000" charset="-122"/>
              <a:cs typeface="思源黑体 CN Regular" panose="020B0500000000000000" charset="-122"/>
            </a:endParaRPr>
          </a:p>
        </p:txBody>
      </p:sp>
      <p:grpSp>
        <p:nvGrpSpPr>
          <p:cNvPr id="29" name="组合 28"/>
          <p:cNvGrpSpPr/>
          <p:nvPr/>
        </p:nvGrpSpPr>
        <p:grpSpPr>
          <a:xfrm flipV="1">
            <a:off x="7386320" y="563269"/>
            <a:ext cx="1957070" cy="76200"/>
            <a:chOff x="11867" y="1528"/>
            <a:chExt cx="3966" cy="120"/>
          </a:xfrm>
          <a:solidFill>
            <a:srgbClr val="FBE5D6"/>
          </a:solidFill>
        </p:grpSpPr>
        <p:cxnSp>
          <p:nvCxnSpPr>
            <p:cNvPr id="10" name="直接连接符 9"/>
            <p:cNvCxnSpPr/>
            <p:nvPr/>
          </p:nvCxnSpPr>
          <p:spPr>
            <a:xfrm flipH="1" flipV="1">
              <a:off x="11867" y="1586"/>
              <a:ext cx="3966" cy="3"/>
            </a:xfrm>
            <a:prstGeom prst="line">
              <a:avLst/>
            </a:prstGeom>
            <a:grpFill/>
            <a:ln>
              <a:solidFill>
                <a:srgbClr val="00737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矩形 10"/>
            <p:cNvSpPr/>
            <p:nvPr/>
          </p:nvSpPr>
          <p:spPr>
            <a:xfrm>
              <a:off x="12173" y="1528"/>
              <a:ext cx="240" cy="1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12693" y="1528"/>
              <a:ext cx="240" cy="1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13124" y="1528"/>
              <a:ext cx="240" cy="1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13544" y="1528"/>
              <a:ext cx="240" cy="1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13984" y="1528"/>
              <a:ext cx="240" cy="1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/>
            <p:cNvSpPr/>
            <p:nvPr/>
          </p:nvSpPr>
          <p:spPr>
            <a:xfrm>
              <a:off x="14424" y="1528"/>
              <a:ext cx="240" cy="1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矩形 24"/>
            <p:cNvSpPr/>
            <p:nvPr/>
          </p:nvSpPr>
          <p:spPr>
            <a:xfrm>
              <a:off x="14954" y="1528"/>
              <a:ext cx="240" cy="1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15334" y="1528"/>
              <a:ext cx="240" cy="1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6" name="组合 15"/>
          <p:cNvGrpSpPr/>
          <p:nvPr/>
        </p:nvGrpSpPr>
        <p:grpSpPr>
          <a:xfrm flipV="1">
            <a:off x="2517775" y="563269"/>
            <a:ext cx="1957070" cy="76200"/>
            <a:chOff x="11867" y="1528"/>
            <a:chExt cx="3966" cy="120"/>
          </a:xfrm>
          <a:solidFill>
            <a:srgbClr val="FBE5D6"/>
          </a:solidFill>
        </p:grpSpPr>
        <p:cxnSp>
          <p:nvCxnSpPr>
            <p:cNvPr id="18" name="直接连接符 17"/>
            <p:cNvCxnSpPr/>
            <p:nvPr/>
          </p:nvCxnSpPr>
          <p:spPr>
            <a:xfrm flipH="1" flipV="1">
              <a:off x="11867" y="1586"/>
              <a:ext cx="3966" cy="3"/>
            </a:xfrm>
            <a:prstGeom prst="line">
              <a:avLst/>
            </a:prstGeom>
            <a:grpFill/>
            <a:ln>
              <a:solidFill>
                <a:srgbClr val="00737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矩形 18"/>
            <p:cNvSpPr/>
            <p:nvPr/>
          </p:nvSpPr>
          <p:spPr>
            <a:xfrm>
              <a:off x="12173" y="1528"/>
              <a:ext cx="240" cy="1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矩形 19"/>
            <p:cNvSpPr/>
            <p:nvPr/>
          </p:nvSpPr>
          <p:spPr>
            <a:xfrm>
              <a:off x="12693" y="1528"/>
              <a:ext cx="240" cy="1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矩形 20"/>
            <p:cNvSpPr/>
            <p:nvPr/>
          </p:nvSpPr>
          <p:spPr>
            <a:xfrm>
              <a:off x="13124" y="1528"/>
              <a:ext cx="240" cy="1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 21"/>
            <p:cNvSpPr/>
            <p:nvPr/>
          </p:nvSpPr>
          <p:spPr>
            <a:xfrm>
              <a:off x="13544" y="1528"/>
              <a:ext cx="240" cy="1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矩形 22"/>
            <p:cNvSpPr/>
            <p:nvPr/>
          </p:nvSpPr>
          <p:spPr>
            <a:xfrm>
              <a:off x="13984" y="1528"/>
              <a:ext cx="240" cy="1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矩形 23"/>
            <p:cNvSpPr/>
            <p:nvPr/>
          </p:nvSpPr>
          <p:spPr>
            <a:xfrm>
              <a:off x="14424" y="1528"/>
              <a:ext cx="240" cy="1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矩形 25"/>
            <p:cNvSpPr/>
            <p:nvPr/>
          </p:nvSpPr>
          <p:spPr>
            <a:xfrm>
              <a:off x="14954" y="1528"/>
              <a:ext cx="240" cy="1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/>
          </p:nvSpPr>
          <p:spPr>
            <a:xfrm>
              <a:off x="15334" y="1528"/>
              <a:ext cx="240" cy="1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8" name="图片 27" descr="书本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9656445" y="5186045"/>
            <a:ext cx="2767330" cy="17157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文本框 4"/>
          <p:cNvSpPr txBox="1"/>
          <p:nvPr/>
        </p:nvSpPr>
        <p:spPr>
          <a:xfrm>
            <a:off x="8009004" y="3649979"/>
            <a:ext cx="1616075" cy="583565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dist"/>
            <a:r>
              <a:rPr lang="zh-CN" altLang="en-US" sz="3200" b="1" dirty="0" smtClean="0">
                <a:ln w="28575">
                  <a:noFill/>
                </a:ln>
                <a:solidFill>
                  <a:schemeClr val="tx1"/>
                </a:solidFill>
                <a:latin typeface="思源黑体 CN Regular" panose="020B0500000000000000" charset="-122"/>
                <a:ea typeface="思源黑体 CN Regular" panose="020B0500000000000000" charset="-122"/>
              </a:rPr>
              <a:t>朱光潜</a:t>
            </a:r>
            <a:endParaRPr sz="3200" b="1" dirty="0" smtClean="0">
              <a:ln w="28575">
                <a:noFill/>
              </a:ln>
              <a:solidFill>
                <a:schemeClr val="tx1"/>
              </a:solidFill>
              <a:latin typeface="思源黑体 CN Regular" panose="020B0500000000000000" charset="-122"/>
              <a:ea typeface="思源黑体 CN Regular" panose="020B0500000000000000" charset="-122"/>
            </a:endParaRPr>
          </a:p>
        </p:txBody>
      </p:sp>
      <p:pic>
        <p:nvPicPr>
          <p:cNvPr id="31" name="图片 30" descr="火车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272613" y="4397240"/>
            <a:ext cx="2930572" cy="29355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5" descr="中国教育出版网"/>
          <p:cNvSpPr txBox="1">
            <a:spLocks noChangeArrowheads="1"/>
          </p:cNvSpPr>
          <p:nvPr/>
        </p:nvSpPr>
        <p:spPr bwMode="auto">
          <a:xfrm>
            <a:off x="841375" y="357188"/>
            <a:ext cx="106553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 dirty="0">
                <a:latin typeface="宋体" panose="02010600030101010101" pitchFamily="2" charset="-122"/>
              </a:rPr>
              <a:t>    </a:t>
            </a:r>
            <a:r>
              <a:rPr lang="en-US" altLang="zh-CN" sz="3200" b="1" dirty="0">
                <a:latin typeface="宋体" panose="02010600030101010101" pitchFamily="2" charset="-122"/>
              </a:rPr>
              <a:t>3.</a:t>
            </a:r>
            <a:r>
              <a:rPr lang="zh-CN" altLang="en-US" sz="3200" b="1" dirty="0">
                <a:latin typeface="宋体" panose="02010600030101010101" pitchFamily="2" charset="-122"/>
              </a:rPr>
              <a:t>作者对文学的定义是怎样的？</a:t>
            </a:r>
            <a:endParaRPr lang="zh-CN" altLang="en-US" sz="3200" b="1" dirty="0">
              <a:latin typeface="宋体" panose="02010600030101010101" pitchFamily="2" charset="-122"/>
            </a:endParaRPr>
          </a:p>
        </p:txBody>
      </p:sp>
      <p:sp>
        <p:nvSpPr>
          <p:cNvPr id="10" name="文本框 26635" descr="中国教育出版网"/>
          <p:cNvSpPr txBox="1">
            <a:spLocks noChangeArrowheads="1"/>
          </p:cNvSpPr>
          <p:nvPr/>
        </p:nvSpPr>
        <p:spPr bwMode="auto">
          <a:xfrm>
            <a:off x="1809750" y="1116013"/>
            <a:ext cx="93519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en-US" altLang="zh-CN" sz="3200" b="1" dirty="0">
                <a:solidFill>
                  <a:srgbClr val="3333FF"/>
                </a:solidFill>
                <a:latin typeface="华文仿宋" pitchFamily="2" charset="-122"/>
                <a:ea typeface="华文仿宋" pitchFamily="2" charset="-122"/>
              </a:rPr>
              <a:t> </a:t>
            </a:r>
            <a:r>
              <a:rPr lang="zh-CN" altLang="en-US" sz="3200" b="1" dirty="0">
                <a:solidFill>
                  <a:srgbClr val="3333FF"/>
                </a:solidFill>
                <a:latin typeface="仿宋" pitchFamily="49" charset="-122"/>
                <a:ea typeface="仿宋" pitchFamily="49" charset="-122"/>
              </a:rPr>
              <a:t>所谓文学，就是以言达意的一种美术。</a:t>
            </a:r>
            <a:endParaRPr lang="zh-CN" altLang="en-US" sz="3200" b="1" dirty="0">
              <a:solidFill>
                <a:srgbClr val="3333FF"/>
              </a:solidFill>
              <a:latin typeface="仿宋" pitchFamily="49" charset="-122"/>
              <a:ea typeface="仿宋" pitchFamily="49" charset="-122"/>
            </a:endParaRPr>
          </a:p>
        </p:txBody>
      </p:sp>
      <p:sp>
        <p:nvSpPr>
          <p:cNvPr id="11" name="Text Box 5" descr="中国教育出版网"/>
          <p:cNvSpPr txBox="1">
            <a:spLocks noChangeArrowheads="1"/>
          </p:cNvSpPr>
          <p:nvPr/>
        </p:nvSpPr>
        <p:spPr bwMode="auto">
          <a:xfrm>
            <a:off x="841375" y="1869222"/>
            <a:ext cx="1065530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 dirty="0">
                <a:latin typeface="宋体" panose="02010600030101010101" pitchFamily="2" charset="-122"/>
              </a:rPr>
              <a:t>    </a:t>
            </a:r>
            <a:r>
              <a:rPr lang="en-US" altLang="zh-CN" sz="3200" b="1" dirty="0">
                <a:latin typeface="宋体" panose="02010600030101010101" pitchFamily="2" charset="-122"/>
              </a:rPr>
              <a:t>4.</a:t>
            </a:r>
            <a:r>
              <a:rPr lang="zh-CN" altLang="en-US" sz="3200" b="1" dirty="0">
                <a:latin typeface="宋体" panose="02010600030101010101" pitchFamily="2" charset="-122"/>
              </a:rPr>
              <a:t>作者在文中提到了一个尽善尽美的条件，作为以言达意的文学能否满足这个条件？不能达到这个条件，文学是否还能达到美呢？</a:t>
            </a:r>
            <a:endParaRPr lang="zh-CN" altLang="en-US" sz="3200" b="1" dirty="0">
              <a:latin typeface="宋体" panose="02010600030101010101" pitchFamily="2" charset="-122"/>
            </a:endParaRPr>
          </a:p>
        </p:txBody>
      </p:sp>
      <p:sp>
        <p:nvSpPr>
          <p:cNvPr id="12" name="文本框 26637" descr="中国教育出版网"/>
          <p:cNvSpPr txBox="1">
            <a:spLocks noChangeArrowheads="1"/>
          </p:cNvSpPr>
          <p:nvPr/>
        </p:nvSpPr>
        <p:spPr bwMode="auto">
          <a:xfrm>
            <a:off x="841375" y="3500438"/>
            <a:ext cx="10320338" cy="261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zh-CN" altLang="en-US" sz="3600" b="1" dirty="0">
                <a:solidFill>
                  <a:srgbClr val="3333FF"/>
                </a:solidFill>
                <a:latin typeface="华文仿宋" pitchFamily="2" charset="-122"/>
                <a:ea typeface="华文仿宋" pitchFamily="2" charset="-122"/>
              </a:rPr>
              <a:t>     </a:t>
            </a:r>
            <a:r>
              <a:rPr lang="zh-CN" altLang="en-US" sz="3600" b="1" dirty="0" smtClean="0">
                <a:solidFill>
                  <a:srgbClr val="3333FF"/>
                </a:solidFill>
                <a:latin typeface="华文仿宋" pitchFamily="2" charset="-122"/>
                <a:ea typeface="华文仿宋" pitchFamily="2" charset="-122"/>
              </a:rPr>
              <a:t>    </a:t>
            </a:r>
            <a:r>
              <a:rPr lang="zh-CN" altLang="en-US" sz="3200" b="1" dirty="0" smtClean="0">
                <a:solidFill>
                  <a:srgbClr val="3333FF"/>
                </a:solidFill>
                <a:latin typeface="仿宋" pitchFamily="49" charset="-122"/>
                <a:ea typeface="仿宋" pitchFamily="49" charset="-122"/>
              </a:rPr>
              <a:t>①</a:t>
            </a:r>
            <a:r>
              <a:rPr lang="zh-CN" altLang="en-US" sz="3200" b="1" dirty="0">
                <a:solidFill>
                  <a:srgbClr val="3333FF"/>
                </a:solidFill>
                <a:latin typeface="仿宋" pitchFamily="49" charset="-122"/>
                <a:ea typeface="仿宋" pitchFamily="49" charset="-122"/>
              </a:rPr>
              <a:t>“文字语言固然不能完全传达情绪意旨”，因此作为以言达意的文学，难以满足“尽善尽美”的条件。</a:t>
            </a:r>
            <a:endParaRPr lang="zh-CN" altLang="en-US" sz="3200" b="1" dirty="0">
              <a:solidFill>
                <a:srgbClr val="3333FF"/>
              </a:solidFill>
              <a:latin typeface="仿宋" pitchFamily="49" charset="-122"/>
              <a:ea typeface="仿宋" pitchFamily="49" charset="-122"/>
            </a:endParaRPr>
          </a:p>
          <a:p>
            <a:pPr algn="just" eaLnBrk="1" hangingPunct="1"/>
            <a:r>
              <a:rPr lang="zh-CN" altLang="en-US" sz="3200" b="1" dirty="0">
                <a:solidFill>
                  <a:srgbClr val="3333FF"/>
                </a:solidFill>
                <a:latin typeface="仿宋" pitchFamily="49" charset="-122"/>
                <a:ea typeface="仿宋" pitchFamily="49" charset="-122"/>
              </a:rPr>
              <a:t>     ②作者认为不仅是文学，“一切美术作品也都是这样，尽量表现，非唯不能，而且不必”，因此文学依然有“美”的境界。</a:t>
            </a:r>
            <a:endParaRPr lang="zh-CN" altLang="en-US" sz="3200" b="1" dirty="0">
              <a:solidFill>
                <a:srgbClr val="3333FF"/>
              </a:solidFill>
              <a:latin typeface="仿宋" pitchFamily="49" charset="-122"/>
              <a:ea typeface="仿宋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/>
      <p:bldP spid="12" grpId="0" bldLvl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 descr="中国教育出版网"/>
          <p:cNvSpPr txBox="1">
            <a:spLocks noChangeArrowheads="1"/>
          </p:cNvSpPr>
          <p:nvPr/>
        </p:nvSpPr>
        <p:spPr bwMode="auto">
          <a:xfrm>
            <a:off x="1374775" y="323850"/>
            <a:ext cx="9151938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 b="1" dirty="0">
                <a:latin typeface="宋体" panose="02010600030101010101" pitchFamily="2" charset="-122"/>
              </a:rPr>
              <a:t>    </a:t>
            </a:r>
            <a:r>
              <a:rPr lang="en-US" altLang="zh-CN" sz="3600" b="1" dirty="0">
                <a:latin typeface="宋体" panose="02010600030101010101" pitchFamily="2" charset="-122"/>
              </a:rPr>
              <a:t>5.</a:t>
            </a:r>
            <a:r>
              <a:rPr lang="zh-CN" altLang="en-US" sz="3600" b="1" dirty="0">
                <a:latin typeface="宋体" panose="02010600030101010101" pitchFamily="2" charset="-122"/>
              </a:rPr>
              <a:t>作者从哪几个方面证明“无言”也能产生美？主要运用了什么论证方法？</a:t>
            </a:r>
            <a:r>
              <a:rPr lang="zh-CN" altLang="en-US" dirty="0"/>
              <a:t> </a:t>
            </a:r>
            <a:endParaRPr lang="zh-CN" altLang="en-US" sz="3600" b="1" dirty="0">
              <a:latin typeface="宋体" panose="02010600030101010101" pitchFamily="2" charset="-122"/>
            </a:endParaRPr>
          </a:p>
        </p:txBody>
      </p:sp>
      <p:sp>
        <p:nvSpPr>
          <p:cNvPr id="3" name="Rectangle 9" descr="中国教育出版网"/>
          <p:cNvSpPr>
            <a:spLocks noChangeArrowheads="1"/>
          </p:cNvSpPr>
          <p:nvPr/>
        </p:nvSpPr>
        <p:spPr bwMode="auto">
          <a:xfrm>
            <a:off x="1366044" y="1629298"/>
            <a:ext cx="9645650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914400"/>
            <a:r>
              <a:rPr lang="zh-CN" altLang="en-US" sz="3200" b="1" dirty="0" smtClean="0">
                <a:solidFill>
                  <a:srgbClr val="3333FF"/>
                </a:solidFill>
                <a:latin typeface="仿宋" pitchFamily="49" charset="-122"/>
                <a:ea typeface="仿宋" pitchFamily="49" charset="-122"/>
              </a:rPr>
              <a:t>     作者</a:t>
            </a:r>
            <a:r>
              <a:rPr lang="zh-CN" altLang="en-US" sz="3200" b="1" dirty="0">
                <a:solidFill>
                  <a:srgbClr val="3333FF"/>
                </a:solidFill>
                <a:latin typeface="仿宋" pitchFamily="49" charset="-122"/>
                <a:ea typeface="仿宋" pitchFamily="49" charset="-122"/>
              </a:rPr>
              <a:t>从四种艺术入手，主要运用了举例论证的方法。</a:t>
            </a:r>
            <a:r>
              <a:rPr lang="zh-CN" altLang="en-US" sz="3600" b="1" dirty="0">
                <a:solidFill>
                  <a:srgbClr val="3333FF"/>
                </a:solidFill>
                <a:latin typeface="仿宋" pitchFamily="49" charset="-122"/>
                <a:ea typeface="仿宋" pitchFamily="49" charset="-122"/>
              </a:rPr>
              <a:t> </a:t>
            </a:r>
            <a:endParaRPr lang="zh-CN" altLang="en-US" sz="3600" b="1" dirty="0">
              <a:solidFill>
                <a:srgbClr val="3333FF"/>
              </a:solidFill>
              <a:latin typeface="仿宋" pitchFamily="49" charset="-122"/>
              <a:ea typeface="仿宋" pitchFamily="49" charset="-122"/>
            </a:endParaRPr>
          </a:p>
        </p:txBody>
      </p:sp>
      <p:sp>
        <p:nvSpPr>
          <p:cNvPr id="4" name="Rectangle 3" descr="中国教育出版网"/>
          <p:cNvSpPr>
            <a:spLocks noChangeArrowheads="1"/>
          </p:cNvSpPr>
          <p:nvPr/>
        </p:nvSpPr>
        <p:spPr bwMode="auto">
          <a:xfrm>
            <a:off x="1374775" y="2765425"/>
            <a:ext cx="9628188" cy="353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812800" algn="just" defTabSz="914400"/>
            <a:r>
              <a:rPr lang="zh-CN" altLang="en-US" sz="3200" b="1" dirty="0">
                <a:solidFill>
                  <a:srgbClr val="C00000"/>
                </a:solidFill>
                <a:latin typeface="仿宋" pitchFamily="49" charset="-122"/>
                <a:ea typeface="仿宋" pitchFamily="49" charset="-122"/>
              </a:rPr>
              <a:t>（</a:t>
            </a:r>
            <a:r>
              <a:rPr lang="en-US" altLang="zh-CN" sz="3200" b="1" dirty="0">
                <a:solidFill>
                  <a:srgbClr val="C00000"/>
                </a:solidFill>
                <a:latin typeface="仿宋" pitchFamily="49" charset="-122"/>
                <a:ea typeface="仿宋" pitchFamily="49" charset="-122"/>
              </a:rPr>
              <a:t>1</a:t>
            </a:r>
            <a:r>
              <a:rPr lang="zh-CN" altLang="en-US" sz="3200" b="1" dirty="0">
                <a:solidFill>
                  <a:srgbClr val="C00000"/>
                </a:solidFill>
                <a:latin typeface="仿宋" pitchFamily="49" charset="-122"/>
                <a:ea typeface="仿宋" pitchFamily="49" charset="-122"/>
              </a:rPr>
              <a:t>）将相片和图画相比，</a:t>
            </a:r>
            <a:r>
              <a:rPr lang="zh-CN" altLang="en-US" sz="3200" b="1" dirty="0">
                <a:solidFill>
                  <a:srgbClr val="3333FF"/>
                </a:solidFill>
                <a:latin typeface="仿宋" pitchFamily="49" charset="-122"/>
                <a:ea typeface="仿宋" pitchFamily="49" charset="-122"/>
              </a:rPr>
              <a:t>以图画之美证明无言之美；</a:t>
            </a:r>
            <a:r>
              <a:rPr lang="zh-CN" altLang="en-US" sz="3200" b="1" dirty="0">
                <a:solidFill>
                  <a:srgbClr val="FF3300"/>
                </a:solidFill>
                <a:latin typeface="仿宋" pitchFamily="49" charset="-122"/>
                <a:ea typeface="仿宋" pitchFamily="49" charset="-122"/>
              </a:rPr>
              <a:t> </a:t>
            </a:r>
            <a:endParaRPr lang="zh-CN" altLang="en-US" sz="3200" b="1" dirty="0">
              <a:solidFill>
                <a:srgbClr val="FF3300"/>
              </a:solidFill>
              <a:latin typeface="仿宋" pitchFamily="49" charset="-122"/>
              <a:ea typeface="仿宋" pitchFamily="49" charset="-122"/>
            </a:endParaRPr>
          </a:p>
          <a:p>
            <a:pPr indent="812800" algn="just" defTabSz="914400"/>
            <a:r>
              <a:rPr lang="zh-CN" altLang="en-US" sz="3200" b="1" dirty="0">
                <a:solidFill>
                  <a:srgbClr val="C00000"/>
                </a:solidFill>
                <a:latin typeface="仿宋" pitchFamily="49" charset="-122"/>
                <a:ea typeface="仿宋" pitchFamily="49" charset="-122"/>
              </a:rPr>
              <a:t>（</a:t>
            </a:r>
            <a:r>
              <a:rPr lang="en-US" altLang="zh-CN" sz="3200" b="1" dirty="0">
                <a:solidFill>
                  <a:srgbClr val="C00000"/>
                </a:solidFill>
                <a:latin typeface="仿宋" pitchFamily="49" charset="-122"/>
                <a:ea typeface="仿宋" pitchFamily="49" charset="-122"/>
              </a:rPr>
              <a:t>2</a:t>
            </a:r>
            <a:r>
              <a:rPr lang="zh-CN" altLang="en-US" sz="3200" b="1" dirty="0">
                <a:solidFill>
                  <a:srgbClr val="C00000"/>
                </a:solidFill>
                <a:latin typeface="仿宋" pitchFamily="49" charset="-122"/>
                <a:ea typeface="仿宋" pitchFamily="49" charset="-122"/>
              </a:rPr>
              <a:t>）举</a:t>
            </a:r>
            <a:r>
              <a:rPr lang="en-US" altLang="zh-CN" sz="3200" b="1" dirty="0">
                <a:solidFill>
                  <a:srgbClr val="C00000"/>
                </a:solidFill>
                <a:latin typeface="仿宋" pitchFamily="49" charset="-122"/>
                <a:ea typeface="仿宋" pitchFamily="49" charset="-122"/>
              </a:rPr>
              <a:t>《</a:t>
            </a:r>
            <a:r>
              <a:rPr lang="zh-CN" altLang="en-US" sz="3200" b="1" dirty="0">
                <a:solidFill>
                  <a:srgbClr val="C00000"/>
                </a:solidFill>
                <a:latin typeface="仿宋" pitchFamily="49" charset="-122"/>
                <a:ea typeface="仿宋" pitchFamily="49" charset="-122"/>
              </a:rPr>
              <a:t>论语</a:t>
            </a:r>
            <a:r>
              <a:rPr lang="en-US" altLang="zh-CN" sz="3200" b="1" dirty="0">
                <a:solidFill>
                  <a:srgbClr val="C00000"/>
                </a:solidFill>
                <a:latin typeface="仿宋" pitchFamily="49" charset="-122"/>
                <a:ea typeface="仿宋" pitchFamily="49" charset="-122"/>
              </a:rPr>
              <a:t>》</a:t>
            </a:r>
            <a:r>
              <a:rPr lang="zh-CN" altLang="en-US" sz="3200" b="1" dirty="0">
                <a:solidFill>
                  <a:srgbClr val="C00000"/>
                </a:solidFill>
                <a:latin typeface="仿宋" pitchFamily="49" charset="-122"/>
                <a:ea typeface="仿宋" pitchFamily="49" charset="-122"/>
              </a:rPr>
              <a:t>、陶渊明</a:t>
            </a:r>
            <a:r>
              <a:rPr lang="en-US" altLang="zh-CN" sz="3200" b="1" dirty="0">
                <a:solidFill>
                  <a:srgbClr val="C00000"/>
                </a:solidFill>
                <a:latin typeface="仿宋" pitchFamily="49" charset="-122"/>
                <a:ea typeface="仿宋" pitchFamily="49" charset="-122"/>
              </a:rPr>
              <a:t>《</a:t>
            </a:r>
            <a:r>
              <a:rPr lang="zh-CN" altLang="en-US" sz="3200" b="1" dirty="0">
                <a:solidFill>
                  <a:srgbClr val="C00000"/>
                </a:solidFill>
                <a:latin typeface="仿宋" pitchFamily="49" charset="-122"/>
                <a:ea typeface="仿宋" pitchFamily="49" charset="-122"/>
              </a:rPr>
              <a:t>时运</a:t>
            </a:r>
            <a:r>
              <a:rPr lang="en-US" altLang="zh-CN" sz="3200" b="1" dirty="0">
                <a:solidFill>
                  <a:srgbClr val="C00000"/>
                </a:solidFill>
                <a:latin typeface="仿宋" pitchFamily="49" charset="-122"/>
                <a:ea typeface="仿宋" pitchFamily="49" charset="-122"/>
              </a:rPr>
              <a:t>》</a:t>
            </a:r>
            <a:r>
              <a:rPr lang="zh-CN" altLang="en-US" sz="3200" b="1" dirty="0">
                <a:solidFill>
                  <a:srgbClr val="C00000"/>
                </a:solidFill>
                <a:latin typeface="仿宋" pitchFamily="49" charset="-122"/>
                <a:ea typeface="仿宋" pitchFamily="49" charset="-122"/>
              </a:rPr>
              <a:t>、李白</a:t>
            </a:r>
            <a:r>
              <a:rPr lang="en-US" altLang="zh-CN" sz="3200" b="1" dirty="0">
                <a:solidFill>
                  <a:srgbClr val="C00000"/>
                </a:solidFill>
                <a:latin typeface="仿宋" pitchFamily="49" charset="-122"/>
                <a:ea typeface="仿宋" pitchFamily="49" charset="-122"/>
              </a:rPr>
              <a:t>《</a:t>
            </a:r>
            <a:r>
              <a:rPr lang="zh-CN" altLang="en-US" sz="3200" b="1" dirty="0">
                <a:solidFill>
                  <a:srgbClr val="C00000"/>
                </a:solidFill>
                <a:latin typeface="仿宋" pitchFamily="49" charset="-122"/>
                <a:ea typeface="仿宋" pitchFamily="49" charset="-122"/>
              </a:rPr>
              <a:t>怨情</a:t>
            </a:r>
            <a:r>
              <a:rPr lang="en-US" altLang="zh-CN" sz="3200" b="1" dirty="0">
                <a:solidFill>
                  <a:srgbClr val="C00000"/>
                </a:solidFill>
                <a:latin typeface="仿宋" pitchFamily="49" charset="-122"/>
                <a:ea typeface="仿宋" pitchFamily="49" charset="-122"/>
              </a:rPr>
              <a:t>》</a:t>
            </a:r>
            <a:r>
              <a:rPr lang="zh-CN" altLang="en-US" sz="3200" b="1" dirty="0">
                <a:solidFill>
                  <a:srgbClr val="C00000"/>
                </a:solidFill>
                <a:latin typeface="仿宋" pitchFamily="49" charset="-122"/>
                <a:ea typeface="仿宋" pitchFamily="49" charset="-122"/>
              </a:rPr>
              <a:t>等，</a:t>
            </a:r>
            <a:r>
              <a:rPr lang="zh-CN" altLang="en-US" sz="3200" b="1" dirty="0">
                <a:solidFill>
                  <a:srgbClr val="3333FF"/>
                </a:solidFill>
                <a:latin typeface="仿宋" pitchFamily="49" charset="-122"/>
                <a:ea typeface="仿宋" pitchFamily="49" charset="-122"/>
              </a:rPr>
              <a:t>以文学作品的含蕴之美论证无言之美；</a:t>
            </a:r>
            <a:endParaRPr lang="zh-CN" altLang="en-US" sz="3200" b="1" dirty="0">
              <a:solidFill>
                <a:srgbClr val="3333FF"/>
              </a:solidFill>
              <a:latin typeface="仿宋" pitchFamily="49" charset="-122"/>
              <a:ea typeface="仿宋" pitchFamily="49" charset="-122"/>
            </a:endParaRPr>
          </a:p>
          <a:p>
            <a:pPr indent="812800" algn="just" defTabSz="914400"/>
            <a:r>
              <a:rPr lang="zh-CN" altLang="en-US" sz="3200" b="1" dirty="0">
                <a:solidFill>
                  <a:srgbClr val="C00000"/>
                </a:solidFill>
                <a:latin typeface="仿宋" pitchFamily="49" charset="-122"/>
                <a:ea typeface="仿宋" pitchFamily="49" charset="-122"/>
              </a:rPr>
              <a:t>（</a:t>
            </a:r>
            <a:r>
              <a:rPr lang="en-US" altLang="zh-CN" sz="3200" b="1" dirty="0">
                <a:solidFill>
                  <a:srgbClr val="C00000"/>
                </a:solidFill>
                <a:latin typeface="仿宋" pitchFamily="49" charset="-122"/>
                <a:ea typeface="仿宋" pitchFamily="49" charset="-122"/>
              </a:rPr>
              <a:t>3</a:t>
            </a:r>
            <a:r>
              <a:rPr lang="zh-CN" altLang="en-US" sz="3200" b="1" dirty="0">
                <a:solidFill>
                  <a:srgbClr val="C00000"/>
                </a:solidFill>
                <a:latin typeface="仿宋" pitchFamily="49" charset="-122"/>
                <a:ea typeface="仿宋" pitchFamily="49" charset="-122"/>
              </a:rPr>
              <a:t>）从音乐中的</a:t>
            </a:r>
            <a:r>
              <a:rPr lang="zh-CN" altLang="en-US" sz="3200" b="1" dirty="0">
                <a:solidFill>
                  <a:srgbClr val="3333FF"/>
                </a:solidFill>
                <a:latin typeface="仿宋" pitchFamily="49" charset="-122"/>
                <a:ea typeface="仿宋" pitchFamily="49" charset="-122"/>
              </a:rPr>
              <a:t>“无声胜有声”论证无言之美；</a:t>
            </a:r>
            <a:endParaRPr lang="zh-CN" altLang="en-US" sz="3200" b="1" dirty="0">
              <a:solidFill>
                <a:srgbClr val="3333FF"/>
              </a:solidFill>
              <a:latin typeface="仿宋" pitchFamily="49" charset="-122"/>
              <a:ea typeface="仿宋" pitchFamily="49" charset="-122"/>
            </a:endParaRPr>
          </a:p>
          <a:p>
            <a:pPr indent="812800" algn="just" defTabSz="914400"/>
            <a:r>
              <a:rPr lang="zh-CN" altLang="en-US" sz="3200" b="1" dirty="0">
                <a:solidFill>
                  <a:srgbClr val="C00000"/>
                </a:solidFill>
                <a:latin typeface="仿宋" pitchFamily="49" charset="-122"/>
                <a:ea typeface="仿宋" pitchFamily="49" charset="-122"/>
              </a:rPr>
              <a:t>（</a:t>
            </a:r>
            <a:r>
              <a:rPr lang="en-US" altLang="zh-CN" sz="3200" b="1" dirty="0">
                <a:solidFill>
                  <a:srgbClr val="C00000"/>
                </a:solidFill>
                <a:latin typeface="仿宋" pitchFamily="49" charset="-122"/>
                <a:ea typeface="仿宋" pitchFamily="49" charset="-122"/>
              </a:rPr>
              <a:t>4</a:t>
            </a:r>
            <a:r>
              <a:rPr lang="zh-CN" altLang="en-US" sz="3200" b="1" dirty="0">
                <a:solidFill>
                  <a:srgbClr val="C00000"/>
                </a:solidFill>
                <a:latin typeface="仿宋" pitchFamily="49" charset="-122"/>
                <a:ea typeface="仿宋" pitchFamily="49" charset="-122"/>
              </a:rPr>
              <a:t>）举希腊著名雕刻</a:t>
            </a:r>
            <a:r>
              <a:rPr lang="en-US" altLang="zh-CN" sz="3200" b="1" dirty="0">
                <a:solidFill>
                  <a:srgbClr val="C00000"/>
                </a:solidFill>
                <a:latin typeface="仿宋" pitchFamily="49" charset="-122"/>
                <a:ea typeface="仿宋" pitchFamily="49" charset="-122"/>
              </a:rPr>
              <a:t>《</a:t>
            </a:r>
            <a:r>
              <a:rPr lang="zh-CN" altLang="en-US" sz="3200" b="1" dirty="0">
                <a:solidFill>
                  <a:srgbClr val="C00000"/>
                </a:solidFill>
                <a:latin typeface="仿宋" pitchFamily="49" charset="-122"/>
                <a:ea typeface="仿宋" pitchFamily="49" charset="-122"/>
              </a:rPr>
              <a:t>拉奥孔</a:t>
            </a:r>
            <a:r>
              <a:rPr lang="en-US" altLang="zh-CN" sz="3200" b="1" dirty="0">
                <a:solidFill>
                  <a:srgbClr val="C00000"/>
                </a:solidFill>
                <a:latin typeface="仿宋" pitchFamily="49" charset="-122"/>
                <a:ea typeface="仿宋" pitchFamily="49" charset="-122"/>
              </a:rPr>
              <a:t>》</a:t>
            </a:r>
            <a:r>
              <a:rPr lang="zh-CN" altLang="en-US" sz="3200" b="1" dirty="0">
                <a:solidFill>
                  <a:srgbClr val="C00000"/>
                </a:solidFill>
                <a:latin typeface="仿宋" pitchFamily="49" charset="-122"/>
                <a:ea typeface="仿宋" pitchFamily="49" charset="-122"/>
              </a:rPr>
              <a:t>的例子，</a:t>
            </a:r>
            <a:r>
              <a:rPr lang="zh-CN" altLang="en-US" sz="3200" b="1" dirty="0">
                <a:solidFill>
                  <a:srgbClr val="3333FF"/>
                </a:solidFill>
                <a:latin typeface="仿宋" pitchFamily="49" charset="-122"/>
                <a:ea typeface="仿宋" pitchFamily="49" charset="-122"/>
              </a:rPr>
              <a:t>从雕刻艺术的含蓄不流露来论述无言之美。</a:t>
            </a:r>
            <a:endParaRPr lang="zh-CN" altLang="en-US" sz="3200" b="1" dirty="0">
              <a:solidFill>
                <a:srgbClr val="3333FF"/>
              </a:solidFill>
              <a:latin typeface="仿宋" pitchFamily="49" charset="-122"/>
              <a:ea typeface="仿宋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矩形 7170"/>
          <p:cNvSpPr/>
          <p:nvPr/>
        </p:nvSpPr>
        <p:spPr>
          <a:xfrm>
            <a:off x="342340" y="1144680"/>
            <a:ext cx="10705764" cy="193899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571500" indent="-571500" algn="just" eaLnBrk="1" hangingPunct="1">
              <a:lnSpc>
                <a:spcPct val="150000"/>
              </a:lnSpc>
              <a:buClr>
                <a:srgbClr val="1B1BD3"/>
              </a:buClr>
              <a:buFont typeface="Wingdings" panose="05000000000000000000" charset="0"/>
              <a:buChar char="u"/>
            </a:pPr>
            <a:r>
              <a:rPr lang="zh-CN" altLang="en-US" sz="4000" b="1" dirty="0">
                <a:solidFill>
                  <a:srgbClr val="1B1BD3"/>
                </a:solidFill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怎样理解“以言达意，好像用断续的虚线画实物，只能得其近似”这句话的含义？</a:t>
            </a:r>
            <a:endParaRPr lang="zh-CN" altLang="en-US" sz="4000" b="1" dirty="0">
              <a:solidFill>
                <a:srgbClr val="1B1BD3"/>
              </a:solidFill>
              <a:uFillTx/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173" name="文本框 7172"/>
          <p:cNvSpPr txBox="1"/>
          <p:nvPr/>
        </p:nvSpPr>
        <p:spPr>
          <a:xfrm>
            <a:off x="1010194" y="3544570"/>
            <a:ext cx="10037910" cy="147732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50000"/>
              </a:lnSpc>
              <a:buClr>
                <a:srgbClr val="1B1BD3"/>
              </a:buClr>
              <a:buSzTx/>
              <a:buFont typeface="Wingdings" panose="05000000000000000000" charset="0"/>
            </a:pPr>
            <a:r>
              <a:rPr sz="3200" b="1" dirty="0" smtClean="0">
                <a:solidFill>
                  <a:srgbClr val="C00000"/>
                </a:solidFill>
                <a:uFillTx/>
                <a:latin typeface="宋体" panose="02010600030101010101" pitchFamily="2" charset="-122"/>
              </a:rPr>
              <a:t>这句话使用了比喻的修辞方法</a:t>
            </a:r>
            <a:r>
              <a:rPr sz="3200" b="1" dirty="0">
                <a:solidFill>
                  <a:srgbClr val="C00000"/>
                </a:solidFill>
                <a:uFillTx/>
                <a:latin typeface="宋体" panose="02010600030101010101" pitchFamily="2" charset="-122"/>
              </a:rPr>
              <a:t>。把“言达意”比作“虚线画实物”，这说明“言是不能完全达意”的。</a:t>
            </a:r>
            <a:endParaRPr sz="3200" b="1" dirty="0">
              <a:solidFill>
                <a:srgbClr val="C00000"/>
              </a:solidFill>
              <a:uFillTx/>
              <a:latin typeface="宋体" panose="02010600030101010101" pitchFamily="2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-14269" y="145378"/>
            <a:ext cx="2715899" cy="713740"/>
            <a:chOff x="2356" y="640"/>
            <a:chExt cx="3471" cy="1124"/>
          </a:xfrm>
        </p:grpSpPr>
        <p:sp>
          <p:nvSpPr>
            <p:cNvPr id="7" name="MH_Entry_1"/>
            <p:cNvSpPr>
              <a:spLocks noChangeArrowheads="1"/>
            </p:cNvSpPr>
            <p:nvPr/>
          </p:nvSpPr>
          <p:spPr bwMode="auto">
            <a:xfrm flipH="1">
              <a:off x="2356" y="640"/>
              <a:ext cx="3471" cy="1124"/>
            </a:xfrm>
            <a:prstGeom prst="roundRect">
              <a:avLst>
                <a:gd name="adj" fmla="val 16667"/>
              </a:avLst>
            </a:prstGeom>
            <a:solidFill>
              <a:srgbClr val="DF29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lIns="94531" tIns="47265" rIns="94531" bIns="47265" anchor="ctr"/>
            <a:lstStyle/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 sz="2900">
                <a:sym typeface="Calibri" panose="020F0502020204030204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644" y="741"/>
              <a:ext cx="2895" cy="923"/>
            </a:xfrm>
            <a:prstGeom prst="rect">
              <a:avLst/>
            </a:prstGeom>
            <a:noFill/>
          </p:spPr>
          <p:txBody>
            <a:bodyPr wrap="square" lIns="94531" tIns="47265" rIns="94531" bIns="47265" rtlCol="0">
              <a:spAutoFit/>
            </a:bodyPr>
            <a:lstStyle/>
            <a:p>
              <a:pPr algn="dist"/>
              <a:r>
                <a:rPr lang="zh-CN" altLang="en-US" sz="3200" b="1" dirty="0" smtClean="0">
                  <a:solidFill>
                    <a:schemeClr val="bg1"/>
                  </a:solidFill>
                  <a:latin typeface="思源宋体 CN SemiBold" panose="02020600000000000000" charset="-122"/>
                  <a:ea typeface="思源宋体 CN SemiBold" panose="02020600000000000000" charset="-122"/>
                </a:rPr>
                <a:t>合作探究</a:t>
              </a:r>
              <a:endParaRPr lang="zh-CN" altLang="en-US" sz="3200" b="1" dirty="0">
                <a:solidFill>
                  <a:schemeClr val="bg1"/>
                </a:solidFill>
                <a:latin typeface="思源宋体 CN SemiBold" panose="02020600000000000000" charset="-122"/>
                <a:ea typeface="思源宋体 CN SemiBold" panose="02020600000000000000" charset="-122"/>
              </a:endParaRPr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bldLvl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1770" descr="中国教育出版网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3454" y="1084319"/>
            <a:ext cx="3674504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5" descr="中国教育出版网"/>
          <p:cNvSpPr txBox="1">
            <a:spLocks noChangeArrowheads="1"/>
          </p:cNvSpPr>
          <p:nvPr/>
        </p:nvSpPr>
        <p:spPr bwMode="auto">
          <a:xfrm>
            <a:off x="126456" y="1085776"/>
            <a:ext cx="7897679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en-US" altLang="zh-CN" sz="4000" b="1" dirty="0">
                <a:latin typeface="宋体" panose="02010600030101010101" pitchFamily="2" charset="-122"/>
              </a:rPr>
              <a:t>    </a:t>
            </a:r>
            <a:r>
              <a:rPr lang="zh-CN" altLang="en-US" sz="3600" b="1" dirty="0">
                <a:latin typeface="宋体" panose="02010600030101010101" pitchFamily="2" charset="-122"/>
              </a:rPr>
              <a:t>请你结合作者的任意一则论据，说说你对“无言之美”的感受。</a:t>
            </a:r>
            <a:r>
              <a:rPr lang="zh-CN" altLang="en-US" dirty="0"/>
              <a:t> </a:t>
            </a:r>
            <a:endParaRPr lang="zh-CN" altLang="en-US" sz="3600" b="1" dirty="0">
              <a:latin typeface="宋体" panose="02010600030101010101" pitchFamily="2" charset="-122"/>
            </a:endParaRPr>
          </a:p>
        </p:txBody>
      </p:sp>
      <p:sp>
        <p:nvSpPr>
          <p:cNvPr id="4" name="文本框 31766" descr="中国教育出版网"/>
          <p:cNvSpPr txBox="1">
            <a:spLocks noChangeArrowheads="1"/>
          </p:cNvSpPr>
          <p:nvPr/>
        </p:nvSpPr>
        <p:spPr bwMode="auto">
          <a:xfrm>
            <a:off x="211078" y="2407621"/>
            <a:ext cx="7813057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zh-CN" altLang="en-US" sz="3600" b="1" dirty="0">
                <a:solidFill>
                  <a:srgbClr val="FF3300"/>
                </a:solidFill>
                <a:latin typeface="仿宋" pitchFamily="49" charset="-122"/>
                <a:ea typeface="仿宋" pitchFamily="49" charset="-122"/>
              </a:rPr>
              <a:t>    </a:t>
            </a:r>
            <a:r>
              <a:rPr lang="zh-CN" altLang="en-US" sz="3200" b="1" dirty="0">
                <a:solidFill>
                  <a:srgbClr val="C00000"/>
                </a:solidFill>
                <a:latin typeface="仿宋" pitchFamily="49" charset="-122"/>
                <a:ea typeface="仿宋" pitchFamily="49" charset="-122"/>
              </a:rPr>
              <a:t>诗歌只是简短的几句话，但包含的意境却极其宽广。</a:t>
            </a:r>
            <a:r>
              <a:rPr lang="zh-CN" altLang="en-US" sz="3200" b="1" dirty="0">
                <a:solidFill>
                  <a:srgbClr val="3333FF"/>
                </a:solidFill>
                <a:latin typeface="仿宋" pitchFamily="49" charset="-122"/>
                <a:ea typeface="仿宋" pitchFamily="49" charset="-122"/>
              </a:rPr>
              <a:t>如“大漠孤烟直，长河落日圆”，短短的十个字，读来却似看见大漠的一切宽阔宏伟之景，一切悲凉之意，给人以悲凉雄壮的美感。如果作者要描写出这宽阔宏伟之景、悲凉之意，恐怕万言难尽，这正意味着作者将它们寓于无言之中，这就是文学中深蕴的无言之美。</a:t>
            </a:r>
            <a:endParaRPr lang="zh-CN" altLang="en-US" sz="3200" b="1" dirty="0">
              <a:solidFill>
                <a:srgbClr val="3333FF"/>
              </a:solidFill>
              <a:latin typeface="仿宋" pitchFamily="49" charset="-122"/>
              <a:ea typeface="仿宋" pitchFamily="49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-14269" y="145378"/>
            <a:ext cx="2715899" cy="713740"/>
            <a:chOff x="2356" y="640"/>
            <a:chExt cx="3471" cy="1124"/>
          </a:xfrm>
        </p:grpSpPr>
        <p:sp>
          <p:nvSpPr>
            <p:cNvPr id="6" name="MH_Entry_1"/>
            <p:cNvSpPr>
              <a:spLocks noChangeArrowheads="1"/>
            </p:cNvSpPr>
            <p:nvPr/>
          </p:nvSpPr>
          <p:spPr bwMode="auto">
            <a:xfrm flipH="1">
              <a:off x="2356" y="640"/>
              <a:ext cx="3471" cy="1124"/>
            </a:xfrm>
            <a:prstGeom prst="roundRect">
              <a:avLst>
                <a:gd name="adj" fmla="val 16667"/>
              </a:avLst>
            </a:prstGeom>
            <a:solidFill>
              <a:srgbClr val="DF29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lIns="94531" tIns="47265" rIns="94531" bIns="47265" anchor="ctr"/>
            <a:lstStyle/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 sz="2900">
                <a:sym typeface="Calibri" panose="020F0502020204030204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644" y="741"/>
              <a:ext cx="2895" cy="923"/>
            </a:xfrm>
            <a:prstGeom prst="rect">
              <a:avLst/>
            </a:prstGeom>
            <a:noFill/>
          </p:spPr>
          <p:txBody>
            <a:bodyPr wrap="square" lIns="94531" tIns="47265" rIns="94531" bIns="47265" rtlCol="0">
              <a:spAutoFit/>
            </a:bodyPr>
            <a:lstStyle/>
            <a:p>
              <a:pPr algn="dist"/>
              <a:r>
                <a:rPr lang="zh-CN" altLang="en-US" sz="3200" b="1" dirty="0" smtClean="0">
                  <a:solidFill>
                    <a:schemeClr val="bg1"/>
                  </a:solidFill>
                  <a:latin typeface="思源宋体 CN SemiBold" panose="02020600000000000000" charset="-122"/>
                  <a:ea typeface="思源宋体 CN SemiBold" panose="02020600000000000000" charset="-122"/>
                </a:rPr>
                <a:t>合作探究</a:t>
              </a:r>
              <a:endParaRPr lang="zh-CN" altLang="en-US" sz="3200" b="1" dirty="0">
                <a:solidFill>
                  <a:schemeClr val="bg1"/>
                </a:solidFill>
                <a:latin typeface="思源宋体 CN SemiBold" panose="02020600000000000000" charset="-122"/>
                <a:ea typeface="思源宋体 CN SemiBold" panose="02020600000000000000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9" name="图片 1" descr="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670" y="1002030"/>
            <a:ext cx="5708650" cy="427799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文本框 99"/>
          <p:cNvSpPr txBox="1"/>
          <p:nvPr/>
        </p:nvSpPr>
        <p:spPr>
          <a:xfrm>
            <a:off x="4379595" y="5543550"/>
            <a:ext cx="3607435" cy="462915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>
              <a:lnSpc>
                <a:spcPts val="2900"/>
              </a:lnSpc>
            </a:pPr>
            <a:r>
              <a:rPr lang="en-US" altLang="zh-CN" sz="4000" noProof="1" smtClean="0">
                <a:latin typeface="华文新魏" charset="0"/>
                <a:ea typeface="华文新魏" charset="-122"/>
                <a:cs typeface="宋体" panose="02010600030101010101" pitchFamily="2" charset="-122"/>
              </a:rPr>
              <a:t> </a:t>
            </a:r>
            <a:r>
              <a:rPr lang="zh-CN" altLang="zh-CN" sz="4000" b="1" noProof="1" smtClean="0">
                <a:solidFill>
                  <a:srgbClr val="C00000"/>
                </a:solidFill>
                <a:latin typeface="华文新魏" charset="0"/>
                <a:ea typeface="华文新魏" charset="-122"/>
                <a:cs typeface="宋体" panose="02010600030101010101" pitchFamily="2" charset="-122"/>
              </a:rPr>
              <a:t>黄山迎客松</a:t>
            </a:r>
            <a:endParaRPr lang="zh-CN" altLang="zh-CN" sz="4000" b="1" noProof="1" smtClean="0">
              <a:solidFill>
                <a:srgbClr val="C00000"/>
              </a:solidFill>
              <a:latin typeface="华文新魏" charset="0"/>
              <a:ea typeface="华文新魏" charset="-122"/>
              <a:cs typeface="宋体" panose="02010600030101010101" pitchFamily="2" charset="-122"/>
            </a:endParaRPr>
          </a:p>
        </p:txBody>
      </p:sp>
      <p:sp>
        <p:nvSpPr>
          <p:cNvPr id="2" name="文本框 99"/>
          <p:cNvSpPr txBox="1"/>
          <p:nvPr/>
        </p:nvSpPr>
        <p:spPr>
          <a:xfrm>
            <a:off x="3392170" y="220345"/>
            <a:ext cx="5939790" cy="462915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>
              <a:lnSpc>
                <a:spcPts val="2900"/>
              </a:lnSpc>
            </a:pPr>
            <a:r>
              <a:rPr altLang="zh-CN" sz="4000" noProof="1" smtClean="0">
                <a:latin typeface="华文新魏" charset="0"/>
                <a:ea typeface="华文新魏" charset="-122"/>
                <a:cs typeface="宋体" panose="02010600030101010101" pitchFamily="2" charset="-122"/>
              </a:rPr>
              <a:t> </a:t>
            </a:r>
            <a:r>
              <a:rPr lang="zh-CN" altLang="zh-CN" sz="4000" b="1" noProof="1" smtClean="0">
                <a:solidFill>
                  <a:srgbClr val="1B1BD3"/>
                </a:solidFill>
                <a:uFillTx/>
                <a:latin typeface="华文新魏" charset="0"/>
                <a:ea typeface="华文新魏" charset="-122"/>
                <a:cs typeface="宋体" panose="02010600030101010101" pitchFamily="2" charset="-122"/>
              </a:rPr>
              <a:t>相片和图画美术作品</a:t>
            </a:r>
            <a:endParaRPr lang="zh-CN" altLang="zh-CN" sz="4000" b="1" noProof="1" smtClean="0">
              <a:solidFill>
                <a:srgbClr val="1B1BD3"/>
              </a:solidFill>
              <a:uFillTx/>
              <a:latin typeface="华文新魏" charset="0"/>
              <a:ea typeface="华文新魏" charset="-122"/>
              <a:cs typeface="宋体" panose="02010600030101010101" pitchFamily="2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-14269" y="145378"/>
            <a:ext cx="2715899" cy="713740"/>
            <a:chOff x="2356" y="640"/>
            <a:chExt cx="3471" cy="1124"/>
          </a:xfrm>
        </p:grpSpPr>
        <p:sp>
          <p:nvSpPr>
            <p:cNvPr id="9" name="MH_Entry_1"/>
            <p:cNvSpPr>
              <a:spLocks noChangeArrowheads="1"/>
            </p:cNvSpPr>
            <p:nvPr/>
          </p:nvSpPr>
          <p:spPr bwMode="auto">
            <a:xfrm flipH="1">
              <a:off x="2356" y="640"/>
              <a:ext cx="3471" cy="1124"/>
            </a:xfrm>
            <a:prstGeom prst="roundRect">
              <a:avLst>
                <a:gd name="adj" fmla="val 16667"/>
              </a:avLst>
            </a:prstGeom>
            <a:solidFill>
              <a:srgbClr val="DF29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lIns="94531" tIns="47265" rIns="94531" bIns="47265" anchor="ctr"/>
            <a:lstStyle/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 sz="2900">
                <a:sym typeface="Calibri" panose="020F050202020403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644" y="741"/>
              <a:ext cx="2895" cy="923"/>
            </a:xfrm>
            <a:prstGeom prst="rect">
              <a:avLst/>
            </a:prstGeom>
            <a:noFill/>
          </p:spPr>
          <p:txBody>
            <a:bodyPr wrap="square" lIns="94531" tIns="47265" rIns="94531" bIns="47265" rtlCol="0">
              <a:spAutoFit/>
            </a:bodyPr>
            <a:lstStyle/>
            <a:p>
              <a:pPr algn="dist"/>
              <a:r>
                <a:rPr lang="zh-CN" altLang="en-US" sz="3200" b="1" dirty="0" smtClean="0">
                  <a:solidFill>
                    <a:schemeClr val="bg1"/>
                  </a:solidFill>
                  <a:latin typeface="思源宋体 CN SemiBold" panose="02020600000000000000" charset="-122"/>
                  <a:ea typeface="思源宋体 CN SemiBold" panose="02020600000000000000" charset="-122"/>
                </a:rPr>
                <a:t>合作探究</a:t>
              </a:r>
              <a:endParaRPr lang="zh-CN" altLang="en-US" sz="3200" b="1" dirty="0">
                <a:solidFill>
                  <a:schemeClr val="bg1"/>
                </a:solidFill>
                <a:latin typeface="思源宋体 CN SemiBold" panose="02020600000000000000" charset="-122"/>
                <a:ea typeface="思源宋体 CN SemiBold" panose="02020600000000000000" charset="-122"/>
              </a:endParaRP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002031"/>
            <a:ext cx="5027407" cy="4189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 descr="中国教育出版网"/>
          <p:cNvSpPr>
            <a:spLocks noChangeArrowheads="1"/>
          </p:cNvSpPr>
          <p:nvPr/>
        </p:nvSpPr>
        <p:spPr bwMode="auto">
          <a:xfrm>
            <a:off x="1030288" y="1043062"/>
            <a:ext cx="10031412" cy="4573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defTabSz="914400">
              <a:lnSpc>
                <a:spcPct val="130000"/>
              </a:lnSpc>
            </a:pPr>
            <a:r>
              <a:rPr lang="en-US" altLang="zh-CN" sz="3200" b="1" dirty="0">
                <a:solidFill>
                  <a:srgbClr val="3333FF"/>
                </a:solidFill>
                <a:latin typeface="仿宋" pitchFamily="49" charset="-122"/>
                <a:ea typeface="仿宋" pitchFamily="49" charset="-122"/>
              </a:rPr>
              <a:t>  </a:t>
            </a:r>
            <a:r>
              <a:rPr lang="en-US" altLang="zh-CN" sz="3200" b="1" dirty="0" smtClean="0">
                <a:solidFill>
                  <a:srgbClr val="3333FF"/>
                </a:solidFill>
                <a:latin typeface="仿宋" pitchFamily="49" charset="-122"/>
                <a:ea typeface="仿宋" pitchFamily="49" charset="-122"/>
              </a:rPr>
              <a:t>   1</a:t>
            </a:r>
            <a:r>
              <a:rPr lang="en-US" altLang="zh-CN" sz="3200" b="1" dirty="0">
                <a:solidFill>
                  <a:srgbClr val="3333FF"/>
                </a:solidFill>
                <a:latin typeface="仿宋" pitchFamily="49" charset="-122"/>
                <a:ea typeface="仿宋" pitchFamily="49" charset="-122"/>
              </a:rPr>
              <a:t>.</a:t>
            </a:r>
            <a:r>
              <a:rPr lang="zh-CN" altLang="en-US" sz="3200" b="1" dirty="0">
                <a:solidFill>
                  <a:srgbClr val="C00000"/>
                </a:solidFill>
                <a:latin typeface="仿宋" pitchFamily="49" charset="-122"/>
                <a:ea typeface="仿宋" pitchFamily="49" charset="-122"/>
              </a:rPr>
              <a:t>语言深入浅出，通俗易懂。</a:t>
            </a:r>
            <a:r>
              <a:rPr lang="zh-CN" altLang="en-US" sz="3200" b="1" dirty="0">
                <a:solidFill>
                  <a:srgbClr val="3333FF"/>
                </a:solidFill>
                <a:latin typeface="仿宋" pitchFamily="49" charset="-122"/>
                <a:ea typeface="仿宋" pitchFamily="49" charset="-122"/>
              </a:rPr>
              <a:t>作者列举大量的例子，把深奥的美学理论和人们日常的生活联系在一起，易于读者接受，并从中学到一定的鉴赏方法。</a:t>
            </a:r>
            <a:endParaRPr lang="zh-CN" altLang="en-US" sz="3200" b="1" dirty="0">
              <a:solidFill>
                <a:srgbClr val="3333FF"/>
              </a:solidFill>
              <a:latin typeface="仿宋" pitchFamily="49" charset="-122"/>
              <a:ea typeface="仿宋" pitchFamily="49" charset="-122"/>
            </a:endParaRPr>
          </a:p>
          <a:p>
            <a:pPr algn="just" defTabSz="914400">
              <a:lnSpc>
                <a:spcPct val="130000"/>
              </a:lnSpc>
            </a:pPr>
            <a:r>
              <a:rPr lang="en-US" altLang="zh-CN" sz="3200" b="1" dirty="0">
                <a:solidFill>
                  <a:srgbClr val="3333FF"/>
                </a:solidFill>
                <a:latin typeface="仿宋" pitchFamily="49" charset="-122"/>
                <a:ea typeface="仿宋" pitchFamily="49" charset="-122"/>
              </a:rPr>
              <a:t>    </a:t>
            </a:r>
            <a:r>
              <a:rPr lang="en-US" altLang="zh-CN" sz="3200" b="1" dirty="0" smtClean="0">
                <a:solidFill>
                  <a:srgbClr val="3333FF"/>
                </a:solidFill>
                <a:latin typeface="仿宋" pitchFamily="49" charset="-122"/>
                <a:ea typeface="仿宋" pitchFamily="49" charset="-122"/>
              </a:rPr>
              <a:t> 2</a:t>
            </a:r>
            <a:r>
              <a:rPr lang="en-US" altLang="zh-CN" sz="3200" b="1" dirty="0">
                <a:solidFill>
                  <a:srgbClr val="3333FF"/>
                </a:solidFill>
                <a:latin typeface="仿宋" pitchFamily="49" charset="-122"/>
                <a:ea typeface="仿宋" pitchFamily="49" charset="-122"/>
              </a:rPr>
              <a:t>.</a:t>
            </a:r>
            <a:r>
              <a:rPr lang="zh-CN" altLang="en-US" sz="3200" b="1" dirty="0">
                <a:solidFill>
                  <a:srgbClr val="C00000"/>
                </a:solidFill>
                <a:latin typeface="仿宋" pitchFamily="49" charset="-122"/>
                <a:ea typeface="仿宋" pitchFamily="49" charset="-122"/>
              </a:rPr>
              <a:t>文章论证思路清晰。</a:t>
            </a:r>
            <a:r>
              <a:rPr lang="zh-CN" altLang="en-US" sz="3200" b="1" dirty="0">
                <a:solidFill>
                  <a:srgbClr val="3333FF"/>
                </a:solidFill>
                <a:latin typeface="仿宋" pitchFamily="49" charset="-122"/>
                <a:ea typeface="仿宋" pitchFamily="49" charset="-122"/>
              </a:rPr>
              <a:t>作者先从孔子与子贡的对话引出“无言”的话题，接着论述言意关系，然后从绘画、文学、音乐、雕刻四个方面来论证无言之美，最后归纳出自己的观点。 </a:t>
            </a:r>
            <a:endParaRPr lang="zh-CN" altLang="en-US" sz="3200" b="1" dirty="0">
              <a:solidFill>
                <a:srgbClr val="3333FF"/>
              </a:solidFill>
              <a:latin typeface="仿宋" pitchFamily="49" charset="-122"/>
              <a:ea typeface="仿宋" pitchFamily="49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69599" y="81243"/>
            <a:ext cx="2715899" cy="713740"/>
            <a:chOff x="2356" y="640"/>
            <a:chExt cx="3471" cy="1124"/>
          </a:xfrm>
        </p:grpSpPr>
        <p:sp>
          <p:nvSpPr>
            <p:cNvPr id="6" name="MH_Entry_1"/>
            <p:cNvSpPr>
              <a:spLocks noChangeArrowheads="1"/>
            </p:cNvSpPr>
            <p:nvPr/>
          </p:nvSpPr>
          <p:spPr bwMode="auto">
            <a:xfrm flipH="1">
              <a:off x="2356" y="640"/>
              <a:ext cx="3471" cy="1124"/>
            </a:xfrm>
            <a:prstGeom prst="roundRect">
              <a:avLst>
                <a:gd name="adj" fmla="val 16667"/>
              </a:avLst>
            </a:prstGeom>
            <a:solidFill>
              <a:srgbClr val="DF29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lIns="94531" tIns="47265" rIns="94531" bIns="47265" anchor="ctr"/>
            <a:lstStyle/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 sz="2900">
                <a:sym typeface="Calibri" panose="020F0502020204030204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644" y="741"/>
              <a:ext cx="2895" cy="923"/>
            </a:xfrm>
            <a:prstGeom prst="rect">
              <a:avLst/>
            </a:prstGeom>
            <a:noFill/>
          </p:spPr>
          <p:txBody>
            <a:bodyPr wrap="square" lIns="94531" tIns="47265" rIns="94531" bIns="47265" rtlCol="0">
              <a:spAutoFit/>
            </a:bodyPr>
            <a:lstStyle/>
            <a:p>
              <a:pPr algn="dist"/>
              <a:r>
                <a:rPr lang="zh-CN" altLang="en-US" sz="3200" b="1" dirty="0" smtClean="0">
                  <a:solidFill>
                    <a:schemeClr val="bg1"/>
                  </a:solidFill>
                  <a:latin typeface="思源宋体 CN SemiBold" panose="02020600000000000000" charset="-122"/>
                  <a:ea typeface="思源宋体 CN SemiBold" panose="02020600000000000000" charset="-122"/>
                </a:rPr>
                <a:t>写作特色</a:t>
              </a:r>
              <a:endParaRPr lang="zh-CN" altLang="en-US" sz="3200" b="1" dirty="0">
                <a:solidFill>
                  <a:schemeClr val="bg1"/>
                </a:solidFill>
                <a:latin typeface="思源宋体 CN SemiBold" panose="02020600000000000000" charset="-122"/>
                <a:ea typeface="思源宋体 CN SemiBold" panose="02020600000000000000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75" end="15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 descr="中国教育出版网"/>
          <p:cNvSpPr txBox="1">
            <a:spLocks noChangeArrowheads="1"/>
          </p:cNvSpPr>
          <p:nvPr/>
        </p:nvSpPr>
        <p:spPr bwMode="auto">
          <a:xfrm>
            <a:off x="245894" y="1114183"/>
            <a:ext cx="11447668" cy="517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n-US" altLang="zh-CN" sz="4000" b="1" dirty="0">
                <a:latin typeface="宋体" panose="02010600030101010101" pitchFamily="2" charset="-122"/>
              </a:rPr>
              <a:t>   </a:t>
            </a:r>
            <a:r>
              <a:rPr lang="en-US" altLang="zh-CN" sz="4000" b="1" dirty="0" smtClean="0">
                <a:latin typeface="宋体" panose="02010600030101010101" pitchFamily="2" charset="-122"/>
              </a:rPr>
              <a:t> </a:t>
            </a:r>
            <a:r>
              <a:rPr lang="zh-CN" altLang="en-US" sz="3600" b="1" dirty="0" smtClean="0">
                <a:solidFill>
                  <a:srgbClr val="C00000"/>
                </a:solidFill>
                <a:latin typeface="宋体" panose="02010600030101010101" pitchFamily="2" charset="-122"/>
              </a:rPr>
              <a:t>本文</a:t>
            </a:r>
            <a:r>
              <a:rPr lang="zh-CN" altLang="en-US" sz="3600" b="1" dirty="0">
                <a:solidFill>
                  <a:srgbClr val="C00000"/>
                </a:solidFill>
                <a:latin typeface="宋体" panose="02010600030101010101" pitchFamily="2" charset="-122"/>
              </a:rPr>
              <a:t>首先引用孔子的话，引出“无言”这一话题，接着论证言意关系，然后以绘画、文学、音乐、雕刻等各类艺术作品为例，分析了言不必尽意、无声胜有声、含蓄不露等所表现出来的“无言之美”，最后归纳出自己的观点：“说出来的越少，留着不说的越多，所引起的美感就越大越深越真切”。</a:t>
            </a:r>
            <a:endParaRPr lang="zh-CN" altLang="en-US" sz="3600" b="1" dirty="0">
              <a:solidFill>
                <a:srgbClr val="C00000"/>
              </a:solidFill>
              <a:latin typeface="宋体" panose="02010600030101010101" pitchFamily="2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169599" y="81243"/>
            <a:ext cx="2715899" cy="713740"/>
            <a:chOff x="2356" y="640"/>
            <a:chExt cx="3471" cy="1124"/>
          </a:xfrm>
        </p:grpSpPr>
        <p:sp>
          <p:nvSpPr>
            <p:cNvPr id="5" name="MH_Entry_1"/>
            <p:cNvSpPr>
              <a:spLocks noChangeArrowheads="1"/>
            </p:cNvSpPr>
            <p:nvPr/>
          </p:nvSpPr>
          <p:spPr bwMode="auto">
            <a:xfrm flipH="1">
              <a:off x="2356" y="640"/>
              <a:ext cx="3471" cy="1124"/>
            </a:xfrm>
            <a:prstGeom prst="roundRect">
              <a:avLst>
                <a:gd name="adj" fmla="val 16667"/>
              </a:avLst>
            </a:prstGeom>
            <a:solidFill>
              <a:srgbClr val="DF29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lIns="94531" tIns="47265" rIns="94531" bIns="47265" anchor="ctr"/>
            <a:lstStyle/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 sz="2900">
                <a:sym typeface="Calibri" panose="020F0502020204030204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644" y="741"/>
              <a:ext cx="2895" cy="923"/>
            </a:xfrm>
            <a:prstGeom prst="rect">
              <a:avLst/>
            </a:prstGeom>
            <a:noFill/>
          </p:spPr>
          <p:txBody>
            <a:bodyPr wrap="square" lIns="94531" tIns="47265" rIns="94531" bIns="47265" rtlCol="0">
              <a:spAutoFit/>
            </a:bodyPr>
            <a:lstStyle/>
            <a:p>
              <a:pPr algn="dist"/>
              <a:r>
                <a:rPr lang="zh-CN" altLang="en-US" sz="3200" b="1" dirty="0" smtClean="0">
                  <a:solidFill>
                    <a:schemeClr val="bg1"/>
                  </a:solidFill>
                  <a:latin typeface="思源宋体 CN SemiBold" panose="02020600000000000000" charset="-122"/>
                  <a:ea typeface="思源宋体 CN SemiBold" panose="02020600000000000000" charset="-122"/>
                </a:rPr>
                <a:t>课堂小结</a:t>
              </a:r>
              <a:endParaRPr lang="zh-CN" altLang="en-US" sz="3200" b="1" dirty="0">
                <a:solidFill>
                  <a:schemeClr val="bg1"/>
                </a:solidFill>
                <a:latin typeface="思源宋体 CN SemiBold" panose="02020600000000000000" charset="-122"/>
                <a:ea typeface="思源宋体 CN SemiBold" panose="02020600000000000000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 descr="中国教育出版网"/>
          <p:cNvSpPr>
            <a:spLocks noChangeArrowheads="1" noChangeShapeType="1" noTextEdit="1"/>
          </p:cNvSpPr>
          <p:nvPr/>
        </p:nvSpPr>
        <p:spPr bwMode="auto">
          <a:xfrm rot="5400000">
            <a:off x="8013715" y="2706687"/>
            <a:ext cx="2160588" cy="722313"/>
          </a:xfrm>
          <a:prstGeom prst="rect">
            <a:avLst/>
          </a:prstGeom>
        </p:spPr>
        <p:txBody>
          <a:bodyPr vert="eaVert"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639998" lon="20699998" rev="0"/>
              </a:camera>
              <a:lightRig rig="legacyNormal3" dir="l"/>
            </a:scene3d>
            <a:sp3d extrusionH="201600" prstMaterial="legacyPlastic">
              <a:extrusionClr>
                <a:srgbClr val="FF9966"/>
              </a:extrusionClr>
            </a:sp3d>
          </a:bodyPr>
          <a:lstStyle/>
          <a:p>
            <a:pPr algn="ctr" fontAlgn="auto"/>
            <a:r>
              <a:rPr lang="zh-CN" altLang="en-US" sz="3600" kern="10">
                <a:ln w="9525">
                  <a:round/>
                </a:ln>
                <a:solidFill>
                  <a:srgbClr val="CC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无言之美</a:t>
            </a:r>
            <a:endParaRPr lang="zh-CN" altLang="en-US" sz="3600" kern="10">
              <a:ln w="9525">
                <a:round/>
              </a:ln>
              <a:solidFill>
                <a:srgbClr val="CC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左大括号 3" descr="中国教育出版网"/>
          <p:cNvSpPr/>
          <p:nvPr/>
        </p:nvSpPr>
        <p:spPr bwMode="auto">
          <a:xfrm flipH="1">
            <a:off x="7481902" y="650875"/>
            <a:ext cx="1074738" cy="5226050"/>
          </a:xfrm>
          <a:prstGeom prst="leftBrace">
            <a:avLst>
              <a:gd name="adj1" fmla="val 40409"/>
              <a:gd name="adj2" fmla="val 50000"/>
            </a:avLst>
          </a:prstGeom>
          <a:noFill/>
          <a:ln w="381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矩形 4" descr="中国教育出版网"/>
          <p:cNvSpPr>
            <a:spLocks noChangeArrowheads="1"/>
          </p:cNvSpPr>
          <p:nvPr/>
        </p:nvSpPr>
        <p:spPr bwMode="auto">
          <a:xfrm>
            <a:off x="3433777" y="828675"/>
            <a:ext cx="3511550" cy="914400"/>
          </a:xfrm>
          <a:prstGeom prst="rect">
            <a:avLst/>
          </a:prstGeom>
          <a:solidFill>
            <a:srgbClr val="FFFF99">
              <a:alpha val="50195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lIns="90170" tIns="46990" rIns="90170" bIns="46990" anchor="ctr"/>
          <a:lstStyle/>
          <a:p>
            <a:pPr algn="ctr" eaLnBrk="0" hangingPunct="0"/>
            <a:r>
              <a:rPr lang="zh-CN" altLang="en-US" sz="3600" b="1">
                <a:solidFill>
                  <a:schemeClr val="accent4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绘画的选择之美</a:t>
            </a:r>
            <a:endParaRPr lang="zh-CN" altLang="en-US" sz="3600" b="1">
              <a:solidFill>
                <a:schemeClr val="accent4">
                  <a:lumMod val="7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矩形 5" descr="中国教育出版网"/>
          <p:cNvSpPr>
            <a:spLocks noChangeArrowheads="1"/>
          </p:cNvSpPr>
          <p:nvPr/>
        </p:nvSpPr>
        <p:spPr bwMode="auto">
          <a:xfrm>
            <a:off x="3433777" y="2154238"/>
            <a:ext cx="3511550" cy="914400"/>
          </a:xfrm>
          <a:prstGeom prst="rect">
            <a:avLst/>
          </a:prstGeom>
          <a:solidFill>
            <a:srgbClr val="FFFF99">
              <a:alpha val="50195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lIns="90170" tIns="46990" rIns="90170" bIns="46990" anchor="ctr"/>
          <a:lstStyle/>
          <a:p>
            <a:pPr algn="ctr" eaLnBrk="0" hangingPunct="0"/>
            <a:r>
              <a:rPr lang="zh-CN" altLang="en-US" sz="3600" b="1" dirty="0">
                <a:solidFill>
                  <a:schemeClr val="accent4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文学的意蕴之美</a:t>
            </a:r>
            <a:endParaRPr lang="zh-CN" altLang="en-US" sz="3600" b="1" dirty="0">
              <a:solidFill>
                <a:schemeClr val="accent4">
                  <a:lumMod val="7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矩形 6" descr="中国教育出版网"/>
          <p:cNvSpPr>
            <a:spLocks noChangeArrowheads="1"/>
          </p:cNvSpPr>
          <p:nvPr/>
        </p:nvSpPr>
        <p:spPr bwMode="auto">
          <a:xfrm>
            <a:off x="3433777" y="3400425"/>
            <a:ext cx="3511550" cy="914400"/>
          </a:xfrm>
          <a:prstGeom prst="rect">
            <a:avLst/>
          </a:prstGeom>
          <a:solidFill>
            <a:srgbClr val="FFFF99">
              <a:alpha val="50195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lIns="90170" tIns="46990" rIns="90170" bIns="46990" anchor="ctr"/>
          <a:lstStyle/>
          <a:p>
            <a:pPr algn="ctr" eaLnBrk="0" hangingPunct="0"/>
            <a:r>
              <a:rPr lang="zh-CN" altLang="en-US" sz="3600" b="1">
                <a:solidFill>
                  <a:schemeClr val="accent4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音乐的无声之美</a:t>
            </a:r>
            <a:endParaRPr lang="zh-CN" altLang="en-US" sz="3600" b="1">
              <a:solidFill>
                <a:schemeClr val="accent4">
                  <a:lumMod val="7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矩形 7" descr="中国教育出版网"/>
          <p:cNvSpPr>
            <a:spLocks noChangeArrowheads="1"/>
          </p:cNvSpPr>
          <p:nvPr/>
        </p:nvSpPr>
        <p:spPr bwMode="auto">
          <a:xfrm>
            <a:off x="3184540" y="4732338"/>
            <a:ext cx="4297362" cy="914400"/>
          </a:xfrm>
          <a:prstGeom prst="rect">
            <a:avLst/>
          </a:prstGeom>
          <a:solidFill>
            <a:srgbClr val="FFFF99">
              <a:alpha val="50195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lIns="90170" tIns="46990" rIns="90170" bIns="46990" anchor="ctr"/>
          <a:lstStyle/>
          <a:p>
            <a:pPr algn="ctr" eaLnBrk="0" hangingPunct="0"/>
            <a:r>
              <a:rPr lang="zh-CN" altLang="en-US" sz="3600" b="1">
                <a:solidFill>
                  <a:schemeClr val="accent4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雕刻的含蓄不露之美</a:t>
            </a:r>
            <a:endParaRPr lang="zh-CN" altLang="en-US" sz="3600" b="1">
              <a:solidFill>
                <a:schemeClr val="accent4">
                  <a:lumMod val="7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169599" y="81243"/>
            <a:ext cx="2715899" cy="713740"/>
            <a:chOff x="2356" y="640"/>
            <a:chExt cx="3471" cy="1124"/>
          </a:xfrm>
        </p:grpSpPr>
        <p:sp>
          <p:nvSpPr>
            <p:cNvPr id="10" name="MH_Entry_1"/>
            <p:cNvSpPr>
              <a:spLocks noChangeArrowheads="1"/>
            </p:cNvSpPr>
            <p:nvPr/>
          </p:nvSpPr>
          <p:spPr bwMode="auto">
            <a:xfrm flipH="1">
              <a:off x="2356" y="640"/>
              <a:ext cx="3471" cy="1124"/>
            </a:xfrm>
            <a:prstGeom prst="roundRect">
              <a:avLst>
                <a:gd name="adj" fmla="val 16667"/>
              </a:avLst>
            </a:prstGeom>
            <a:solidFill>
              <a:srgbClr val="DF29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lIns="94531" tIns="47265" rIns="94531" bIns="47265" anchor="ctr"/>
            <a:lstStyle/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 sz="2900">
                <a:sym typeface="Calibri" panose="020F050202020403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644" y="741"/>
              <a:ext cx="2895" cy="923"/>
            </a:xfrm>
            <a:prstGeom prst="rect">
              <a:avLst/>
            </a:prstGeom>
            <a:noFill/>
          </p:spPr>
          <p:txBody>
            <a:bodyPr wrap="square" lIns="94531" tIns="47265" rIns="94531" bIns="47265" rtlCol="0">
              <a:spAutoFit/>
            </a:bodyPr>
            <a:lstStyle/>
            <a:p>
              <a:pPr algn="dist"/>
              <a:r>
                <a:rPr lang="zh-CN" altLang="en-US" sz="3200" b="1" dirty="0" smtClean="0">
                  <a:solidFill>
                    <a:schemeClr val="bg1"/>
                  </a:solidFill>
                  <a:latin typeface="思源宋体 CN SemiBold" panose="02020600000000000000" charset="-122"/>
                  <a:ea typeface="思源宋体 CN SemiBold" panose="02020600000000000000" charset="-122"/>
                </a:rPr>
                <a:t>文章结构</a:t>
              </a:r>
              <a:endParaRPr lang="zh-CN" altLang="en-US" sz="3200" b="1" dirty="0">
                <a:solidFill>
                  <a:schemeClr val="bg1"/>
                </a:solidFill>
                <a:latin typeface="思源宋体 CN SemiBold" panose="02020600000000000000" charset="-122"/>
                <a:ea typeface="思源宋体 CN SemiBold" panose="02020600000000000000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660525" y="1527810"/>
            <a:ext cx="921385" cy="435864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l"/>
            <a:r>
              <a:rPr lang="zh-CN" altLang="en-US" sz="4800">
                <a:solidFill>
                  <a:srgbClr val="1B1BD3"/>
                </a:solidFill>
                <a:uFillTx/>
                <a:ea typeface="黑体" panose="02010609060101010101" pitchFamily="49" charset="-122"/>
              </a:rPr>
              <a:t>踏花归去马蹄香</a:t>
            </a:r>
            <a:endParaRPr lang="zh-CN" altLang="en-US" sz="4800">
              <a:solidFill>
                <a:srgbClr val="1B1BD3"/>
              </a:solidFill>
              <a:uFillTx/>
              <a:ea typeface="黑体" panose="02010609060101010101" pitchFamily="49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68893" y="215377"/>
            <a:ext cx="6165558" cy="6228454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0" y="49660"/>
            <a:ext cx="2715899" cy="713740"/>
            <a:chOff x="2356" y="640"/>
            <a:chExt cx="3471" cy="1124"/>
          </a:xfrm>
        </p:grpSpPr>
        <p:sp>
          <p:nvSpPr>
            <p:cNvPr id="7" name="MH_Entry_1"/>
            <p:cNvSpPr>
              <a:spLocks noChangeArrowheads="1"/>
            </p:cNvSpPr>
            <p:nvPr/>
          </p:nvSpPr>
          <p:spPr bwMode="auto">
            <a:xfrm flipH="1">
              <a:off x="2356" y="640"/>
              <a:ext cx="3471" cy="1124"/>
            </a:xfrm>
            <a:prstGeom prst="roundRect">
              <a:avLst>
                <a:gd name="adj" fmla="val 16667"/>
              </a:avLst>
            </a:prstGeom>
            <a:solidFill>
              <a:srgbClr val="DF29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lIns="94531" tIns="47265" rIns="94531" bIns="47265" anchor="ctr"/>
            <a:lstStyle/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 sz="2900">
                <a:sym typeface="Calibri" panose="020F0502020204030204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644" y="741"/>
              <a:ext cx="2895" cy="923"/>
            </a:xfrm>
            <a:prstGeom prst="rect">
              <a:avLst/>
            </a:prstGeom>
            <a:noFill/>
          </p:spPr>
          <p:txBody>
            <a:bodyPr wrap="square" lIns="94531" tIns="47265" rIns="94531" bIns="47265" rtlCol="0">
              <a:spAutoFit/>
            </a:bodyPr>
            <a:lstStyle/>
            <a:p>
              <a:pPr algn="dist"/>
              <a:r>
                <a:rPr lang="zh-CN" altLang="en-US" sz="3200" b="1" dirty="0" smtClean="0">
                  <a:solidFill>
                    <a:schemeClr val="bg1"/>
                  </a:solidFill>
                  <a:latin typeface="思源宋体 CN SemiBold" panose="02020600000000000000" charset="-122"/>
                  <a:ea typeface="思源宋体 CN SemiBold" panose="02020600000000000000" charset="-122"/>
                </a:rPr>
                <a:t>拓展延伸</a:t>
              </a:r>
              <a:endParaRPr lang="zh-CN" altLang="en-US" sz="3200" b="1" dirty="0">
                <a:solidFill>
                  <a:schemeClr val="bg1"/>
                </a:solidFill>
                <a:latin typeface="思源宋体 CN SemiBold" panose="02020600000000000000" charset="-122"/>
                <a:ea typeface="思源宋体 CN SemiBold" panose="02020600000000000000" charset="-122"/>
              </a:endParaRPr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826000" y="3244850"/>
            <a:ext cx="2540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1451124" y="1433830"/>
            <a:ext cx="921385" cy="435864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l"/>
            <a:r>
              <a:rPr lang="zh-CN" altLang="en-US" sz="4800" dirty="0">
                <a:solidFill>
                  <a:srgbClr val="1B1BD3"/>
                </a:solidFill>
                <a:uFillTx/>
                <a:ea typeface="黑体" panose="02010609060101010101" pitchFamily="49" charset="-122"/>
              </a:rPr>
              <a:t>竹锁桥边卖酒家</a:t>
            </a:r>
            <a:endParaRPr lang="zh-CN" altLang="en-US" sz="4800" dirty="0">
              <a:solidFill>
                <a:srgbClr val="1B1BD3"/>
              </a:solidFill>
              <a:uFillTx/>
              <a:ea typeface="黑体" panose="020106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74185" y="326783"/>
            <a:ext cx="7243490" cy="6030986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0" y="49660"/>
            <a:ext cx="2715899" cy="713740"/>
            <a:chOff x="2356" y="640"/>
            <a:chExt cx="3471" cy="1124"/>
          </a:xfrm>
        </p:grpSpPr>
        <p:sp>
          <p:nvSpPr>
            <p:cNvPr id="10" name="MH_Entry_1"/>
            <p:cNvSpPr>
              <a:spLocks noChangeArrowheads="1"/>
            </p:cNvSpPr>
            <p:nvPr/>
          </p:nvSpPr>
          <p:spPr bwMode="auto">
            <a:xfrm flipH="1">
              <a:off x="2356" y="640"/>
              <a:ext cx="3471" cy="1124"/>
            </a:xfrm>
            <a:prstGeom prst="roundRect">
              <a:avLst>
                <a:gd name="adj" fmla="val 16667"/>
              </a:avLst>
            </a:prstGeom>
            <a:solidFill>
              <a:srgbClr val="DF29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lIns="94531" tIns="47265" rIns="94531" bIns="47265" anchor="ctr"/>
            <a:lstStyle/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 sz="2900">
                <a:sym typeface="Calibri" panose="020F050202020403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644" y="741"/>
              <a:ext cx="2895" cy="923"/>
            </a:xfrm>
            <a:prstGeom prst="rect">
              <a:avLst/>
            </a:prstGeom>
            <a:noFill/>
          </p:spPr>
          <p:txBody>
            <a:bodyPr wrap="square" lIns="94531" tIns="47265" rIns="94531" bIns="47265" rtlCol="0">
              <a:spAutoFit/>
            </a:bodyPr>
            <a:lstStyle/>
            <a:p>
              <a:pPr algn="dist"/>
              <a:r>
                <a:rPr lang="zh-CN" altLang="en-US" sz="3200" b="1" dirty="0" smtClean="0">
                  <a:solidFill>
                    <a:schemeClr val="bg1"/>
                  </a:solidFill>
                  <a:latin typeface="思源宋体 CN SemiBold" panose="02020600000000000000" charset="-122"/>
                  <a:ea typeface="思源宋体 CN SemiBold" panose="02020600000000000000" charset="-122"/>
                </a:rPr>
                <a:t>拓展延伸</a:t>
              </a:r>
              <a:endParaRPr lang="zh-CN" altLang="en-US" sz="3200" b="1" dirty="0">
                <a:solidFill>
                  <a:schemeClr val="bg1"/>
                </a:solidFill>
                <a:latin typeface="思源宋体 CN SemiBold" panose="02020600000000000000" charset="-122"/>
                <a:ea typeface="思源宋体 CN SemiBold" panose="02020600000000000000" charset="-122"/>
              </a:endParaRPr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2"/>
          <p:cNvSpPr txBox="1"/>
          <p:nvPr/>
        </p:nvSpPr>
        <p:spPr>
          <a:xfrm>
            <a:off x="627719" y="1934238"/>
            <a:ext cx="10850689" cy="322299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 altLang="zh-CN" sz="2800" b="1" dirty="0"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1.</a:t>
            </a:r>
            <a:r>
              <a:rPr lang="zh-CN" altLang="en-US" sz="2800" b="1" dirty="0"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把握文章的核心概念，了解概念间的关系，理解作者的主要观点。</a:t>
            </a:r>
            <a:r>
              <a:rPr lang="en-US" altLang="zh-CN" sz="2800" b="1" dirty="0"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2.</a:t>
            </a:r>
            <a:r>
              <a:rPr lang="zh-CN" altLang="en-US" sz="2800" b="1" dirty="0"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梳理文章的论证思路，分析作者所举实例，体会其与作者观点的    </a:t>
            </a:r>
            <a:endParaRPr lang="zh-CN" altLang="en-US" sz="2800" b="1" dirty="0">
              <a:latin typeface="思源黑体 CN Regular" panose="020B0500000000000000" charset="-122"/>
              <a:ea typeface="思源黑体 CN Regular" panose="020B0500000000000000" charset="-122"/>
              <a:cs typeface="思源黑体 CN Regular" panose="020B0500000000000000" charset="-122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2800" b="1" dirty="0"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  关系。</a:t>
            </a:r>
            <a:br>
              <a:rPr lang="zh-CN" altLang="en-US" sz="2800" b="1" dirty="0"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</a:br>
            <a:r>
              <a:rPr lang="en-US" altLang="zh-CN" sz="2800" b="1" dirty="0"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3.</a:t>
            </a:r>
            <a:r>
              <a:rPr lang="zh-CN" altLang="en-US" sz="2800" b="1" dirty="0"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借鉴文中的理论方法，学习鉴赏文学作品和艺术作品。</a:t>
            </a:r>
            <a:br>
              <a:rPr lang="zh-CN" altLang="en-US" sz="2800" b="1" dirty="0"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</a:br>
            <a:r>
              <a:rPr lang="en-US" altLang="zh-CN" sz="2800" b="1" dirty="0"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4.</a:t>
            </a:r>
            <a:r>
              <a:rPr lang="zh-CN" altLang="en-US" sz="2800" b="1" dirty="0"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拓展阅读，质疑反思，形成自己的认识和看法。 </a:t>
            </a:r>
            <a:endParaRPr lang="zh-CN" altLang="en-US" sz="2800" b="1" dirty="0">
              <a:latin typeface="思源黑体 CN Regular" panose="020B0500000000000000" charset="-122"/>
              <a:ea typeface="思源黑体 CN Regular" panose="020B0500000000000000" charset="-122"/>
              <a:cs typeface="思源黑体 CN Regular" panose="020B0500000000000000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627720" y="754174"/>
            <a:ext cx="2715899" cy="713740"/>
            <a:chOff x="2356" y="640"/>
            <a:chExt cx="3471" cy="1124"/>
          </a:xfrm>
        </p:grpSpPr>
        <p:sp>
          <p:nvSpPr>
            <p:cNvPr id="8" name="MH_Entry_1"/>
            <p:cNvSpPr>
              <a:spLocks noChangeArrowheads="1"/>
            </p:cNvSpPr>
            <p:nvPr/>
          </p:nvSpPr>
          <p:spPr bwMode="auto">
            <a:xfrm flipH="1">
              <a:off x="2356" y="640"/>
              <a:ext cx="3471" cy="1124"/>
            </a:xfrm>
            <a:prstGeom prst="roundRect">
              <a:avLst>
                <a:gd name="adj" fmla="val 16667"/>
              </a:avLst>
            </a:prstGeom>
            <a:solidFill>
              <a:srgbClr val="DF29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lIns="94531" tIns="47265" rIns="94531" bIns="47265" anchor="ctr"/>
            <a:lstStyle/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 sz="2900">
                <a:sym typeface="Calibri" panose="020F050202020403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644" y="741"/>
              <a:ext cx="2895" cy="923"/>
            </a:xfrm>
            <a:prstGeom prst="rect">
              <a:avLst/>
            </a:prstGeom>
            <a:noFill/>
          </p:spPr>
          <p:txBody>
            <a:bodyPr wrap="square" lIns="94531" tIns="47265" rIns="94531" bIns="47265" rtlCol="0">
              <a:spAutoFit/>
            </a:bodyPr>
            <a:lstStyle/>
            <a:p>
              <a:pPr algn="dist"/>
              <a:r>
                <a:rPr lang="zh-CN" altLang="en-US" sz="3200" b="1" dirty="0" smtClean="0">
                  <a:solidFill>
                    <a:schemeClr val="bg1"/>
                  </a:solidFill>
                  <a:latin typeface="思源宋体 CN SemiBold" panose="02020600000000000000" charset="-122"/>
                  <a:ea typeface="思源宋体 CN SemiBold" panose="02020600000000000000" charset="-122"/>
                </a:rPr>
                <a:t>学习目标</a:t>
              </a:r>
              <a:endParaRPr lang="zh-CN" altLang="en-US" sz="3200" b="1" dirty="0">
                <a:solidFill>
                  <a:schemeClr val="bg1"/>
                </a:solidFill>
                <a:latin typeface="思源宋体 CN SemiBold" panose="02020600000000000000" charset="-122"/>
                <a:ea typeface="思源宋体 CN SemiBold" panose="02020600000000000000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4347210" y="2014468"/>
            <a:ext cx="3675546" cy="1568450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dist"/>
            <a:r>
              <a:rPr lang="zh-CN" sz="9600" b="1" dirty="0" smtClean="0">
                <a:ln w="28575">
                  <a:noFill/>
                </a:ln>
                <a:solidFill>
                  <a:schemeClr val="bg2">
                    <a:lumMod val="25000"/>
                  </a:schemeClr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谢谢</a:t>
            </a:r>
            <a:r>
              <a:rPr lang="en-US" altLang="zh-CN" sz="9600" b="1" smtClean="0">
                <a:ln w="28575">
                  <a:noFill/>
                </a:ln>
                <a:solidFill>
                  <a:schemeClr val="bg2">
                    <a:lumMod val="25000"/>
                  </a:schemeClr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!</a:t>
            </a:r>
            <a:endParaRPr lang="zh-CN" sz="9600" b="1" dirty="0" smtClean="0">
              <a:ln w="28575">
                <a:noFill/>
              </a:ln>
              <a:solidFill>
                <a:schemeClr val="bg2">
                  <a:lumMod val="25000"/>
                </a:schemeClr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-84455" y="6541770"/>
            <a:ext cx="12364085" cy="360045"/>
          </a:xfrm>
          <a:prstGeom prst="rect">
            <a:avLst/>
          </a:prstGeom>
          <a:solidFill>
            <a:srgbClr val="0073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8" name="图片 27" descr="书本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9656445" y="5260975"/>
            <a:ext cx="2767330" cy="17157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图片 1" descr="火车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266700" y="3385185"/>
            <a:ext cx="4080510" cy="408749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089" descr="中国教育出版网"/>
          <p:cNvSpPr txBox="1">
            <a:spLocks noChangeArrowheads="1"/>
          </p:cNvSpPr>
          <p:nvPr/>
        </p:nvSpPr>
        <p:spPr bwMode="auto">
          <a:xfrm>
            <a:off x="1098550" y="1298837"/>
            <a:ext cx="1049813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200" b="1" dirty="0">
                <a:solidFill>
                  <a:srgbClr val="3333FF"/>
                </a:solidFill>
                <a:latin typeface="宋体" panose="02010600030101010101" pitchFamily="2" charset="-122"/>
              </a:rPr>
              <a:t>    </a:t>
            </a:r>
            <a:r>
              <a:rPr lang="en-US" altLang="zh-CN" sz="3200" b="1" dirty="0">
                <a:solidFill>
                  <a:srgbClr val="C00000"/>
                </a:solidFill>
                <a:latin typeface="仿宋" pitchFamily="49" charset="-122"/>
                <a:ea typeface="仿宋" pitchFamily="49" charset="-122"/>
              </a:rPr>
              <a:t>A.</a:t>
            </a:r>
            <a:r>
              <a:rPr lang="zh-CN" altLang="en-US" sz="3200" b="1" dirty="0">
                <a:solidFill>
                  <a:srgbClr val="3333FF"/>
                </a:solidFill>
                <a:latin typeface="宋体" panose="02010600030101010101" pitchFamily="2" charset="-122"/>
              </a:rPr>
              <a:t>诗人把朋友送上船，船已经扬帆而去，而他还在江边目送远去的风帆，一直看到帆影逐渐模糊，消失在碧空的尽头，只剩下浩浩荡荡的江水流向水天交接之处。</a:t>
            </a:r>
            <a:r>
              <a:rPr lang="zh-CN" altLang="en-US" sz="2800" b="1" dirty="0">
                <a:solidFill>
                  <a:srgbClr val="FF0000"/>
                </a:solidFill>
                <a:latin typeface="仿宋" pitchFamily="49" charset="-122"/>
                <a:ea typeface="仿宋" pitchFamily="49" charset="-122"/>
              </a:rPr>
              <a:t> </a:t>
            </a:r>
            <a:endParaRPr lang="zh-CN" altLang="en-US" sz="2800" b="1" dirty="0">
              <a:solidFill>
                <a:srgbClr val="FF0000"/>
              </a:solidFill>
              <a:latin typeface="仿宋" pitchFamily="49" charset="-122"/>
              <a:ea typeface="仿宋" pitchFamily="49" charset="-122"/>
            </a:endParaRPr>
          </a:p>
        </p:txBody>
      </p:sp>
      <p:sp>
        <p:nvSpPr>
          <p:cNvPr id="5" name="文本框 3091" descr="中国教育出版网"/>
          <p:cNvSpPr txBox="1">
            <a:spLocks noChangeArrowheads="1"/>
          </p:cNvSpPr>
          <p:nvPr/>
        </p:nvSpPr>
        <p:spPr bwMode="auto">
          <a:xfrm>
            <a:off x="1212056" y="3496722"/>
            <a:ext cx="102711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200" b="1" dirty="0">
                <a:solidFill>
                  <a:srgbClr val="3333FF"/>
                </a:solidFill>
                <a:latin typeface="宋体" panose="02010600030101010101" pitchFamily="2" charset="-122"/>
              </a:rPr>
              <a:t>   </a:t>
            </a:r>
            <a:r>
              <a:rPr lang="zh-CN" altLang="en-US" sz="3200" b="1" dirty="0">
                <a:solidFill>
                  <a:srgbClr val="C00000"/>
                </a:solidFill>
                <a:latin typeface="宋体" panose="02010600030101010101" pitchFamily="2" charset="-122"/>
              </a:rPr>
              <a:t> </a:t>
            </a:r>
            <a:r>
              <a:rPr lang="en-US" altLang="zh-CN" sz="3200" b="1" dirty="0">
                <a:solidFill>
                  <a:srgbClr val="C00000"/>
                </a:solidFill>
                <a:latin typeface="仿宋" pitchFamily="49" charset="-122"/>
                <a:ea typeface="仿宋" pitchFamily="49" charset="-122"/>
              </a:rPr>
              <a:t>B.</a:t>
            </a:r>
            <a:r>
              <a:rPr lang="zh-CN" altLang="en-US" sz="3200" b="1" dirty="0">
                <a:solidFill>
                  <a:srgbClr val="3333FF"/>
                </a:solidFill>
                <a:latin typeface="宋体" panose="02010600030101010101" pitchFamily="2" charset="-122"/>
              </a:rPr>
              <a:t>孤帆远影碧空尽，唯见长江天际流。</a:t>
            </a:r>
            <a:r>
              <a:rPr lang="zh-CN" altLang="en-US" sz="2800" b="1" dirty="0">
                <a:solidFill>
                  <a:srgbClr val="FF0000"/>
                </a:solidFill>
                <a:latin typeface="仿宋" pitchFamily="49" charset="-122"/>
                <a:ea typeface="仿宋" pitchFamily="49" charset="-122"/>
              </a:rPr>
              <a:t> </a:t>
            </a:r>
            <a:endParaRPr lang="zh-CN" altLang="en-US" sz="2800" b="1" dirty="0">
              <a:solidFill>
                <a:srgbClr val="FF0000"/>
              </a:solidFill>
              <a:latin typeface="仿宋" pitchFamily="49" charset="-122"/>
              <a:ea typeface="仿宋" pitchFamily="49" charset="-122"/>
            </a:endParaRPr>
          </a:p>
        </p:txBody>
      </p:sp>
      <p:sp>
        <p:nvSpPr>
          <p:cNvPr id="6" name="文本框 3092" descr="中国教育出版网"/>
          <p:cNvSpPr txBox="1">
            <a:spLocks noChangeArrowheads="1"/>
          </p:cNvSpPr>
          <p:nvPr/>
        </p:nvSpPr>
        <p:spPr bwMode="auto">
          <a:xfrm>
            <a:off x="1098550" y="4916749"/>
            <a:ext cx="1049813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200" b="1" dirty="0">
                <a:solidFill>
                  <a:srgbClr val="3333FF"/>
                </a:solidFill>
                <a:latin typeface="宋体" panose="02010600030101010101" pitchFamily="2" charset="-122"/>
              </a:rPr>
              <a:t>    </a:t>
            </a:r>
            <a:r>
              <a:rPr lang="zh-CN" altLang="en-US" sz="3200" b="1" dirty="0">
                <a:solidFill>
                  <a:srgbClr val="C00000"/>
                </a:solidFill>
                <a:latin typeface="仿宋" pitchFamily="49" charset="-122"/>
                <a:ea typeface="仿宋" pitchFamily="49" charset="-122"/>
              </a:rPr>
              <a:t>比较以上两个句子，你觉得哪个句子更美，更能打动你？为什么？</a:t>
            </a:r>
            <a:r>
              <a:rPr lang="zh-CN" altLang="en-US" sz="3200" b="1" dirty="0">
                <a:solidFill>
                  <a:srgbClr val="3333FF"/>
                </a:solidFill>
                <a:latin typeface="宋体" panose="02010600030101010101" pitchFamily="2" charset="-122"/>
              </a:rPr>
              <a:t>今天的学习，就能为大家解出心中的疑惑。</a:t>
            </a:r>
            <a:r>
              <a:rPr lang="zh-CN" altLang="en-US" sz="2800" b="1" dirty="0">
                <a:solidFill>
                  <a:srgbClr val="FF0000"/>
                </a:solidFill>
                <a:latin typeface="仿宋" pitchFamily="49" charset="-122"/>
                <a:ea typeface="仿宋" pitchFamily="49" charset="-122"/>
              </a:rPr>
              <a:t> </a:t>
            </a:r>
            <a:endParaRPr lang="zh-CN" altLang="en-US" sz="2800" b="1" dirty="0">
              <a:solidFill>
                <a:srgbClr val="FF0000"/>
              </a:solidFill>
              <a:latin typeface="仿宋" pitchFamily="49" charset="-122"/>
              <a:ea typeface="仿宋" pitchFamily="49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69599" y="81243"/>
            <a:ext cx="2715899" cy="713740"/>
            <a:chOff x="2356" y="640"/>
            <a:chExt cx="3471" cy="1124"/>
          </a:xfrm>
        </p:grpSpPr>
        <p:sp>
          <p:nvSpPr>
            <p:cNvPr id="8" name="MH_Entry_1"/>
            <p:cNvSpPr>
              <a:spLocks noChangeArrowheads="1"/>
            </p:cNvSpPr>
            <p:nvPr/>
          </p:nvSpPr>
          <p:spPr bwMode="auto">
            <a:xfrm flipH="1">
              <a:off x="2356" y="640"/>
              <a:ext cx="3471" cy="1124"/>
            </a:xfrm>
            <a:prstGeom prst="roundRect">
              <a:avLst>
                <a:gd name="adj" fmla="val 16667"/>
              </a:avLst>
            </a:prstGeom>
            <a:solidFill>
              <a:srgbClr val="DF29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lIns="94531" tIns="47265" rIns="94531" bIns="47265" anchor="ctr"/>
            <a:lstStyle/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 sz="2900">
                <a:sym typeface="Calibri" panose="020F0502020204030204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644" y="741"/>
              <a:ext cx="2895" cy="923"/>
            </a:xfrm>
            <a:prstGeom prst="rect">
              <a:avLst/>
            </a:prstGeom>
            <a:noFill/>
          </p:spPr>
          <p:txBody>
            <a:bodyPr wrap="square" lIns="94531" tIns="47265" rIns="94531" bIns="47265" rtlCol="0">
              <a:spAutoFit/>
            </a:bodyPr>
            <a:lstStyle/>
            <a:p>
              <a:pPr algn="dist"/>
              <a:r>
                <a:rPr lang="zh-CN" altLang="en-US" sz="3200" b="1" dirty="0">
                  <a:solidFill>
                    <a:schemeClr val="bg1"/>
                  </a:solidFill>
                  <a:latin typeface="思源宋体 CN SemiBold" panose="02020600000000000000" charset="-122"/>
                  <a:ea typeface="思源宋体 CN SemiBold" panose="02020600000000000000" charset="-122"/>
                </a:rPr>
                <a:t>导入新课</a:t>
              </a:r>
              <a:endParaRPr lang="zh-CN" altLang="en-US" sz="3200" b="1" dirty="0">
                <a:solidFill>
                  <a:schemeClr val="bg1"/>
                </a:solidFill>
                <a:latin typeface="思源宋体 CN SemiBold" panose="02020600000000000000" charset="-122"/>
                <a:ea typeface="思源宋体 CN SemiBold" panose="02020600000000000000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 descr="中国教育出版网"/>
          <p:cNvSpPr txBox="1">
            <a:spLocks noChangeArrowheads="1"/>
          </p:cNvSpPr>
          <p:nvPr/>
        </p:nvSpPr>
        <p:spPr bwMode="auto">
          <a:xfrm>
            <a:off x="3797449" y="1296572"/>
            <a:ext cx="8218843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/>
            <a:r>
              <a:rPr lang="zh-CN" altLang="en-US" sz="2800" b="1" dirty="0">
                <a:solidFill>
                  <a:srgbClr val="FF0000"/>
                </a:solidFill>
              </a:rPr>
              <a:t>     </a:t>
            </a:r>
            <a:r>
              <a:rPr lang="zh-CN" altLang="en-US" sz="2800" b="1" dirty="0">
                <a:solidFill>
                  <a:srgbClr val="C00000"/>
                </a:solidFill>
              </a:rPr>
              <a:t>  </a:t>
            </a:r>
            <a:r>
              <a:rPr lang="zh-CN" altLang="en-US" sz="2800" b="1" dirty="0">
                <a:solidFill>
                  <a:srgbClr val="C00000"/>
                </a:solidFill>
                <a:latin typeface="仿宋" pitchFamily="49" charset="-122"/>
                <a:ea typeface="仿宋" pitchFamily="49" charset="-122"/>
              </a:rPr>
              <a:t>朱光潜</a:t>
            </a:r>
            <a:r>
              <a:rPr lang="zh-CN" altLang="en-US" sz="2800" b="1" dirty="0">
                <a:latin typeface="仿宋" pitchFamily="49" charset="-122"/>
                <a:ea typeface="仿宋" pitchFamily="49" charset="-122"/>
              </a:rPr>
              <a:t>（1</a:t>
            </a:r>
            <a:r>
              <a:rPr lang="en-US" altLang="zh-CN" sz="2800" b="1" dirty="0" smtClean="0">
                <a:latin typeface="仿宋" pitchFamily="49" charset="-122"/>
                <a:ea typeface="仿宋" pitchFamily="49" charset="-122"/>
              </a:rPr>
              <a:t>897—1986</a:t>
            </a:r>
            <a:r>
              <a:rPr lang="en-US" altLang="zh-CN" sz="2800" b="1" dirty="0">
                <a:latin typeface="仿宋" pitchFamily="49" charset="-122"/>
                <a:ea typeface="仿宋" pitchFamily="49" charset="-122"/>
              </a:rPr>
              <a:t>)</a:t>
            </a:r>
            <a:r>
              <a:rPr lang="zh-CN" altLang="en-US" sz="2800" b="1" dirty="0">
                <a:latin typeface="仿宋" pitchFamily="49" charset="-122"/>
                <a:ea typeface="仿宋" pitchFamily="49" charset="-122"/>
              </a:rPr>
              <a:t>，安徽桐城人。</a:t>
            </a:r>
            <a:r>
              <a:rPr lang="zh-CN" altLang="en-US" sz="2800" b="1" dirty="0">
                <a:solidFill>
                  <a:srgbClr val="C00000"/>
                </a:solidFill>
                <a:latin typeface="仿宋" pitchFamily="49" charset="-122"/>
                <a:ea typeface="仿宋" pitchFamily="49" charset="-122"/>
              </a:rPr>
              <a:t>美学家、翻译家、文艺理论家。</a:t>
            </a:r>
            <a:r>
              <a:rPr lang="zh-CN" altLang="en-US" sz="2800" b="1" dirty="0">
                <a:latin typeface="仿宋" pitchFamily="49" charset="-122"/>
                <a:ea typeface="仿宋" pitchFamily="49" charset="-122"/>
              </a:rPr>
              <a:t>我国现代美学的开拓者和奠基者之一，也是第一个在中国广泛介绍西方美学的人，他以深湛的研究沟通了西方美学和中国传统美学。他是中国美学史上一座横跨古今、沟通中外的“桥梁”，是我国现当代最负盛名并赢得崇高国际声誉的美学大师。</a:t>
            </a:r>
            <a:endParaRPr lang="zh-CN" altLang="en-US" sz="2800" b="1" dirty="0">
              <a:latin typeface="仿宋" pitchFamily="49" charset="-122"/>
              <a:ea typeface="仿宋" pitchFamily="49" charset="-122"/>
            </a:endParaRPr>
          </a:p>
          <a:p>
            <a:pPr algn="just"/>
            <a:r>
              <a:rPr lang="zh-CN" altLang="en-US" sz="2800" b="1" dirty="0">
                <a:latin typeface="仿宋" pitchFamily="49" charset="-122"/>
                <a:ea typeface="仿宋" pitchFamily="49" charset="-122"/>
              </a:rPr>
              <a:t>    他的主要著作有</a:t>
            </a:r>
            <a:r>
              <a:rPr lang="en-US" altLang="zh-CN" sz="2800" b="1" dirty="0">
                <a:latin typeface="仿宋" pitchFamily="49" charset="-122"/>
                <a:ea typeface="仿宋" pitchFamily="49" charset="-122"/>
              </a:rPr>
              <a:t>《</a:t>
            </a:r>
            <a:r>
              <a:rPr lang="zh-CN" altLang="en-US" sz="2800" b="1" dirty="0">
                <a:latin typeface="仿宋" pitchFamily="49" charset="-122"/>
                <a:ea typeface="仿宋" pitchFamily="49" charset="-122"/>
              </a:rPr>
              <a:t>文艺心理学</a:t>
            </a:r>
            <a:r>
              <a:rPr lang="en-US" altLang="zh-CN" sz="2800" b="1" dirty="0">
                <a:latin typeface="仿宋" pitchFamily="49" charset="-122"/>
                <a:ea typeface="仿宋" pitchFamily="49" charset="-122"/>
              </a:rPr>
              <a:t>》《</a:t>
            </a:r>
            <a:r>
              <a:rPr lang="zh-CN" altLang="en-US" sz="2800" b="1" dirty="0">
                <a:latin typeface="仿宋" pitchFamily="49" charset="-122"/>
                <a:ea typeface="仿宋" pitchFamily="49" charset="-122"/>
              </a:rPr>
              <a:t>谈美</a:t>
            </a:r>
            <a:r>
              <a:rPr lang="en-US" altLang="zh-CN" sz="2800" b="1" dirty="0">
                <a:latin typeface="仿宋" pitchFamily="49" charset="-122"/>
                <a:ea typeface="仿宋" pitchFamily="49" charset="-122"/>
              </a:rPr>
              <a:t>》《</a:t>
            </a:r>
            <a:r>
              <a:rPr lang="zh-CN" altLang="en-US" sz="2800" b="1" dirty="0">
                <a:latin typeface="仿宋" pitchFamily="49" charset="-122"/>
                <a:ea typeface="仿宋" pitchFamily="49" charset="-122"/>
              </a:rPr>
              <a:t>西方美学史</a:t>
            </a:r>
            <a:r>
              <a:rPr lang="en-US" altLang="zh-CN" sz="2800" b="1" dirty="0">
                <a:latin typeface="仿宋" pitchFamily="49" charset="-122"/>
                <a:ea typeface="仿宋" pitchFamily="49" charset="-122"/>
              </a:rPr>
              <a:t>》</a:t>
            </a:r>
            <a:r>
              <a:rPr lang="zh-CN" altLang="en-US" sz="2800" b="1" dirty="0">
                <a:latin typeface="仿宋" pitchFamily="49" charset="-122"/>
                <a:ea typeface="仿宋" pitchFamily="49" charset="-122"/>
              </a:rPr>
              <a:t>等。</a:t>
            </a:r>
            <a:endParaRPr lang="zh-CN" altLang="en-US" sz="2800" b="1" dirty="0">
              <a:latin typeface="仿宋" pitchFamily="49" charset="-122"/>
              <a:ea typeface="仿宋" pitchFamily="49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287594" y="81243"/>
            <a:ext cx="2597904" cy="713740"/>
            <a:chOff x="2356" y="640"/>
            <a:chExt cx="3471" cy="1124"/>
          </a:xfrm>
        </p:grpSpPr>
        <p:sp>
          <p:nvSpPr>
            <p:cNvPr id="7" name="MH_Entry_1"/>
            <p:cNvSpPr>
              <a:spLocks noChangeArrowheads="1"/>
            </p:cNvSpPr>
            <p:nvPr/>
          </p:nvSpPr>
          <p:spPr bwMode="auto">
            <a:xfrm flipH="1">
              <a:off x="2356" y="640"/>
              <a:ext cx="3471" cy="1124"/>
            </a:xfrm>
            <a:prstGeom prst="roundRect">
              <a:avLst>
                <a:gd name="adj" fmla="val 16667"/>
              </a:avLst>
            </a:prstGeom>
            <a:solidFill>
              <a:srgbClr val="DF29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lIns="94531" tIns="47265" rIns="94531" bIns="47265" anchor="ctr"/>
            <a:lstStyle/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 sz="2900">
                <a:sym typeface="Calibri" panose="020F0502020204030204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644" y="741"/>
              <a:ext cx="2895" cy="923"/>
            </a:xfrm>
            <a:prstGeom prst="rect">
              <a:avLst/>
            </a:prstGeom>
            <a:noFill/>
          </p:spPr>
          <p:txBody>
            <a:bodyPr wrap="square" lIns="94531" tIns="47265" rIns="94531" bIns="47265" rtlCol="0">
              <a:spAutoFit/>
            </a:bodyPr>
            <a:lstStyle/>
            <a:p>
              <a:pPr algn="dist"/>
              <a:r>
                <a:rPr lang="zh-CN" altLang="en-US" sz="3200" b="1" dirty="0" smtClean="0">
                  <a:solidFill>
                    <a:schemeClr val="bg1"/>
                  </a:solidFill>
                  <a:latin typeface="思源宋体 CN SemiBold" panose="02020600000000000000" charset="-122"/>
                  <a:ea typeface="思源宋体 CN SemiBold" panose="02020600000000000000" charset="-122"/>
                </a:rPr>
                <a:t>作家作品</a:t>
              </a:r>
              <a:endParaRPr lang="zh-CN" altLang="en-US" sz="3200" b="1" dirty="0">
                <a:solidFill>
                  <a:schemeClr val="bg1"/>
                </a:solidFill>
                <a:latin typeface="思源宋体 CN SemiBold" panose="02020600000000000000" charset="-122"/>
                <a:ea typeface="思源宋体 CN SemiBold" panose="02020600000000000000" charset="-122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94" y="1296572"/>
            <a:ext cx="3240914" cy="3887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内容占位符 2"/>
          <p:cNvSpPr>
            <a:spLocks noGrp="1"/>
          </p:cNvSpPr>
          <p:nvPr>
            <p:ph idx="4294967295"/>
          </p:nvPr>
        </p:nvSpPr>
        <p:spPr>
          <a:xfrm>
            <a:off x="277179" y="1189168"/>
            <a:ext cx="10960100" cy="507746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/>
          <a:lstStyle/>
          <a:p>
            <a:pPr marL="0" indent="0" eaLnBrk="1" latinLnBrk="0" hangingPunct="1">
              <a:lnSpc>
                <a:spcPts val="5500"/>
              </a:lnSpc>
              <a:buNone/>
            </a:pPr>
            <a:r>
              <a:rPr lang="zh-CN" altLang="en-US" sz="4000" b="1" u="heavy" dirty="0">
                <a:solidFill>
                  <a:srgbClr val="1B1BD3"/>
                </a:solidFill>
                <a:uFill>
                  <a:solidFill>
                    <a:srgbClr val="FF0000"/>
                  </a:solidFill>
                </a:uFill>
                <a:latin typeface="宋体" panose="02010600030101010101" pitchFamily="2" charset="-122"/>
                <a:ea typeface="黑体" panose="02010609060101010101" pitchFamily="49" charset="-122"/>
                <a:sym typeface="宋体" panose="02010600030101010101" pitchFamily="2" charset="-122"/>
              </a:rPr>
              <a:t>瞬</a:t>
            </a:r>
            <a:r>
              <a:rPr lang="zh-CN" altLang="en-US" sz="4000" b="1" dirty="0">
                <a:solidFill>
                  <a:srgbClr val="1B1BD3"/>
                </a:solidFill>
                <a:latin typeface="宋体" panose="02010600030101010101" pitchFamily="2" charset="-122"/>
                <a:ea typeface="黑体" panose="02010609060101010101" pitchFamily="49" charset="-122"/>
                <a:sym typeface="宋体" panose="02010600030101010101" pitchFamily="2" charset="-122"/>
              </a:rPr>
              <a:t>息万变（</a:t>
            </a:r>
            <a:r>
              <a:rPr lang="zh-CN" altLang="en-US" sz="4000" b="1" dirty="0">
                <a:solidFill>
                  <a:srgbClr val="C00000"/>
                </a:solidFill>
                <a:uFillTx/>
                <a:latin typeface="宋体" panose="02010600030101010101" pitchFamily="2" charset="-122"/>
                <a:ea typeface="黑体" panose="02010609060101010101" pitchFamily="49" charset="-122"/>
                <a:sym typeface="宋体" panose="02010600030101010101" pitchFamily="2" charset="-122"/>
              </a:rPr>
              <a:t>shùn</a:t>
            </a:r>
            <a:r>
              <a:rPr lang="zh-CN" altLang="en-US" sz="4000" b="1" dirty="0">
                <a:solidFill>
                  <a:srgbClr val="1B1BD3"/>
                </a:solidFill>
                <a:latin typeface="宋体" panose="02010600030101010101" pitchFamily="2" charset="-122"/>
                <a:ea typeface="黑体" panose="02010609060101010101" pitchFamily="49" charset="-122"/>
                <a:sym typeface="宋体" panose="02010600030101010101" pitchFamily="2" charset="-122"/>
              </a:rPr>
              <a:t>）   </a:t>
            </a:r>
            <a:r>
              <a:rPr lang="zh-CN" altLang="en-US" sz="4000" b="1" u="heavy" dirty="0">
                <a:solidFill>
                  <a:srgbClr val="1B1BD3"/>
                </a:solidFill>
                <a:uFill>
                  <a:solidFill>
                    <a:srgbClr val="FF0000"/>
                  </a:solidFill>
                </a:uFill>
                <a:latin typeface="宋体" panose="02010600030101010101" pitchFamily="2" charset="-122"/>
                <a:ea typeface="黑体" panose="02010609060101010101" pitchFamily="49" charset="-122"/>
                <a:sym typeface="宋体" panose="02010600030101010101" pitchFamily="2" charset="-122"/>
              </a:rPr>
              <a:t>缥缈</a:t>
            </a:r>
            <a:r>
              <a:rPr lang="zh-CN" altLang="en-US" sz="4000" b="1" dirty="0">
                <a:solidFill>
                  <a:srgbClr val="1B1BD3"/>
                </a:solidFill>
                <a:latin typeface="宋体" panose="02010600030101010101" pitchFamily="2" charset="-122"/>
                <a:ea typeface="黑体" panose="02010609060101010101" pitchFamily="49" charset="-122"/>
                <a:sym typeface="宋体" panose="02010600030101010101" pitchFamily="2" charset="-122"/>
              </a:rPr>
              <a:t>（</a:t>
            </a:r>
            <a:r>
              <a:rPr lang="zh-CN" altLang="en-US" sz="4000" b="1" dirty="0">
                <a:solidFill>
                  <a:srgbClr val="C00000"/>
                </a:solidFill>
                <a:uFillTx/>
                <a:latin typeface="宋体" panose="02010600030101010101" pitchFamily="2" charset="-122"/>
                <a:ea typeface="黑体" panose="02010609060101010101" pitchFamily="49" charset="-122"/>
                <a:sym typeface="宋体" panose="02010600030101010101" pitchFamily="2" charset="-122"/>
              </a:rPr>
              <a:t>piāo miǎo</a:t>
            </a:r>
            <a:r>
              <a:rPr lang="zh-CN" altLang="en-US" sz="4000" b="1" dirty="0">
                <a:solidFill>
                  <a:srgbClr val="1B1BD3"/>
                </a:solidFill>
                <a:latin typeface="宋体" panose="02010600030101010101" pitchFamily="2" charset="-122"/>
                <a:ea typeface="黑体" panose="02010609060101010101" pitchFamily="49" charset="-122"/>
                <a:sym typeface="宋体" panose="02010600030101010101" pitchFamily="2" charset="-122"/>
              </a:rPr>
              <a:t>）     </a:t>
            </a:r>
            <a:endParaRPr lang="zh-CN" altLang="en-US" sz="4000" b="1" dirty="0">
              <a:solidFill>
                <a:srgbClr val="1B1BD3"/>
              </a:solidFill>
              <a:latin typeface="宋体" panose="02010600030101010101" pitchFamily="2" charset="-122"/>
              <a:ea typeface="黑体" panose="02010609060101010101" pitchFamily="49" charset="-122"/>
              <a:sym typeface="宋体" panose="02010600030101010101" pitchFamily="2" charset="-122"/>
            </a:endParaRPr>
          </a:p>
          <a:p>
            <a:pPr marL="0" indent="0" eaLnBrk="1" latinLnBrk="0" hangingPunct="1">
              <a:lnSpc>
                <a:spcPts val="5500"/>
              </a:lnSpc>
              <a:buNone/>
            </a:pPr>
            <a:r>
              <a:rPr lang="zh-CN" altLang="en-US" sz="4000" b="1" dirty="0">
                <a:solidFill>
                  <a:srgbClr val="1B1BD3"/>
                </a:solidFill>
                <a:latin typeface="宋体" panose="02010600030101010101" pitchFamily="2" charset="-122"/>
                <a:ea typeface="黑体" panose="02010609060101010101" pitchFamily="49" charset="-122"/>
                <a:sym typeface="宋体" panose="02010600030101010101" pitchFamily="2" charset="-122"/>
              </a:rPr>
              <a:t>信手</a:t>
            </a:r>
            <a:r>
              <a:rPr lang="zh-CN" altLang="en-US" sz="4000" b="1" u="heavy" dirty="0">
                <a:solidFill>
                  <a:srgbClr val="1B1BD3"/>
                </a:solidFill>
                <a:uFill>
                  <a:solidFill>
                    <a:srgbClr val="FF0000"/>
                  </a:solidFill>
                </a:uFill>
                <a:latin typeface="宋体" panose="02010600030101010101" pitchFamily="2" charset="-122"/>
                <a:ea typeface="黑体" panose="02010609060101010101" pitchFamily="49" charset="-122"/>
                <a:sym typeface="宋体" panose="02010600030101010101" pitchFamily="2" charset="-122"/>
              </a:rPr>
              <a:t>拈</a:t>
            </a:r>
            <a:r>
              <a:rPr lang="zh-CN" altLang="en-US" sz="4000" b="1" dirty="0">
                <a:solidFill>
                  <a:srgbClr val="1B1BD3"/>
                </a:solidFill>
                <a:latin typeface="宋体" panose="02010600030101010101" pitchFamily="2" charset="-122"/>
                <a:ea typeface="黑体" panose="02010609060101010101" pitchFamily="49" charset="-122"/>
                <a:sym typeface="宋体" panose="02010600030101010101" pitchFamily="2" charset="-122"/>
              </a:rPr>
              <a:t>来（</a:t>
            </a:r>
            <a:r>
              <a:rPr lang="zh-CN" altLang="en-US" sz="4000" b="1" dirty="0">
                <a:solidFill>
                  <a:srgbClr val="C00000"/>
                </a:solidFill>
                <a:uFillTx/>
                <a:latin typeface="宋体" panose="02010600030101010101" pitchFamily="2" charset="-122"/>
                <a:ea typeface="黑体" panose="02010609060101010101" pitchFamily="49" charset="-122"/>
                <a:sym typeface="宋体" panose="02010600030101010101" pitchFamily="2" charset="-122"/>
              </a:rPr>
              <a:t>niān</a:t>
            </a:r>
            <a:r>
              <a:rPr lang="zh-CN" altLang="en-US" sz="4000" b="1" dirty="0">
                <a:solidFill>
                  <a:srgbClr val="1B1BD3"/>
                </a:solidFill>
                <a:latin typeface="宋体" panose="02010600030101010101" pitchFamily="2" charset="-122"/>
                <a:ea typeface="黑体" panose="02010609060101010101" pitchFamily="49" charset="-122"/>
                <a:sym typeface="宋体" panose="02010600030101010101" pitchFamily="2" charset="-122"/>
              </a:rPr>
              <a:t>）   </a:t>
            </a:r>
            <a:r>
              <a:rPr lang="zh-CN" altLang="en-US" sz="4000" b="1" u="heavy" dirty="0">
                <a:solidFill>
                  <a:srgbClr val="1B1BD3"/>
                </a:solidFill>
                <a:uFill>
                  <a:solidFill>
                    <a:srgbClr val="FF0000"/>
                  </a:solidFill>
                </a:uFill>
                <a:latin typeface="宋体" panose="02010600030101010101" pitchFamily="2" charset="-122"/>
                <a:ea typeface="黑体" panose="02010609060101010101" pitchFamily="49" charset="-122"/>
                <a:sym typeface="宋体" panose="02010600030101010101" pitchFamily="2" charset="-122"/>
              </a:rPr>
              <a:t>铢</a:t>
            </a:r>
            <a:r>
              <a:rPr lang="zh-CN" altLang="en-US" sz="4000" b="1" dirty="0">
                <a:solidFill>
                  <a:srgbClr val="1B1BD3"/>
                </a:solidFill>
                <a:latin typeface="宋体" panose="02010600030101010101" pitchFamily="2" charset="-122"/>
                <a:ea typeface="黑体" panose="02010609060101010101" pitchFamily="49" charset="-122"/>
                <a:sym typeface="宋体" panose="02010600030101010101" pitchFamily="2" charset="-122"/>
              </a:rPr>
              <a:t>两悉</a:t>
            </a:r>
            <a:r>
              <a:rPr lang="zh-CN" altLang="en-US" sz="4000" b="1" u="heavy" dirty="0">
                <a:solidFill>
                  <a:srgbClr val="1B1BD3"/>
                </a:solidFill>
                <a:uFill>
                  <a:solidFill>
                    <a:srgbClr val="FF0000"/>
                  </a:solidFill>
                </a:uFill>
                <a:latin typeface="宋体" panose="02010600030101010101" pitchFamily="2" charset="-122"/>
                <a:ea typeface="黑体" panose="02010609060101010101" pitchFamily="49" charset="-122"/>
                <a:sym typeface="宋体" panose="02010600030101010101" pitchFamily="2" charset="-122"/>
              </a:rPr>
              <a:t>称</a:t>
            </a:r>
            <a:r>
              <a:rPr lang="zh-CN" altLang="en-US" sz="4000" b="1" dirty="0">
                <a:solidFill>
                  <a:srgbClr val="1B1BD3"/>
                </a:solidFill>
                <a:latin typeface="宋体" panose="02010600030101010101" pitchFamily="2" charset="-122"/>
                <a:ea typeface="黑体" panose="02010609060101010101" pitchFamily="49" charset="-122"/>
                <a:sym typeface="宋体" panose="02010600030101010101" pitchFamily="2" charset="-122"/>
              </a:rPr>
              <a:t>（</a:t>
            </a:r>
            <a:r>
              <a:rPr lang="zh-CN" altLang="en-US" sz="4000" b="1" dirty="0">
                <a:solidFill>
                  <a:srgbClr val="C00000"/>
                </a:solidFill>
                <a:uFillTx/>
                <a:latin typeface="宋体" panose="02010600030101010101" pitchFamily="2" charset="-122"/>
                <a:ea typeface="黑体" panose="02010609060101010101" pitchFamily="49" charset="-122"/>
                <a:sym typeface="宋体" panose="02010600030101010101" pitchFamily="2" charset="-122"/>
              </a:rPr>
              <a:t>zhū</a:t>
            </a:r>
            <a:r>
              <a:rPr lang="zh-CN" altLang="en-US" sz="4000" b="1" dirty="0">
                <a:solidFill>
                  <a:srgbClr val="1B1BD3"/>
                </a:solidFill>
                <a:latin typeface="宋体" panose="02010600030101010101" pitchFamily="2" charset="-122"/>
                <a:ea typeface="黑体" panose="02010609060101010101" pitchFamily="49" charset="-122"/>
                <a:sym typeface="宋体" panose="02010600030101010101" pitchFamily="2" charset="-122"/>
              </a:rPr>
              <a:t>）（</a:t>
            </a:r>
            <a:r>
              <a:rPr lang="zh-CN" altLang="en-US" sz="4000" b="1" dirty="0">
                <a:solidFill>
                  <a:srgbClr val="C00000"/>
                </a:solidFill>
                <a:uFillTx/>
                <a:latin typeface="宋体" panose="02010600030101010101" pitchFamily="2" charset="-122"/>
                <a:ea typeface="黑体" panose="02010609060101010101" pitchFamily="49" charset="-122"/>
                <a:sym typeface="宋体" panose="02010600030101010101" pitchFamily="2" charset="-122"/>
              </a:rPr>
              <a:t>chèn</a:t>
            </a:r>
            <a:r>
              <a:rPr lang="zh-CN" altLang="en-US" sz="4000" b="1" dirty="0">
                <a:solidFill>
                  <a:srgbClr val="1B1BD3"/>
                </a:solidFill>
                <a:latin typeface="宋体" panose="02010600030101010101" pitchFamily="2" charset="-122"/>
                <a:ea typeface="黑体" panose="02010609060101010101" pitchFamily="49" charset="-122"/>
                <a:sym typeface="宋体" panose="02010600030101010101" pitchFamily="2" charset="-122"/>
              </a:rPr>
              <a:t>）   </a:t>
            </a:r>
            <a:endParaRPr lang="zh-CN" altLang="en-US" sz="4000" b="1" dirty="0">
              <a:solidFill>
                <a:srgbClr val="1B1BD3"/>
              </a:solidFill>
              <a:latin typeface="宋体" panose="02010600030101010101" pitchFamily="2" charset="-122"/>
              <a:ea typeface="黑体" panose="02010609060101010101" pitchFamily="49" charset="-122"/>
              <a:sym typeface="宋体" panose="02010600030101010101" pitchFamily="2" charset="-122"/>
            </a:endParaRPr>
          </a:p>
          <a:p>
            <a:pPr marL="0" indent="0" eaLnBrk="1" latinLnBrk="0" hangingPunct="1">
              <a:lnSpc>
                <a:spcPts val="5500"/>
              </a:lnSpc>
              <a:buNone/>
            </a:pPr>
            <a:r>
              <a:rPr lang="zh-CN" altLang="en-US" sz="4000" b="1" dirty="0">
                <a:solidFill>
                  <a:srgbClr val="1B1BD3"/>
                </a:solidFill>
                <a:latin typeface="宋体" panose="02010600030101010101" pitchFamily="2" charset="-122"/>
                <a:ea typeface="黑体" panose="02010609060101010101" pitchFamily="49" charset="-122"/>
                <a:sym typeface="宋体" panose="02010600030101010101" pitchFamily="2" charset="-122"/>
              </a:rPr>
              <a:t>闲情</a:t>
            </a:r>
            <a:r>
              <a:rPr lang="zh-CN" altLang="en-US" sz="4000" b="1" u="heavy" dirty="0">
                <a:solidFill>
                  <a:srgbClr val="1B1BD3"/>
                </a:solidFill>
                <a:uFill>
                  <a:solidFill>
                    <a:srgbClr val="FF0000"/>
                  </a:solidFill>
                </a:uFill>
                <a:latin typeface="宋体" panose="02010600030101010101" pitchFamily="2" charset="-122"/>
                <a:ea typeface="黑体" panose="02010609060101010101" pitchFamily="49" charset="-122"/>
                <a:sym typeface="宋体" panose="02010600030101010101" pitchFamily="2" charset="-122"/>
              </a:rPr>
              <a:t>逸</a:t>
            </a:r>
            <a:r>
              <a:rPr lang="zh-CN" altLang="en-US" sz="4000" b="1" dirty="0">
                <a:solidFill>
                  <a:srgbClr val="1B1BD3"/>
                </a:solidFill>
                <a:latin typeface="宋体" panose="02010600030101010101" pitchFamily="2" charset="-122"/>
                <a:ea typeface="黑体" panose="02010609060101010101" pitchFamily="49" charset="-122"/>
                <a:sym typeface="宋体" panose="02010600030101010101" pitchFamily="2" charset="-122"/>
              </a:rPr>
              <a:t>致（</a:t>
            </a:r>
            <a:r>
              <a:rPr lang="zh-CN" altLang="en-US" sz="4000" b="1" dirty="0">
                <a:solidFill>
                  <a:srgbClr val="C00000"/>
                </a:solidFill>
                <a:uFillTx/>
                <a:latin typeface="宋体" panose="02010600030101010101" pitchFamily="2" charset="-122"/>
                <a:ea typeface="黑体" panose="02010609060101010101" pitchFamily="49" charset="-122"/>
                <a:sym typeface="宋体" panose="02010600030101010101" pitchFamily="2" charset="-122"/>
              </a:rPr>
              <a:t>yì</a:t>
            </a:r>
            <a:r>
              <a:rPr lang="zh-CN" altLang="en-US" sz="4000" b="1" dirty="0">
                <a:solidFill>
                  <a:srgbClr val="1B1BD3"/>
                </a:solidFill>
                <a:latin typeface="宋体" panose="02010600030101010101" pitchFamily="2" charset="-122"/>
                <a:ea typeface="黑体" panose="02010609060101010101" pitchFamily="49" charset="-122"/>
                <a:sym typeface="宋体" panose="02010600030101010101" pitchFamily="2" charset="-122"/>
              </a:rPr>
              <a:t>）     心旷神</a:t>
            </a:r>
            <a:r>
              <a:rPr lang="zh-CN" altLang="en-US" sz="4000" b="1" u="heavy" dirty="0">
                <a:solidFill>
                  <a:srgbClr val="1B1BD3"/>
                </a:solidFill>
                <a:uFill>
                  <a:solidFill>
                    <a:srgbClr val="FF0000"/>
                  </a:solidFill>
                </a:uFill>
                <a:latin typeface="宋体" panose="02010600030101010101" pitchFamily="2" charset="-122"/>
                <a:ea typeface="黑体" panose="02010609060101010101" pitchFamily="49" charset="-122"/>
                <a:sym typeface="宋体" panose="02010600030101010101" pitchFamily="2" charset="-122"/>
              </a:rPr>
              <a:t>怡</a:t>
            </a:r>
            <a:r>
              <a:rPr lang="zh-CN" altLang="en-US" sz="4000" b="1" dirty="0">
                <a:solidFill>
                  <a:srgbClr val="1B1BD3"/>
                </a:solidFill>
                <a:latin typeface="宋体" panose="02010600030101010101" pitchFamily="2" charset="-122"/>
                <a:ea typeface="黑体" panose="02010609060101010101" pitchFamily="49" charset="-122"/>
                <a:sym typeface="宋体" panose="02010600030101010101" pitchFamily="2" charset="-122"/>
              </a:rPr>
              <a:t>（</a:t>
            </a:r>
            <a:r>
              <a:rPr lang="zh-CN" altLang="en-US" sz="4000" b="1" dirty="0">
                <a:solidFill>
                  <a:srgbClr val="C00000"/>
                </a:solidFill>
                <a:uFillTx/>
                <a:latin typeface="宋体" panose="02010600030101010101" pitchFamily="2" charset="-122"/>
                <a:ea typeface="黑体" panose="02010609060101010101" pitchFamily="49" charset="-122"/>
                <a:sym typeface="宋体" panose="02010600030101010101" pitchFamily="2" charset="-122"/>
              </a:rPr>
              <a:t>yí</a:t>
            </a:r>
            <a:r>
              <a:rPr lang="zh-CN" altLang="en-US" sz="4000" b="1" dirty="0">
                <a:solidFill>
                  <a:srgbClr val="1B1BD3"/>
                </a:solidFill>
                <a:latin typeface="宋体" panose="02010600030101010101" pitchFamily="2" charset="-122"/>
                <a:ea typeface="黑体" panose="02010609060101010101" pitchFamily="49" charset="-122"/>
                <a:sym typeface="宋体" panose="02010600030101010101" pitchFamily="2" charset="-122"/>
              </a:rPr>
              <a:t>）   </a:t>
            </a:r>
            <a:endParaRPr lang="zh-CN" altLang="en-US" sz="4000" b="1" dirty="0">
              <a:solidFill>
                <a:srgbClr val="1B1BD3"/>
              </a:solidFill>
              <a:latin typeface="宋体" panose="02010600030101010101" pitchFamily="2" charset="-122"/>
              <a:ea typeface="黑体" panose="02010609060101010101" pitchFamily="49" charset="-122"/>
              <a:sym typeface="宋体" panose="02010600030101010101" pitchFamily="2" charset="-122"/>
            </a:endParaRPr>
          </a:p>
          <a:p>
            <a:pPr marL="0" indent="0" eaLnBrk="1" latinLnBrk="0" hangingPunct="1">
              <a:lnSpc>
                <a:spcPts val="5500"/>
              </a:lnSpc>
              <a:buNone/>
            </a:pPr>
            <a:r>
              <a:rPr lang="zh-CN" altLang="en-US" sz="4000" b="1" dirty="0">
                <a:solidFill>
                  <a:srgbClr val="1B1BD3"/>
                </a:solidFill>
                <a:latin typeface="宋体" panose="02010600030101010101" pitchFamily="2" charset="-122"/>
                <a:ea typeface="黑体" panose="02010609060101010101" pitchFamily="49" charset="-122"/>
                <a:sym typeface="宋体" panose="02010600030101010101" pitchFamily="2" charset="-122"/>
              </a:rPr>
              <a:t>惟妙惟</a:t>
            </a:r>
            <a:r>
              <a:rPr lang="zh-CN" altLang="en-US" sz="4000" b="1" u="heavy" dirty="0">
                <a:solidFill>
                  <a:srgbClr val="1B1BD3"/>
                </a:solidFill>
                <a:uFill>
                  <a:solidFill>
                    <a:srgbClr val="FF0000"/>
                  </a:solidFill>
                </a:uFill>
                <a:latin typeface="宋体" panose="02010600030101010101" pitchFamily="2" charset="-122"/>
                <a:ea typeface="黑体" panose="02010609060101010101" pitchFamily="49" charset="-122"/>
                <a:sym typeface="宋体" panose="02010600030101010101" pitchFamily="2" charset="-122"/>
              </a:rPr>
              <a:t>肖</a:t>
            </a:r>
            <a:r>
              <a:rPr lang="zh-CN" altLang="en-US" sz="4000" b="1" dirty="0">
                <a:solidFill>
                  <a:srgbClr val="1B1BD3"/>
                </a:solidFill>
                <a:latin typeface="宋体" panose="02010600030101010101" pitchFamily="2" charset="-122"/>
                <a:ea typeface="黑体" panose="02010609060101010101" pitchFamily="49" charset="-122"/>
                <a:sym typeface="宋体" panose="02010600030101010101" pitchFamily="2" charset="-122"/>
              </a:rPr>
              <a:t>（</a:t>
            </a:r>
            <a:r>
              <a:rPr lang="zh-CN" altLang="en-US" sz="4000" b="1" dirty="0">
                <a:solidFill>
                  <a:srgbClr val="C00000"/>
                </a:solidFill>
                <a:uFillTx/>
                <a:latin typeface="宋体" panose="02010600030101010101" pitchFamily="2" charset="-122"/>
                <a:ea typeface="黑体" panose="02010609060101010101" pitchFamily="49" charset="-122"/>
                <a:sym typeface="宋体" panose="02010600030101010101" pitchFamily="2" charset="-122"/>
              </a:rPr>
              <a:t>xiào</a:t>
            </a:r>
            <a:r>
              <a:rPr lang="zh-CN" altLang="en-US" sz="4000" b="1" dirty="0">
                <a:solidFill>
                  <a:srgbClr val="1B1BD3"/>
                </a:solidFill>
                <a:latin typeface="宋体" panose="02010600030101010101" pitchFamily="2" charset="-122"/>
                <a:ea typeface="黑体" panose="02010609060101010101" pitchFamily="49" charset="-122"/>
                <a:sym typeface="宋体" panose="02010600030101010101" pitchFamily="2" charset="-122"/>
              </a:rPr>
              <a:t>）   </a:t>
            </a:r>
            <a:r>
              <a:rPr lang="zh-CN" altLang="en-US" sz="4000" b="1" u="heavy" dirty="0">
                <a:solidFill>
                  <a:srgbClr val="1B1BD3"/>
                </a:solidFill>
                <a:uFill>
                  <a:solidFill>
                    <a:srgbClr val="FF0000"/>
                  </a:solidFill>
                </a:uFill>
                <a:latin typeface="宋体" panose="02010600030101010101" pitchFamily="2" charset="-122"/>
                <a:ea typeface="黑体" panose="02010609060101010101" pitchFamily="49" charset="-122"/>
                <a:sym typeface="宋体" panose="02010600030101010101" pitchFamily="2" charset="-122"/>
              </a:rPr>
              <a:t>栩</a:t>
            </a:r>
            <a:r>
              <a:rPr lang="zh-CN" altLang="en-US" sz="4000" b="1" dirty="0">
                <a:solidFill>
                  <a:srgbClr val="1B1BD3"/>
                </a:solidFill>
                <a:latin typeface="宋体" panose="02010600030101010101" pitchFamily="2" charset="-122"/>
                <a:ea typeface="黑体" panose="02010609060101010101" pitchFamily="49" charset="-122"/>
                <a:sym typeface="宋体" panose="02010600030101010101" pitchFamily="2" charset="-122"/>
              </a:rPr>
              <a:t>栩如生（</a:t>
            </a:r>
            <a:r>
              <a:rPr lang="zh-CN" altLang="en-US" sz="4000" b="1" dirty="0">
                <a:solidFill>
                  <a:srgbClr val="C00000"/>
                </a:solidFill>
                <a:uFillTx/>
                <a:latin typeface="宋体" panose="02010600030101010101" pitchFamily="2" charset="-122"/>
                <a:ea typeface="黑体" panose="02010609060101010101" pitchFamily="49" charset="-122"/>
                <a:sym typeface="宋体" panose="02010600030101010101" pitchFamily="2" charset="-122"/>
              </a:rPr>
              <a:t>xǔ</a:t>
            </a:r>
            <a:r>
              <a:rPr lang="zh-CN" altLang="en-US" sz="4000" b="1" dirty="0">
                <a:solidFill>
                  <a:srgbClr val="1B1BD3"/>
                </a:solidFill>
                <a:latin typeface="宋体" panose="02010600030101010101" pitchFamily="2" charset="-122"/>
                <a:ea typeface="黑体" panose="02010609060101010101" pitchFamily="49" charset="-122"/>
                <a:sym typeface="宋体" panose="02010600030101010101" pitchFamily="2" charset="-122"/>
              </a:rPr>
              <a:t>）   </a:t>
            </a:r>
            <a:endParaRPr lang="zh-CN" altLang="en-US" sz="4000" b="1" dirty="0">
              <a:solidFill>
                <a:srgbClr val="1B1BD3"/>
              </a:solidFill>
              <a:latin typeface="宋体" panose="02010600030101010101" pitchFamily="2" charset="-122"/>
              <a:ea typeface="黑体" panose="02010609060101010101" pitchFamily="49" charset="-122"/>
              <a:sym typeface="宋体" panose="02010600030101010101" pitchFamily="2" charset="-122"/>
            </a:endParaRPr>
          </a:p>
          <a:p>
            <a:pPr marL="0" indent="0" eaLnBrk="1" latinLnBrk="0" hangingPunct="1">
              <a:lnSpc>
                <a:spcPts val="5500"/>
              </a:lnSpc>
              <a:buNone/>
            </a:pPr>
            <a:r>
              <a:rPr lang="zh-CN" altLang="en-US" sz="4000" b="1" u="heavy" dirty="0">
                <a:solidFill>
                  <a:srgbClr val="1B1BD3"/>
                </a:solidFill>
                <a:uFill>
                  <a:solidFill>
                    <a:srgbClr val="FF0000"/>
                  </a:solidFill>
                </a:uFill>
                <a:latin typeface="宋体" panose="02010600030101010101" pitchFamily="2" charset="-122"/>
                <a:ea typeface="黑体" panose="02010609060101010101" pitchFamily="49" charset="-122"/>
                <a:sym typeface="宋体" panose="02010600030101010101" pitchFamily="2" charset="-122"/>
              </a:rPr>
              <a:t>宏</a:t>
            </a:r>
            <a:r>
              <a:rPr lang="zh-CN" altLang="en-US" sz="4000" b="1" dirty="0">
                <a:solidFill>
                  <a:srgbClr val="1B1BD3"/>
                </a:solidFill>
                <a:latin typeface="宋体" panose="02010600030101010101" pitchFamily="2" charset="-122"/>
                <a:ea typeface="黑体" panose="02010609060101010101" pitchFamily="49" charset="-122"/>
                <a:sym typeface="宋体" panose="02010600030101010101" pitchFamily="2" charset="-122"/>
              </a:rPr>
              <a:t>壮（</a:t>
            </a:r>
            <a:r>
              <a:rPr lang="zh-CN" altLang="en-US" sz="4000" b="1" dirty="0">
                <a:solidFill>
                  <a:srgbClr val="C00000"/>
                </a:solidFill>
                <a:uFillTx/>
                <a:latin typeface="宋体" panose="02010600030101010101" pitchFamily="2" charset="-122"/>
                <a:ea typeface="黑体" panose="02010609060101010101" pitchFamily="49" charset="-122"/>
                <a:sym typeface="宋体" panose="02010600030101010101" pitchFamily="2" charset="-122"/>
              </a:rPr>
              <a:t>hóng</a:t>
            </a:r>
            <a:r>
              <a:rPr lang="zh-CN" altLang="en-US" sz="4000" b="1" dirty="0">
                <a:solidFill>
                  <a:srgbClr val="1B1BD3"/>
                </a:solidFill>
                <a:latin typeface="宋体" panose="02010600030101010101" pitchFamily="2" charset="-122"/>
                <a:ea typeface="黑体" panose="02010609060101010101" pitchFamily="49" charset="-122"/>
                <a:sym typeface="宋体" panose="02010600030101010101" pitchFamily="2" charset="-122"/>
              </a:rPr>
              <a:t>）       惨</a:t>
            </a:r>
            <a:r>
              <a:rPr lang="zh-CN" altLang="en-US" sz="4000" b="1" u="heavy" dirty="0">
                <a:solidFill>
                  <a:srgbClr val="1B1BD3"/>
                </a:solidFill>
                <a:uFill>
                  <a:solidFill>
                    <a:srgbClr val="FF0000"/>
                  </a:solidFill>
                </a:uFill>
                <a:latin typeface="宋体" panose="02010600030101010101" pitchFamily="2" charset="-122"/>
                <a:ea typeface="黑体" panose="02010609060101010101" pitchFamily="49" charset="-122"/>
                <a:sym typeface="宋体" panose="02010600030101010101" pitchFamily="2" charset="-122"/>
              </a:rPr>
              <a:t>戚</a:t>
            </a:r>
            <a:r>
              <a:rPr lang="zh-CN" altLang="en-US" sz="4000" b="1" dirty="0">
                <a:solidFill>
                  <a:srgbClr val="1B1BD3"/>
                </a:solidFill>
                <a:latin typeface="宋体" panose="02010600030101010101" pitchFamily="2" charset="-122"/>
                <a:ea typeface="黑体" panose="02010609060101010101" pitchFamily="49" charset="-122"/>
                <a:sym typeface="宋体" panose="02010600030101010101" pitchFamily="2" charset="-122"/>
              </a:rPr>
              <a:t>（</a:t>
            </a:r>
            <a:r>
              <a:rPr lang="zh-CN" altLang="en-US" sz="4000" b="1" dirty="0">
                <a:solidFill>
                  <a:srgbClr val="C00000"/>
                </a:solidFill>
                <a:uFillTx/>
                <a:latin typeface="宋体" panose="02010600030101010101" pitchFamily="2" charset="-122"/>
                <a:ea typeface="黑体" panose="02010609060101010101" pitchFamily="49" charset="-122"/>
                <a:sym typeface="宋体" panose="02010600030101010101" pitchFamily="2" charset="-122"/>
              </a:rPr>
              <a:t>qī</a:t>
            </a:r>
            <a:r>
              <a:rPr lang="zh-CN" altLang="en-US" sz="4000" b="1" dirty="0">
                <a:solidFill>
                  <a:srgbClr val="1B1BD3"/>
                </a:solidFill>
                <a:latin typeface="宋体" panose="02010600030101010101" pitchFamily="2" charset="-122"/>
                <a:ea typeface="黑体" panose="02010609060101010101" pitchFamily="49" charset="-122"/>
                <a:sym typeface="宋体" panose="02010600030101010101" pitchFamily="2" charset="-122"/>
              </a:rPr>
              <a:t>）          </a:t>
            </a:r>
            <a:endParaRPr lang="zh-CN" altLang="en-US" sz="4000" b="1" dirty="0">
              <a:solidFill>
                <a:srgbClr val="1B1BD3"/>
              </a:solidFill>
              <a:latin typeface="宋体" panose="02010600030101010101" pitchFamily="2" charset="-122"/>
              <a:ea typeface="黑体" panose="02010609060101010101" pitchFamily="49" charset="-122"/>
              <a:sym typeface="宋体" panose="02010600030101010101" pitchFamily="2" charset="-122"/>
            </a:endParaRPr>
          </a:p>
          <a:p>
            <a:pPr marL="0" indent="0" eaLnBrk="1" latinLnBrk="0" hangingPunct="1">
              <a:lnSpc>
                <a:spcPts val="5500"/>
              </a:lnSpc>
              <a:buNone/>
            </a:pPr>
            <a:r>
              <a:rPr lang="zh-CN" altLang="en-US" sz="4000" b="1" dirty="0">
                <a:solidFill>
                  <a:srgbClr val="1B1BD3"/>
                </a:solidFill>
                <a:latin typeface="宋体" panose="02010600030101010101" pitchFamily="2" charset="-122"/>
                <a:ea typeface="黑体" panose="02010609060101010101" pitchFamily="49" charset="-122"/>
                <a:sym typeface="宋体" panose="02010600030101010101" pitchFamily="2" charset="-122"/>
              </a:rPr>
              <a:t>寂</a:t>
            </a:r>
            <a:r>
              <a:rPr lang="zh-CN" altLang="en-US" sz="4000" b="1" u="heavy" dirty="0">
                <a:solidFill>
                  <a:srgbClr val="1B1BD3"/>
                </a:solidFill>
                <a:uFill>
                  <a:solidFill>
                    <a:srgbClr val="FF0000"/>
                  </a:solidFill>
                </a:uFill>
                <a:latin typeface="宋体" panose="02010600030101010101" pitchFamily="2" charset="-122"/>
                <a:ea typeface="黑体" panose="02010609060101010101" pitchFamily="49" charset="-122"/>
                <a:sym typeface="宋体" panose="02010600030101010101" pitchFamily="2" charset="-122"/>
              </a:rPr>
              <a:t>寥</a:t>
            </a:r>
            <a:r>
              <a:rPr lang="zh-CN" altLang="en-US" sz="4000" b="1" dirty="0">
                <a:solidFill>
                  <a:srgbClr val="1B1BD3"/>
                </a:solidFill>
                <a:latin typeface="宋体" panose="02010600030101010101" pitchFamily="2" charset="-122"/>
                <a:ea typeface="黑体" panose="02010609060101010101" pitchFamily="49" charset="-122"/>
                <a:sym typeface="宋体" panose="02010600030101010101" pitchFamily="2" charset="-122"/>
              </a:rPr>
              <a:t>（</a:t>
            </a:r>
            <a:r>
              <a:rPr lang="zh-CN" altLang="en-US" sz="4000" b="1" dirty="0">
                <a:solidFill>
                  <a:srgbClr val="C00000"/>
                </a:solidFill>
                <a:uFillTx/>
                <a:latin typeface="宋体" panose="02010600030101010101" pitchFamily="2" charset="-122"/>
                <a:ea typeface="黑体" panose="02010609060101010101" pitchFamily="49" charset="-122"/>
                <a:sym typeface="宋体" panose="02010600030101010101" pitchFamily="2" charset="-122"/>
              </a:rPr>
              <a:t>liáo</a:t>
            </a:r>
            <a:r>
              <a:rPr lang="zh-CN" altLang="en-US" sz="4000" b="1" dirty="0">
                <a:solidFill>
                  <a:srgbClr val="1B1BD3"/>
                </a:solidFill>
                <a:latin typeface="宋体" panose="02010600030101010101" pitchFamily="2" charset="-122"/>
                <a:ea typeface="黑体" panose="02010609060101010101" pitchFamily="49" charset="-122"/>
                <a:sym typeface="宋体" panose="02010600030101010101" pitchFamily="2" charset="-122"/>
              </a:rPr>
              <a:t>）       </a:t>
            </a:r>
            <a:r>
              <a:rPr lang="zh-CN" altLang="en-US" sz="4000" b="1" u="heavy" dirty="0">
                <a:solidFill>
                  <a:srgbClr val="1B1BD3"/>
                </a:solidFill>
                <a:uFill>
                  <a:solidFill>
                    <a:srgbClr val="FF0000"/>
                  </a:solidFill>
                </a:uFill>
                <a:latin typeface="宋体" panose="02010600030101010101" pitchFamily="2" charset="-122"/>
                <a:ea typeface="黑体" panose="02010609060101010101" pitchFamily="49" charset="-122"/>
                <a:sym typeface="宋体" panose="02010600030101010101" pitchFamily="2" charset="-122"/>
              </a:rPr>
              <a:t>谚</a:t>
            </a:r>
            <a:r>
              <a:rPr lang="zh-CN" altLang="en-US" sz="4000" b="1" dirty="0">
                <a:solidFill>
                  <a:srgbClr val="1B1BD3"/>
                </a:solidFill>
                <a:latin typeface="宋体" panose="02010600030101010101" pitchFamily="2" charset="-122"/>
                <a:ea typeface="黑体" panose="02010609060101010101" pitchFamily="49" charset="-122"/>
                <a:sym typeface="宋体" panose="02010600030101010101" pitchFamily="2" charset="-122"/>
              </a:rPr>
              <a:t>语（</a:t>
            </a:r>
            <a:r>
              <a:rPr lang="zh-CN" altLang="en-US" sz="4000" b="1" dirty="0">
                <a:solidFill>
                  <a:srgbClr val="C00000"/>
                </a:solidFill>
                <a:uFillTx/>
                <a:latin typeface="宋体" panose="02010600030101010101" pitchFamily="2" charset="-122"/>
                <a:ea typeface="黑体" panose="02010609060101010101" pitchFamily="49" charset="-122"/>
                <a:sym typeface="宋体" panose="02010600030101010101" pitchFamily="2" charset="-122"/>
              </a:rPr>
              <a:t>yàn</a:t>
            </a:r>
            <a:r>
              <a:rPr lang="zh-CN" altLang="en-US" sz="4000" b="1" dirty="0">
                <a:solidFill>
                  <a:srgbClr val="1B1BD3"/>
                </a:solidFill>
                <a:latin typeface="宋体" panose="02010600030101010101" pitchFamily="2" charset="-122"/>
                <a:ea typeface="黑体" panose="02010609060101010101" pitchFamily="49" charset="-122"/>
                <a:sym typeface="宋体" panose="02010600030101010101" pitchFamily="2" charset="-122"/>
              </a:rPr>
              <a:t>） </a:t>
            </a:r>
            <a:endParaRPr lang="zh-CN" altLang="en-US" sz="4000" b="1" dirty="0">
              <a:solidFill>
                <a:srgbClr val="1B1BD3"/>
              </a:solidFill>
              <a:latin typeface="宋体" panose="02010600030101010101" pitchFamily="2" charset="-122"/>
              <a:ea typeface="黑体" panose="02010609060101010101" pitchFamily="49" charset="-122"/>
              <a:sym typeface="宋体" panose="02010600030101010101" pitchFamily="2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51832" y="145341"/>
            <a:ext cx="2715899" cy="713740"/>
            <a:chOff x="2356" y="640"/>
            <a:chExt cx="3471" cy="1124"/>
          </a:xfrm>
        </p:grpSpPr>
        <p:sp>
          <p:nvSpPr>
            <p:cNvPr id="6" name="MH_Entry_1"/>
            <p:cNvSpPr>
              <a:spLocks noChangeArrowheads="1"/>
            </p:cNvSpPr>
            <p:nvPr/>
          </p:nvSpPr>
          <p:spPr bwMode="auto">
            <a:xfrm flipH="1">
              <a:off x="2356" y="640"/>
              <a:ext cx="3471" cy="1124"/>
            </a:xfrm>
            <a:prstGeom prst="roundRect">
              <a:avLst>
                <a:gd name="adj" fmla="val 16667"/>
              </a:avLst>
            </a:prstGeom>
            <a:solidFill>
              <a:srgbClr val="DF29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lIns="94531" tIns="47265" rIns="94531" bIns="47265" anchor="ctr"/>
            <a:lstStyle/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 sz="2900">
                <a:sym typeface="Calibri" panose="020F0502020204030204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644" y="741"/>
              <a:ext cx="2895" cy="923"/>
            </a:xfrm>
            <a:prstGeom prst="rect">
              <a:avLst/>
            </a:prstGeom>
            <a:noFill/>
          </p:spPr>
          <p:txBody>
            <a:bodyPr wrap="square" lIns="94531" tIns="47265" rIns="94531" bIns="47265" rtlCol="0">
              <a:spAutoFit/>
            </a:bodyPr>
            <a:lstStyle/>
            <a:p>
              <a:pPr algn="dist"/>
              <a:r>
                <a:rPr lang="zh-CN" altLang="en-US" sz="3200" b="1" dirty="0" smtClean="0">
                  <a:solidFill>
                    <a:schemeClr val="bg1"/>
                  </a:solidFill>
                  <a:latin typeface="思源宋体 CN SemiBold" panose="02020600000000000000" charset="-122"/>
                  <a:ea typeface="思源宋体 CN SemiBold" panose="02020600000000000000" charset="-122"/>
                </a:rPr>
                <a:t>字音字形</a:t>
              </a:r>
              <a:endParaRPr lang="zh-CN" altLang="en-US" sz="3200" b="1" dirty="0">
                <a:solidFill>
                  <a:schemeClr val="bg1"/>
                </a:solidFill>
                <a:latin typeface="思源宋体 CN SemiBold" panose="02020600000000000000" charset="-122"/>
                <a:ea typeface="思源宋体 CN SemiBold" panose="02020600000000000000" charset="-122"/>
              </a:endParaRPr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1"/>
          <p:cNvSpPr txBox="1"/>
          <p:nvPr/>
        </p:nvSpPr>
        <p:spPr>
          <a:xfrm>
            <a:off x="471170" y="979133"/>
            <a:ext cx="11249025" cy="57340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>
              <a:lnSpc>
                <a:spcPts val="4000"/>
              </a:lnSpc>
            </a:pPr>
            <a:r>
              <a:rPr lang="zh-CN" altLang="en-US" sz="2800" b="1" dirty="0">
                <a:solidFill>
                  <a:srgbClr val="1B1BD3"/>
                </a:solidFill>
                <a:uFillTx/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意蕴：</a:t>
            </a:r>
            <a:r>
              <a:rPr lang="zh-CN" altLang="en-US" sz="28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内在的意义；含义。</a:t>
            </a:r>
            <a:endParaRPr lang="zh-CN" altLang="en-US" sz="2800" b="1" dirty="0">
              <a:solidFill>
                <a:srgbClr val="C00000"/>
              </a:solidFill>
              <a:uFillTx/>
              <a:latin typeface="黑体" panose="02010609060101010101" pitchFamily="49" charset="-122"/>
              <a:ea typeface="黑体" panose="02010609060101010101" pitchFamily="49" charset="-122"/>
              <a:sym typeface="宋体" panose="02010600030101010101" pitchFamily="2" charset="-122"/>
            </a:endParaRPr>
          </a:p>
          <a:p>
            <a:pPr eaLnBrk="1" hangingPunct="1">
              <a:lnSpc>
                <a:spcPts val="4000"/>
              </a:lnSpc>
            </a:pPr>
            <a:r>
              <a:rPr lang="zh-CN" altLang="en-US" sz="2800" b="1" dirty="0">
                <a:solidFill>
                  <a:srgbClr val="1B1BD3"/>
                </a:solidFill>
                <a:uFillTx/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美术</a:t>
            </a:r>
            <a:r>
              <a:rPr lang="zh-CN" altLang="en-US" sz="2800" b="1" dirty="0">
                <a:solidFill>
                  <a:srgbClr val="1B1BD3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：</a:t>
            </a:r>
            <a:r>
              <a:rPr lang="zh-CN" altLang="en-US" sz="28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文</a:t>
            </a:r>
            <a:r>
              <a:rPr lang="zh-CN" altLang="en-US" sz="2800" b="1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中指</a:t>
            </a:r>
            <a:r>
              <a:rPr lang="zh-CN" altLang="en-US" sz="28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具有美学意义的活动及其产物，如绘画</a:t>
            </a:r>
            <a:r>
              <a:rPr lang="zh-CN" altLang="en-US" sz="2800" b="1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、雕塑</a:t>
            </a:r>
            <a:r>
              <a:rPr lang="zh-CN" altLang="en-US" sz="28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、建筑、文学、音乐、舞蹈等。</a:t>
            </a:r>
            <a:endParaRPr lang="zh-CN" altLang="en-US" sz="2800" b="1" dirty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  <a:sym typeface="宋体" panose="02010600030101010101" pitchFamily="2" charset="-122"/>
            </a:endParaRPr>
          </a:p>
          <a:p>
            <a:pPr eaLnBrk="1" hangingPunct="1">
              <a:lnSpc>
                <a:spcPts val="4000"/>
              </a:lnSpc>
            </a:pPr>
            <a:r>
              <a:rPr lang="zh-CN" altLang="en-US" sz="2800" b="1" dirty="0">
                <a:solidFill>
                  <a:srgbClr val="1B1BD3"/>
                </a:solidFill>
                <a:uFillTx/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瞬息万变：</a:t>
            </a:r>
            <a:r>
              <a:rPr lang="zh-CN" altLang="en-US" sz="28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在极短的时间内就有很多变化。形容变化很多很快。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宋体" panose="02010600030101010101" pitchFamily="2" charset="-122"/>
            </a:endParaRPr>
          </a:p>
          <a:p>
            <a:pPr eaLnBrk="1" hangingPunct="1">
              <a:lnSpc>
                <a:spcPts val="4000"/>
              </a:lnSpc>
            </a:pPr>
            <a:r>
              <a:rPr lang="zh-CN" altLang="en-US" sz="2800" b="1" dirty="0">
                <a:solidFill>
                  <a:srgbClr val="1B1BD3"/>
                </a:solidFill>
                <a:uFillTx/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附丽：</a:t>
            </a:r>
            <a:r>
              <a:rPr lang="zh-CN" altLang="en-US" sz="28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附着，依附。</a:t>
            </a:r>
            <a:endParaRPr lang="zh-CN" altLang="en-US" sz="2800" b="1" dirty="0">
              <a:solidFill>
                <a:srgbClr val="C00000"/>
              </a:solidFill>
              <a:uFillTx/>
              <a:latin typeface="黑体" panose="02010609060101010101" pitchFamily="49" charset="-122"/>
              <a:ea typeface="黑体" panose="02010609060101010101" pitchFamily="49" charset="-122"/>
              <a:sym typeface="宋体" panose="02010600030101010101" pitchFamily="2" charset="-122"/>
            </a:endParaRPr>
          </a:p>
          <a:p>
            <a:pPr eaLnBrk="1" hangingPunct="1">
              <a:lnSpc>
                <a:spcPts val="4000"/>
              </a:lnSpc>
            </a:pPr>
            <a:r>
              <a:rPr lang="zh-CN" altLang="en-US" sz="2800" b="1" dirty="0">
                <a:solidFill>
                  <a:srgbClr val="1B1BD3"/>
                </a:solidFill>
                <a:uFillTx/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铢两悉称</a:t>
            </a:r>
            <a:r>
              <a:rPr lang="zh-CN" altLang="en-US" sz="2800" b="1" dirty="0" smtClean="0">
                <a:solidFill>
                  <a:srgbClr val="1B1BD3"/>
                </a:solidFill>
                <a:uFillTx/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：</a:t>
            </a:r>
            <a:r>
              <a:rPr lang="zh-CN" altLang="en-US" sz="2800" b="1" dirty="0" smtClean="0">
                <a:solidFill>
                  <a:srgbClr val="C00000"/>
                </a:solidFill>
                <a:uFillTx/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形容两方面轻重相当或优劣相等。</a:t>
            </a:r>
            <a:r>
              <a:rPr lang="zh-CN" altLang="en-US" sz="2800" b="1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铢两，比喻</a:t>
            </a:r>
            <a:r>
              <a:rPr lang="zh-CN" altLang="en-US" sz="28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微小之处</a:t>
            </a:r>
            <a:r>
              <a:rPr lang="zh-CN" altLang="en-US" sz="2800" b="1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；悉，都；称，相当</a:t>
            </a:r>
            <a:r>
              <a:rPr lang="zh-CN" altLang="en-US" sz="28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。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宋体" panose="02010600030101010101" pitchFamily="2" charset="-122"/>
            </a:endParaRPr>
          </a:p>
          <a:p>
            <a:pPr eaLnBrk="1" hangingPunct="1">
              <a:lnSpc>
                <a:spcPts val="4000"/>
              </a:lnSpc>
            </a:pPr>
            <a:r>
              <a:rPr lang="zh-CN" altLang="en-US" sz="2800" b="1" dirty="0" smtClean="0">
                <a:solidFill>
                  <a:srgbClr val="1B1BD3"/>
                </a:solidFill>
                <a:uFillTx/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爽</a:t>
            </a:r>
            <a:r>
              <a:rPr lang="zh-CN" altLang="en-US" sz="2800" b="1" dirty="0">
                <a:solidFill>
                  <a:srgbClr val="1B1BD3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：</a:t>
            </a:r>
            <a:r>
              <a:rPr lang="zh-CN" altLang="en-US" sz="2800" b="1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有</a:t>
            </a:r>
            <a:r>
              <a:rPr lang="zh-CN" altLang="en-US" sz="28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差别，不同。</a:t>
            </a:r>
            <a:r>
              <a:rPr lang="zh-CN" altLang="en-US" sz="2800" b="1" dirty="0">
                <a:solidFill>
                  <a:srgbClr val="C00000"/>
                </a:solidFill>
                <a:uFillTx/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  </a:t>
            </a:r>
            <a:r>
              <a:rPr lang="zh-CN" altLang="en-US" sz="2800" b="1" dirty="0">
                <a:solidFill>
                  <a:srgbClr val="1B1BD3"/>
                </a:solidFill>
                <a:uFillTx/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        </a:t>
            </a:r>
            <a:r>
              <a:rPr lang="zh-CN" altLang="en-US" sz="2800" b="1" dirty="0" smtClean="0">
                <a:solidFill>
                  <a:srgbClr val="1B1BD3"/>
                </a:solidFill>
                <a:uFillTx/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  姑且</a:t>
            </a:r>
            <a:r>
              <a:rPr lang="zh-CN" altLang="en-US" sz="2800" b="1" dirty="0">
                <a:solidFill>
                  <a:srgbClr val="1B1BD3"/>
                </a:solidFill>
                <a:uFillTx/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：</a:t>
            </a:r>
            <a:r>
              <a:rPr lang="zh-CN" altLang="en-US" sz="28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暂且、先。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宋体" panose="02010600030101010101" pitchFamily="2" charset="-122"/>
            </a:endParaRPr>
          </a:p>
          <a:p>
            <a:pPr eaLnBrk="1" hangingPunct="1">
              <a:lnSpc>
                <a:spcPts val="4000"/>
              </a:lnSpc>
            </a:pPr>
            <a:r>
              <a:rPr lang="zh-CN" altLang="en-US" sz="2800" b="1" dirty="0">
                <a:solidFill>
                  <a:srgbClr val="1B1BD3"/>
                </a:solidFill>
                <a:uFillTx/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尽致：</a:t>
            </a:r>
            <a:r>
              <a:rPr lang="zh-CN" altLang="en-US" sz="28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详尽细致，达到极点。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    </a:t>
            </a:r>
            <a:r>
              <a:rPr lang="zh-CN" altLang="en-US" sz="2800" b="1" dirty="0">
                <a:solidFill>
                  <a:srgbClr val="1B1BD3"/>
                </a:solidFill>
                <a:uFillTx/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玩味：</a:t>
            </a:r>
            <a:r>
              <a:rPr lang="zh-CN" altLang="en-US" sz="28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细心体会其中意味。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宋体" panose="02010600030101010101" pitchFamily="2" charset="-122"/>
            </a:endParaRPr>
          </a:p>
          <a:p>
            <a:pPr eaLnBrk="1" hangingPunct="1">
              <a:lnSpc>
                <a:spcPts val="4000"/>
              </a:lnSpc>
            </a:pPr>
            <a:r>
              <a:rPr lang="zh-CN" altLang="en-US" sz="2800" b="1" dirty="0">
                <a:solidFill>
                  <a:srgbClr val="1B1BD3"/>
                </a:solidFill>
                <a:uFillTx/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闲情逸致：</a:t>
            </a:r>
            <a:r>
              <a:rPr lang="zh-CN" altLang="en-US" sz="28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指悠闲的心情和安逸的兴致。逸，安闲；致，情趣。</a:t>
            </a:r>
            <a:endParaRPr lang="zh-CN" altLang="en-US" sz="2800" b="1" dirty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  <a:sym typeface="宋体" panose="02010600030101010101" pitchFamily="2" charset="-122"/>
            </a:endParaRPr>
          </a:p>
          <a:p>
            <a:pPr eaLnBrk="1" hangingPunct="1">
              <a:lnSpc>
                <a:spcPts val="4000"/>
              </a:lnSpc>
            </a:pPr>
            <a:r>
              <a:rPr lang="zh-CN" altLang="en-US" sz="2800" b="1" dirty="0">
                <a:solidFill>
                  <a:srgbClr val="1B1BD3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怆然：</a:t>
            </a:r>
            <a:r>
              <a:rPr lang="zh-CN" altLang="en-US" sz="28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悲伤的样子。</a:t>
            </a:r>
            <a:endParaRPr lang="zh-CN" altLang="en-US" sz="2800" b="1" dirty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  <a:sym typeface="宋体" panose="02010600030101010101" pitchFamily="2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51832" y="81841"/>
            <a:ext cx="2715899" cy="713740"/>
            <a:chOff x="2356" y="640"/>
            <a:chExt cx="3471" cy="1124"/>
          </a:xfrm>
        </p:grpSpPr>
        <p:sp>
          <p:nvSpPr>
            <p:cNvPr id="6" name="MH_Entry_1"/>
            <p:cNvSpPr>
              <a:spLocks noChangeArrowheads="1"/>
            </p:cNvSpPr>
            <p:nvPr/>
          </p:nvSpPr>
          <p:spPr bwMode="auto">
            <a:xfrm flipH="1">
              <a:off x="2356" y="640"/>
              <a:ext cx="3471" cy="1124"/>
            </a:xfrm>
            <a:prstGeom prst="roundRect">
              <a:avLst>
                <a:gd name="adj" fmla="val 16667"/>
              </a:avLst>
            </a:prstGeom>
            <a:solidFill>
              <a:srgbClr val="DF29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lIns="94531" tIns="47265" rIns="94531" bIns="47265" anchor="ctr"/>
            <a:lstStyle/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 sz="2900">
                <a:sym typeface="Calibri" panose="020F0502020204030204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644" y="741"/>
              <a:ext cx="2895" cy="923"/>
            </a:xfrm>
            <a:prstGeom prst="rect">
              <a:avLst/>
            </a:prstGeom>
            <a:noFill/>
          </p:spPr>
          <p:txBody>
            <a:bodyPr wrap="square" lIns="94531" tIns="47265" rIns="94531" bIns="47265" rtlCol="0">
              <a:spAutoFit/>
            </a:bodyPr>
            <a:lstStyle/>
            <a:p>
              <a:pPr algn="dist"/>
              <a:r>
                <a:rPr lang="zh-CN" altLang="en-US" sz="3200" b="1" dirty="0" smtClean="0">
                  <a:solidFill>
                    <a:schemeClr val="bg1"/>
                  </a:solidFill>
                  <a:latin typeface="思源宋体 CN SemiBold" panose="02020600000000000000" charset="-122"/>
                  <a:ea typeface="思源宋体 CN SemiBold" panose="02020600000000000000" charset="-122"/>
                </a:rPr>
                <a:t>词语释义</a:t>
              </a:r>
              <a:endParaRPr lang="zh-CN" altLang="en-US" sz="3200" b="1" dirty="0">
                <a:solidFill>
                  <a:schemeClr val="bg1"/>
                </a:solidFill>
                <a:latin typeface="思源宋体 CN SemiBold" panose="02020600000000000000" charset="-122"/>
                <a:ea typeface="思源宋体 CN SemiBold" panose="02020600000000000000" charset="-122"/>
              </a:endParaRPr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1"/>
          <p:cNvSpPr txBox="1"/>
          <p:nvPr/>
        </p:nvSpPr>
        <p:spPr>
          <a:xfrm>
            <a:off x="277178" y="1104863"/>
            <a:ext cx="11599263" cy="483209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just" eaLnBrk="1" hangingPunct="1"/>
            <a:r>
              <a:rPr lang="zh-CN" altLang="en-US" sz="2800" b="1" dirty="0">
                <a:solidFill>
                  <a:srgbClr val="1B1BD3"/>
                </a:solidFill>
                <a:uFillTx/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心旷神怡：</a:t>
            </a:r>
            <a:r>
              <a:rPr lang="zh-CN" altLang="en-US" sz="28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心境开阔，精神愉快。旷，开阔；怡，愉快。</a:t>
            </a:r>
            <a:endParaRPr lang="zh-CN" altLang="en-US" sz="2800" b="1" dirty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  <a:sym typeface="宋体" panose="02010600030101010101" pitchFamily="2" charset="-122"/>
            </a:endParaRPr>
          </a:p>
          <a:p>
            <a:pPr algn="just" eaLnBrk="1" hangingPunct="1"/>
            <a:r>
              <a:rPr lang="zh-CN" altLang="en-US" sz="2800" b="1" dirty="0">
                <a:solidFill>
                  <a:srgbClr val="1B1BD3"/>
                </a:solidFill>
                <a:uFillTx/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惟妙惟肖：</a:t>
            </a:r>
            <a:r>
              <a:rPr lang="zh-CN" altLang="en-US" sz="28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描写或模仿得非常逼真。</a:t>
            </a:r>
            <a:endParaRPr lang="zh-CN" altLang="en-US" sz="2800" b="1" dirty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  <a:sym typeface="宋体" panose="02010600030101010101" pitchFamily="2" charset="-122"/>
            </a:endParaRPr>
          </a:p>
          <a:p>
            <a:pPr algn="just" eaLnBrk="1" hangingPunct="1"/>
            <a:r>
              <a:rPr lang="zh-CN" altLang="en-US" sz="2800" b="1" dirty="0">
                <a:solidFill>
                  <a:srgbClr val="1B1BD3"/>
                </a:solidFill>
                <a:uFillTx/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栩栩如生：</a:t>
            </a:r>
            <a:r>
              <a:rPr lang="zh-CN" altLang="en-US" sz="28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指艺术形象非常逼真，如同活的一样。栩栩</a:t>
            </a:r>
            <a:r>
              <a:rPr lang="zh-CN" altLang="en-US" sz="2800" b="1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，活泼</a:t>
            </a:r>
            <a:r>
              <a:rPr lang="zh-CN" altLang="en-US" sz="28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生动</a:t>
            </a:r>
            <a:r>
              <a:rPr lang="zh-CN" altLang="en-US" sz="2800" b="1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的样子</a:t>
            </a:r>
            <a:r>
              <a:rPr lang="zh-CN" altLang="en-US" sz="28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。</a:t>
            </a:r>
            <a:endParaRPr lang="zh-CN" altLang="en-US" sz="2800" b="1" dirty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  <a:sym typeface="宋体" panose="02010600030101010101" pitchFamily="2" charset="-122"/>
            </a:endParaRPr>
          </a:p>
          <a:p>
            <a:pPr algn="just" eaLnBrk="1" hangingPunct="1"/>
            <a:r>
              <a:rPr lang="zh-CN" altLang="en-US" sz="2800" b="1" dirty="0">
                <a:solidFill>
                  <a:srgbClr val="1B1BD3"/>
                </a:solidFill>
                <a:uFillTx/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有声有色：</a:t>
            </a:r>
            <a:r>
              <a:rPr lang="zh-CN" altLang="en-US" sz="28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形容说话或表演精彩生动。</a:t>
            </a:r>
            <a:endParaRPr lang="zh-CN" altLang="en-US" sz="2800" b="1" dirty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  <a:sym typeface="宋体" panose="02010600030101010101" pitchFamily="2" charset="-122"/>
            </a:endParaRPr>
          </a:p>
          <a:p>
            <a:pPr algn="just" eaLnBrk="1" hangingPunct="1"/>
            <a:r>
              <a:rPr lang="zh-CN" altLang="en-US" sz="2800" b="1" dirty="0">
                <a:solidFill>
                  <a:srgbClr val="1B1BD3"/>
                </a:solidFill>
                <a:uFillTx/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渊穆</a:t>
            </a:r>
            <a:r>
              <a:rPr lang="zh-CN" altLang="en-US" sz="2800" b="1" dirty="0" smtClean="0">
                <a:solidFill>
                  <a:srgbClr val="1B1BD3"/>
                </a:solidFill>
                <a:uFillTx/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：</a:t>
            </a:r>
            <a:r>
              <a:rPr lang="zh-CN" altLang="en-US" sz="2800" b="1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极其</a:t>
            </a:r>
            <a:r>
              <a:rPr lang="zh-CN" altLang="en-US" sz="28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美好。</a:t>
            </a:r>
            <a:endParaRPr lang="zh-CN" altLang="en-US" sz="2800" b="1" dirty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  <a:sym typeface="宋体" panose="02010600030101010101" pitchFamily="2" charset="-122"/>
            </a:endParaRPr>
          </a:p>
          <a:p>
            <a:pPr algn="just" eaLnBrk="1" hangingPunct="1"/>
            <a:r>
              <a:rPr lang="zh-CN" altLang="en-US" sz="2800" b="1" dirty="0">
                <a:solidFill>
                  <a:srgbClr val="1B1BD3"/>
                </a:solidFill>
                <a:uFillTx/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目不忍睹：</a:t>
            </a:r>
            <a:r>
              <a:rPr lang="zh-CN" altLang="en-US" sz="28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眼睛不忍看，形容景象很凄惨。</a:t>
            </a:r>
            <a:endParaRPr lang="zh-CN" altLang="en-US" sz="2800" b="1" dirty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  <a:sym typeface="宋体" panose="02010600030101010101" pitchFamily="2" charset="-122"/>
            </a:endParaRPr>
          </a:p>
          <a:p>
            <a:pPr algn="just" eaLnBrk="1" hangingPunct="1"/>
            <a:r>
              <a:rPr lang="zh-CN" altLang="en-US" sz="2800" b="1" dirty="0">
                <a:solidFill>
                  <a:srgbClr val="1B1BD3"/>
                </a:solidFill>
                <a:uFillTx/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信手拈来：</a:t>
            </a:r>
            <a:r>
              <a:rPr lang="zh-CN" altLang="en-US" sz="28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随手拿来。多形容写文章时词汇或材料丰富</a:t>
            </a:r>
            <a:r>
              <a:rPr lang="zh-CN" altLang="en-US" sz="2800" b="1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，不</a:t>
            </a:r>
            <a:r>
              <a:rPr lang="zh-CN" altLang="en-US" sz="28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费思索，就能写出来。信手，随手；拈</a:t>
            </a:r>
            <a:r>
              <a:rPr lang="zh-CN" altLang="en-US" sz="2800" b="1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，用</a:t>
            </a:r>
            <a:r>
              <a:rPr lang="zh-CN" altLang="en-US" sz="28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手指捏取东西。</a:t>
            </a:r>
            <a:endParaRPr lang="zh-CN" altLang="en-US" sz="2800" b="1" dirty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  <a:sym typeface="宋体" panose="02010600030101010101" pitchFamily="2" charset="-122"/>
            </a:endParaRPr>
          </a:p>
          <a:p>
            <a:pPr algn="just" eaLnBrk="1" hangingPunct="1"/>
            <a:r>
              <a:rPr lang="zh-CN" altLang="en-US" sz="2800" b="1" dirty="0">
                <a:solidFill>
                  <a:srgbClr val="1B1BD3"/>
                </a:solidFill>
                <a:uFillTx/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轻描淡写：</a:t>
            </a:r>
            <a:r>
              <a:rPr lang="zh-CN" altLang="en-US" sz="28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原指描绘时用浅淡的颜色轻轻地着笔。现</a:t>
            </a:r>
            <a:r>
              <a:rPr lang="zh-CN" altLang="en-US" sz="2800" b="1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多指</a:t>
            </a:r>
            <a:r>
              <a:rPr lang="zh-CN" altLang="en-US" sz="28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说话写文章把重要问题轻轻带过。</a:t>
            </a:r>
            <a:endParaRPr lang="zh-CN" altLang="en-US" sz="2800" b="1" dirty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  <a:sym typeface="宋体" panose="02010600030101010101" pitchFamily="2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51832" y="81841"/>
            <a:ext cx="2715899" cy="713740"/>
            <a:chOff x="2356" y="640"/>
            <a:chExt cx="3471" cy="1124"/>
          </a:xfrm>
        </p:grpSpPr>
        <p:sp>
          <p:nvSpPr>
            <p:cNvPr id="6" name="MH_Entry_1"/>
            <p:cNvSpPr>
              <a:spLocks noChangeArrowheads="1"/>
            </p:cNvSpPr>
            <p:nvPr/>
          </p:nvSpPr>
          <p:spPr bwMode="auto">
            <a:xfrm flipH="1">
              <a:off x="2356" y="640"/>
              <a:ext cx="3471" cy="1124"/>
            </a:xfrm>
            <a:prstGeom prst="roundRect">
              <a:avLst>
                <a:gd name="adj" fmla="val 16667"/>
              </a:avLst>
            </a:prstGeom>
            <a:solidFill>
              <a:srgbClr val="DF29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lIns="94531" tIns="47265" rIns="94531" bIns="47265" anchor="ctr"/>
            <a:lstStyle/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 sz="2900">
                <a:sym typeface="Calibri" panose="020F0502020204030204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644" y="741"/>
              <a:ext cx="2895" cy="923"/>
            </a:xfrm>
            <a:prstGeom prst="rect">
              <a:avLst/>
            </a:prstGeom>
            <a:noFill/>
          </p:spPr>
          <p:txBody>
            <a:bodyPr wrap="square" lIns="94531" tIns="47265" rIns="94531" bIns="47265" rtlCol="0">
              <a:spAutoFit/>
            </a:bodyPr>
            <a:lstStyle/>
            <a:p>
              <a:pPr algn="dist"/>
              <a:r>
                <a:rPr lang="zh-CN" altLang="en-US" sz="3200" b="1" dirty="0" smtClean="0">
                  <a:solidFill>
                    <a:schemeClr val="bg1"/>
                  </a:solidFill>
                  <a:latin typeface="思源宋体 CN SemiBold" panose="02020600000000000000" charset="-122"/>
                  <a:ea typeface="思源宋体 CN SemiBold" panose="02020600000000000000" charset="-122"/>
                </a:rPr>
                <a:t>词语释义</a:t>
              </a:r>
              <a:endParaRPr lang="zh-CN" altLang="en-US" sz="3200" b="1" dirty="0">
                <a:solidFill>
                  <a:schemeClr val="bg1"/>
                </a:solidFill>
                <a:latin typeface="思源宋体 CN SemiBold" panose="02020600000000000000" charset="-122"/>
                <a:ea typeface="思源宋体 CN SemiBold" panose="02020600000000000000" charset="-122"/>
              </a:endParaRPr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 descr="中国教育出版网"/>
          <p:cNvSpPr txBox="1">
            <a:spLocks noChangeArrowheads="1"/>
          </p:cNvSpPr>
          <p:nvPr/>
        </p:nvSpPr>
        <p:spPr bwMode="auto">
          <a:xfrm>
            <a:off x="492125" y="1935163"/>
            <a:ext cx="831850" cy="2247900"/>
          </a:xfrm>
          <a:prstGeom prst="rect">
            <a:avLst/>
          </a:prstGeom>
          <a:noFill/>
          <a:ln w="38100">
            <a:solidFill>
              <a:srgbClr val="80008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4000" b="1" dirty="0">
                <a:solidFill>
                  <a:srgbClr val="3333FF"/>
                </a:solidFill>
                <a:latin typeface="宋体" panose="02010600030101010101" pitchFamily="2" charset="-122"/>
              </a:rPr>
              <a:t>文章层次</a:t>
            </a:r>
            <a:endParaRPr lang="zh-CN" altLang="en-US" sz="4000" b="1" dirty="0">
              <a:solidFill>
                <a:srgbClr val="3333FF"/>
              </a:solidFill>
              <a:latin typeface="宋体" panose="02010600030101010101" pitchFamily="2" charset="-122"/>
            </a:endParaRPr>
          </a:p>
        </p:txBody>
      </p:sp>
      <p:sp>
        <p:nvSpPr>
          <p:cNvPr id="3" name="Text Box 5" descr="中国教育出版网"/>
          <p:cNvSpPr txBox="1">
            <a:spLocks noChangeArrowheads="1"/>
          </p:cNvSpPr>
          <p:nvPr/>
        </p:nvSpPr>
        <p:spPr bwMode="auto">
          <a:xfrm>
            <a:off x="962024" y="540416"/>
            <a:ext cx="7908925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 b="1" dirty="0">
                <a:latin typeface="宋体" panose="02010600030101010101" pitchFamily="2" charset="-122"/>
              </a:rPr>
              <a:t>    </a:t>
            </a:r>
            <a:r>
              <a:rPr lang="zh-CN" altLang="en-US" sz="3600" b="1" dirty="0" smtClean="0">
                <a:latin typeface="仿宋" pitchFamily="49" charset="-122"/>
                <a:ea typeface="仿宋" pitchFamily="49" charset="-122"/>
              </a:rPr>
              <a:t>第一部分：</a:t>
            </a:r>
            <a:r>
              <a:rPr lang="en-US" altLang="zh-CN" sz="3600" b="1" dirty="0" smtClean="0">
                <a:latin typeface="仿宋" pitchFamily="49" charset="-122"/>
                <a:ea typeface="仿宋" pitchFamily="49" charset="-122"/>
              </a:rPr>
              <a:t>1</a:t>
            </a:r>
            <a:r>
              <a:rPr lang="zh-CN" altLang="en-US" sz="3600" b="1" dirty="0" smtClean="0">
                <a:latin typeface="仿宋" pitchFamily="49" charset="-122"/>
                <a:ea typeface="仿宋" pitchFamily="49" charset="-122"/>
              </a:rPr>
              <a:t>、</a:t>
            </a:r>
            <a:r>
              <a:rPr lang="en-US" altLang="zh-CN" sz="3600" b="1" dirty="0" smtClean="0">
                <a:latin typeface="仿宋" pitchFamily="49" charset="-122"/>
                <a:ea typeface="仿宋" pitchFamily="49" charset="-122"/>
              </a:rPr>
              <a:t>2</a:t>
            </a:r>
            <a:r>
              <a:rPr lang="zh-CN" altLang="en-US" sz="3600" b="1" dirty="0" smtClean="0">
                <a:latin typeface="仿宋" pitchFamily="49" charset="-122"/>
                <a:ea typeface="仿宋" pitchFamily="49" charset="-122"/>
              </a:rPr>
              <a:t>段</a:t>
            </a:r>
            <a:r>
              <a:rPr lang="zh-CN" altLang="en-US" sz="3600" b="1" dirty="0">
                <a:latin typeface="仿宋" pitchFamily="49" charset="-122"/>
                <a:ea typeface="仿宋" pitchFamily="49" charset="-122"/>
              </a:rPr>
              <a:t>。</a:t>
            </a:r>
            <a:r>
              <a:rPr lang="zh-CN" altLang="en-US" sz="3600" b="1" dirty="0">
                <a:latin typeface="宋体" panose="02010600030101010101" pitchFamily="2" charset="-122"/>
              </a:rPr>
              <a:t> </a:t>
            </a:r>
            <a:endParaRPr lang="zh-CN" altLang="en-US" sz="3600" b="1" dirty="0">
              <a:latin typeface="宋体" panose="02010600030101010101" pitchFamily="2" charset="-122"/>
            </a:endParaRPr>
          </a:p>
          <a:p>
            <a:pPr eaLnBrk="1" hangingPunct="1"/>
            <a:r>
              <a:rPr lang="en-US" altLang="zh-CN" sz="4000" b="1" dirty="0">
                <a:latin typeface="宋体" panose="02010600030101010101" pitchFamily="2" charset="-122"/>
              </a:rPr>
              <a:t>    </a:t>
            </a:r>
            <a:endParaRPr lang="zh-CN" altLang="en-US" sz="4000" b="1" dirty="0">
              <a:latin typeface="宋体" panose="02010600030101010101" pitchFamily="2" charset="-122"/>
            </a:endParaRPr>
          </a:p>
        </p:txBody>
      </p:sp>
      <p:sp>
        <p:nvSpPr>
          <p:cNvPr id="4" name="Text Box 5" descr="中国教育出版网"/>
          <p:cNvSpPr txBox="1">
            <a:spLocks noChangeArrowheads="1"/>
          </p:cNvSpPr>
          <p:nvPr/>
        </p:nvSpPr>
        <p:spPr bwMode="auto">
          <a:xfrm>
            <a:off x="904875" y="1935163"/>
            <a:ext cx="7618413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 b="1" dirty="0">
                <a:latin typeface="宋体" panose="02010600030101010101" pitchFamily="2" charset="-122"/>
              </a:rPr>
              <a:t>    </a:t>
            </a:r>
            <a:r>
              <a:rPr lang="zh-CN" altLang="en-US" sz="3600" b="1" dirty="0" smtClean="0">
                <a:latin typeface="仿宋" pitchFamily="49" charset="-122"/>
                <a:ea typeface="仿宋" pitchFamily="49" charset="-122"/>
              </a:rPr>
              <a:t>第二部分：</a:t>
            </a:r>
            <a:r>
              <a:rPr lang="en-US" altLang="zh-CN" sz="3600" b="1" dirty="0" smtClean="0">
                <a:latin typeface="仿宋" pitchFamily="49" charset="-122"/>
                <a:ea typeface="仿宋" pitchFamily="49" charset="-122"/>
              </a:rPr>
              <a:t>3</a:t>
            </a:r>
            <a:r>
              <a:rPr lang="zh-CN" altLang="en-US" sz="3600" b="1" dirty="0" smtClean="0">
                <a:latin typeface="仿宋" pitchFamily="49" charset="-122"/>
                <a:ea typeface="仿宋" pitchFamily="49" charset="-122"/>
              </a:rPr>
              <a:t>－</a:t>
            </a:r>
            <a:r>
              <a:rPr lang="en-US" altLang="zh-CN" sz="3600" b="1" dirty="0" smtClean="0">
                <a:latin typeface="仿宋" pitchFamily="49" charset="-122"/>
                <a:ea typeface="仿宋" pitchFamily="49" charset="-122"/>
              </a:rPr>
              <a:t>6</a:t>
            </a:r>
            <a:r>
              <a:rPr lang="zh-CN" altLang="en-US" sz="3600" b="1" dirty="0" smtClean="0">
                <a:latin typeface="仿宋" pitchFamily="49" charset="-122"/>
                <a:ea typeface="仿宋" pitchFamily="49" charset="-122"/>
              </a:rPr>
              <a:t>段</a:t>
            </a:r>
            <a:r>
              <a:rPr lang="zh-CN" altLang="en-US" sz="3600" b="1" dirty="0">
                <a:latin typeface="仿宋" pitchFamily="49" charset="-122"/>
                <a:ea typeface="仿宋" pitchFamily="49" charset="-122"/>
              </a:rPr>
              <a:t>。</a:t>
            </a:r>
            <a:r>
              <a:rPr lang="zh-CN" altLang="en-US" sz="4000" b="1" dirty="0">
                <a:latin typeface="宋体" panose="02010600030101010101" pitchFamily="2" charset="-122"/>
              </a:rPr>
              <a:t> </a:t>
            </a:r>
            <a:endParaRPr lang="zh-CN" altLang="en-US" sz="4000" b="1" dirty="0">
              <a:latin typeface="宋体" panose="02010600030101010101" pitchFamily="2" charset="-122"/>
            </a:endParaRPr>
          </a:p>
          <a:p>
            <a:pPr eaLnBrk="1" hangingPunct="1"/>
            <a:r>
              <a:rPr lang="en-US" altLang="zh-CN" sz="4000" b="1" dirty="0">
                <a:latin typeface="宋体" panose="02010600030101010101" pitchFamily="2" charset="-122"/>
              </a:rPr>
              <a:t>    </a:t>
            </a:r>
            <a:endParaRPr lang="zh-CN" altLang="en-US" sz="4000" b="1" dirty="0">
              <a:latin typeface="宋体" panose="02010600030101010101" pitchFamily="2" charset="-122"/>
            </a:endParaRPr>
          </a:p>
        </p:txBody>
      </p:sp>
      <p:sp>
        <p:nvSpPr>
          <p:cNvPr id="5" name="Text Box 5" descr="中国教育出版网"/>
          <p:cNvSpPr txBox="1">
            <a:spLocks noChangeArrowheads="1"/>
          </p:cNvSpPr>
          <p:nvPr/>
        </p:nvSpPr>
        <p:spPr bwMode="auto">
          <a:xfrm>
            <a:off x="962024" y="3773450"/>
            <a:ext cx="7793038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 dirty="0">
                <a:latin typeface="仿宋" pitchFamily="49" charset="-122"/>
                <a:ea typeface="仿宋" pitchFamily="49" charset="-122"/>
              </a:rPr>
              <a:t>    </a:t>
            </a:r>
            <a:r>
              <a:rPr lang="zh-CN" altLang="en-US" sz="3600" b="1" dirty="0" smtClean="0">
                <a:latin typeface="仿宋" pitchFamily="49" charset="-122"/>
                <a:ea typeface="仿宋" pitchFamily="49" charset="-122"/>
              </a:rPr>
              <a:t>第三部分：</a:t>
            </a:r>
            <a:r>
              <a:rPr lang="en-US" altLang="zh-CN" sz="3600" b="1" dirty="0" smtClean="0">
                <a:latin typeface="仿宋" pitchFamily="49" charset="-122"/>
                <a:ea typeface="仿宋" pitchFamily="49" charset="-122"/>
              </a:rPr>
              <a:t>7</a:t>
            </a:r>
            <a:r>
              <a:rPr lang="zh-CN" altLang="en-US" sz="3600" b="1" dirty="0" smtClean="0">
                <a:latin typeface="仿宋" pitchFamily="49" charset="-122"/>
                <a:ea typeface="仿宋" pitchFamily="49" charset="-122"/>
              </a:rPr>
              <a:t>－</a:t>
            </a:r>
            <a:r>
              <a:rPr lang="en-US" altLang="zh-CN" sz="3600" b="1" dirty="0" smtClean="0">
                <a:latin typeface="仿宋" pitchFamily="49" charset="-122"/>
                <a:ea typeface="仿宋" pitchFamily="49" charset="-122"/>
              </a:rPr>
              <a:t>12</a:t>
            </a:r>
            <a:r>
              <a:rPr lang="zh-CN" altLang="en-US" sz="3600" b="1" dirty="0" smtClean="0">
                <a:latin typeface="仿宋" pitchFamily="49" charset="-122"/>
                <a:ea typeface="仿宋" pitchFamily="49" charset="-122"/>
              </a:rPr>
              <a:t>段</a:t>
            </a:r>
            <a:r>
              <a:rPr lang="zh-CN" altLang="en-US" sz="3600" b="1" dirty="0">
                <a:latin typeface="仿宋" pitchFamily="49" charset="-122"/>
                <a:ea typeface="仿宋" pitchFamily="49" charset="-122"/>
              </a:rPr>
              <a:t>。</a:t>
            </a:r>
            <a:r>
              <a:rPr lang="zh-CN" altLang="en-US" sz="4000" b="1" dirty="0">
                <a:latin typeface="宋体" panose="02010600030101010101" pitchFamily="2" charset="-122"/>
              </a:rPr>
              <a:t> </a:t>
            </a:r>
            <a:endParaRPr lang="zh-CN" altLang="en-US" sz="4000" b="1" dirty="0">
              <a:latin typeface="宋体" panose="02010600030101010101" pitchFamily="2" charset="-122"/>
            </a:endParaRPr>
          </a:p>
          <a:p>
            <a:pPr eaLnBrk="1" hangingPunct="1"/>
            <a:r>
              <a:rPr lang="en-US" altLang="zh-CN" sz="4000" b="1" dirty="0">
                <a:latin typeface="宋体" panose="02010600030101010101" pitchFamily="2" charset="-122"/>
              </a:rPr>
              <a:t>    </a:t>
            </a:r>
            <a:endParaRPr lang="zh-CN" altLang="en-US" sz="4000" b="1" dirty="0">
              <a:latin typeface="宋体" panose="02010600030101010101" pitchFamily="2" charset="-122"/>
            </a:endParaRPr>
          </a:p>
        </p:txBody>
      </p:sp>
      <p:sp>
        <p:nvSpPr>
          <p:cNvPr id="6" name="矩形 5" descr="中国教育出版网"/>
          <p:cNvSpPr>
            <a:spLocks noChangeArrowheads="1"/>
          </p:cNvSpPr>
          <p:nvPr/>
        </p:nvSpPr>
        <p:spPr bwMode="auto">
          <a:xfrm>
            <a:off x="7691718" y="547411"/>
            <a:ext cx="3894268" cy="914400"/>
          </a:xfrm>
          <a:prstGeom prst="rect">
            <a:avLst/>
          </a:prstGeom>
          <a:solidFill>
            <a:srgbClr val="99CCFF">
              <a:alpha val="50195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lIns="90170" tIns="46990" rIns="90170" bIns="46990" anchor="ctr"/>
          <a:lstStyle/>
          <a:p>
            <a:pPr algn="ctr" eaLnBrk="0" hangingPunct="0"/>
            <a:r>
              <a:rPr lang="zh-CN" altLang="en-US" sz="2400" b="1" dirty="0">
                <a:solidFill>
                  <a:schemeClr val="accent4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引出“无言”</a:t>
            </a:r>
            <a:r>
              <a:rPr lang="zh-CN" altLang="en-US" sz="2400" b="1" dirty="0" smtClean="0">
                <a:solidFill>
                  <a:schemeClr val="accent4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话题</a:t>
            </a:r>
            <a:endParaRPr lang="en-US" altLang="zh-CN" sz="2400" b="1" dirty="0" smtClean="0">
              <a:solidFill>
                <a:schemeClr val="accent4">
                  <a:lumMod val="7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 eaLnBrk="0" hangingPunct="0"/>
            <a:r>
              <a:rPr lang="zh-CN" altLang="en-US" sz="2400" b="1" dirty="0" smtClean="0">
                <a:solidFill>
                  <a:schemeClr val="accent4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（话题导入）</a:t>
            </a:r>
            <a:endParaRPr lang="zh-CN" altLang="en-US" sz="2400" b="1" dirty="0" smtClean="0">
              <a:solidFill>
                <a:schemeClr val="accent4">
                  <a:lumMod val="7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直接连接符 6" descr="中国教育出版网"/>
          <p:cNvSpPr>
            <a:spLocks noChangeShapeType="1"/>
          </p:cNvSpPr>
          <p:nvPr/>
        </p:nvSpPr>
        <p:spPr bwMode="auto">
          <a:xfrm>
            <a:off x="9593263" y="1461812"/>
            <a:ext cx="0" cy="473352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2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矩形 7" descr="中国教育出版网"/>
          <p:cNvSpPr>
            <a:spLocks noChangeArrowheads="1"/>
          </p:cNvSpPr>
          <p:nvPr/>
        </p:nvSpPr>
        <p:spPr bwMode="auto">
          <a:xfrm>
            <a:off x="7797005" y="1935164"/>
            <a:ext cx="3993375" cy="914400"/>
          </a:xfrm>
          <a:prstGeom prst="rect">
            <a:avLst/>
          </a:prstGeom>
          <a:solidFill>
            <a:srgbClr val="FFFF99">
              <a:alpha val="50195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lIns="90170" tIns="46990" rIns="90170" bIns="46990" anchor="ctr"/>
          <a:lstStyle/>
          <a:p>
            <a:pPr algn="ctr" eaLnBrk="0" hangingPunct="0"/>
            <a:r>
              <a:rPr lang="zh-CN" altLang="en-US" sz="2400" b="1" dirty="0">
                <a:solidFill>
                  <a:schemeClr val="accent4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论证言、意</a:t>
            </a:r>
            <a:r>
              <a:rPr lang="zh-CN" altLang="en-US" sz="2400" b="1" dirty="0" smtClean="0">
                <a:solidFill>
                  <a:schemeClr val="accent4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关系</a:t>
            </a:r>
            <a:endParaRPr lang="en-US" altLang="zh-CN" sz="2400" b="1" dirty="0" smtClean="0">
              <a:solidFill>
                <a:schemeClr val="accent4">
                  <a:lumMod val="7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 eaLnBrk="0" hangingPunct="0"/>
            <a:r>
              <a:rPr lang="zh-CN" altLang="en-US" sz="2400" b="1" dirty="0" smtClean="0">
                <a:solidFill>
                  <a:schemeClr val="accent4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（提出问题）</a:t>
            </a:r>
            <a:endParaRPr lang="zh-CN" altLang="en-US" sz="2400" b="1" dirty="0" smtClean="0">
              <a:solidFill>
                <a:schemeClr val="accent4">
                  <a:lumMod val="7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直接连接符 8" descr="中国教育出版网"/>
          <p:cNvSpPr>
            <a:spLocks noChangeShapeType="1"/>
          </p:cNvSpPr>
          <p:nvPr/>
        </p:nvSpPr>
        <p:spPr bwMode="auto">
          <a:xfrm>
            <a:off x="9593263" y="2823742"/>
            <a:ext cx="0" cy="546022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2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" name="矩形 9" descr="中国教育出版网"/>
          <p:cNvSpPr>
            <a:spLocks noChangeArrowheads="1"/>
          </p:cNvSpPr>
          <p:nvPr/>
        </p:nvSpPr>
        <p:spPr bwMode="auto">
          <a:xfrm>
            <a:off x="7196137" y="3369764"/>
            <a:ext cx="4713287" cy="1311275"/>
          </a:xfrm>
          <a:prstGeom prst="rect">
            <a:avLst/>
          </a:prstGeom>
          <a:solidFill>
            <a:srgbClr val="00FF00">
              <a:alpha val="50195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lIns="90170" tIns="46990" rIns="90170" bIns="46990" anchor="ctr"/>
          <a:lstStyle/>
          <a:p>
            <a:pPr algn="ctr" eaLnBrk="0" hangingPunct="0"/>
            <a:r>
              <a:rPr lang="zh-CN" altLang="en-US" sz="2400" b="1" dirty="0" smtClean="0">
                <a:solidFill>
                  <a:schemeClr val="accent4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回答前面提出的两个问题</a:t>
            </a:r>
            <a:endParaRPr lang="en-US" altLang="zh-CN" sz="2400" b="1" dirty="0" smtClean="0">
              <a:solidFill>
                <a:schemeClr val="accent4">
                  <a:lumMod val="7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 eaLnBrk="0" hangingPunct="0"/>
            <a:r>
              <a:rPr lang="zh-CN" altLang="en-US" sz="2400" b="1" dirty="0" smtClean="0">
                <a:solidFill>
                  <a:schemeClr val="accent4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（分析问题）</a:t>
            </a:r>
            <a:endParaRPr lang="zh-CN" altLang="en-US" sz="2400" b="1" dirty="0" smtClean="0">
              <a:solidFill>
                <a:schemeClr val="accent4">
                  <a:lumMod val="7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" name="矩形 10" descr="中国教育出版网"/>
          <p:cNvSpPr>
            <a:spLocks noChangeArrowheads="1"/>
          </p:cNvSpPr>
          <p:nvPr/>
        </p:nvSpPr>
        <p:spPr bwMode="auto">
          <a:xfrm>
            <a:off x="7282208" y="5193251"/>
            <a:ext cx="4713287" cy="1311275"/>
          </a:xfrm>
          <a:prstGeom prst="rect">
            <a:avLst/>
          </a:prstGeom>
          <a:solidFill>
            <a:srgbClr val="00FF00">
              <a:alpha val="50195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lIns="90170" tIns="46990" rIns="90170" bIns="46990" anchor="ctr"/>
          <a:lstStyle/>
          <a:p>
            <a:pPr algn="ctr" eaLnBrk="0" hangingPunct="0"/>
            <a:r>
              <a:rPr lang="zh-CN" altLang="en-US" sz="2400" b="1" dirty="0" smtClean="0">
                <a:solidFill>
                  <a:schemeClr val="accent4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归纳出一个公例</a:t>
            </a:r>
            <a:endParaRPr lang="en-US" altLang="zh-CN" sz="2400" b="1" dirty="0" smtClean="0">
              <a:solidFill>
                <a:schemeClr val="accent4">
                  <a:lumMod val="7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 eaLnBrk="0" hangingPunct="0"/>
            <a:r>
              <a:rPr lang="zh-CN" altLang="en-US" sz="2400" b="1" dirty="0" smtClean="0">
                <a:solidFill>
                  <a:schemeClr val="accent4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得出结论（</a:t>
            </a:r>
            <a:r>
              <a:rPr lang="zh-CN" altLang="en-US" sz="2400" b="1" dirty="0">
                <a:solidFill>
                  <a:schemeClr val="accent4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文末最后一句话）</a:t>
            </a:r>
            <a:endParaRPr lang="zh-CN" altLang="en-US" sz="2400" b="1" dirty="0">
              <a:solidFill>
                <a:schemeClr val="accent4">
                  <a:lumMod val="7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" name="Text Box 5" descr="中国教育出版网"/>
          <p:cNvSpPr txBox="1">
            <a:spLocks noChangeArrowheads="1"/>
          </p:cNvSpPr>
          <p:nvPr/>
        </p:nvSpPr>
        <p:spPr bwMode="auto">
          <a:xfrm>
            <a:off x="962024" y="5201317"/>
            <a:ext cx="7793038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 dirty="0">
                <a:latin typeface="仿宋" pitchFamily="49" charset="-122"/>
                <a:ea typeface="仿宋" pitchFamily="49" charset="-122"/>
              </a:rPr>
              <a:t>    </a:t>
            </a:r>
            <a:r>
              <a:rPr lang="zh-CN" altLang="en-US" sz="3600" b="1" dirty="0" smtClean="0">
                <a:latin typeface="仿宋" pitchFamily="49" charset="-122"/>
                <a:ea typeface="仿宋" pitchFamily="49" charset="-122"/>
              </a:rPr>
              <a:t>第四部分：</a:t>
            </a:r>
            <a:r>
              <a:rPr lang="en-US" altLang="zh-CN" sz="3600" b="1" dirty="0" smtClean="0">
                <a:latin typeface="仿宋" pitchFamily="49" charset="-122"/>
                <a:ea typeface="仿宋" pitchFamily="49" charset="-122"/>
              </a:rPr>
              <a:t>13</a:t>
            </a:r>
            <a:r>
              <a:rPr lang="zh-CN" altLang="en-US" sz="3600" b="1" dirty="0" smtClean="0">
                <a:latin typeface="仿宋" pitchFamily="49" charset="-122"/>
                <a:ea typeface="仿宋" pitchFamily="49" charset="-122"/>
              </a:rPr>
              <a:t>段</a:t>
            </a:r>
            <a:r>
              <a:rPr lang="zh-CN" altLang="en-US" sz="3600" b="1" dirty="0">
                <a:latin typeface="仿宋" pitchFamily="49" charset="-122"/>
                <a:ea typeface="仿宋" pitchFamily="49" charset="-122"/>
              </a:rPr>
              <a:t>。</a:t>
            </a:r>
            <a:r>
              <a:rPr lang="zh-CN" altLang="en-US" sz="4000" b="1" dirty="0">
                <a:latin typeface="宋体" panose="02010600030101010101" pitchFamily="2" charset="-122"/>
              </a:rPr>
              <a:t> </a:t>
            </a:r>
            <a:endParaRPr lang="zh-CN" altLang="en-US" sz="4000" b="1" dirty="0">
              <a:latin typeface="宋体" panose="02010600030101010101" pitchFamily="2" charset="-122"/>
            </a:endParaRPr>
          </a:p>
          <a:p>
            <a:pPr eaLnBrk="1" hangingPunct="1"/>
            <a:r>
              <a:rPr lang="en-US" altLang="zh-CN" sz="4000" b="1" dirty="0">
                <a:latin typeface="宋体" panose="02010600030101010101" pitchFamily="2" charset="-122"/>
              </a:rPr>
              <a:t>    </a:t>
            </a:r>
            <a:endParaRPr lang="zh-CN" altLang="en-US" sz="4000" b="1" dirty="0">
              <a:latin typeface="宋体" panose="02010600030101010101" pitchFamily="2" charset="-122"/>
            </a:endParaRPr>
          </a:p>
        </p:txBody>
      </p:sp>
      <p:sp>
        <p:nvSpPr>
          <p:cNvPr id="13" name="直接连接符 12" descr="中国教育出版网"/>
          <p:cNvSpPr>
            <a:spLocks noChangeShapeType="1"/>
          </p:cNvSpPr>
          <p:nvPr/>
        </p:nvSpPr>
        <p:spPr bwMode="auto">
          <a:xfrm>
            <a:off x="9519742" y="4693723"/>
            <a:ext cx="0" cy="546022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2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 bldLvl="0" animBg="1"/>
      <p:bldP spid="7" grpId="0" animBg="1"/>
      <p:bldP spid="8" grpId="0" bldLvl="0" animBg="1"/>
      <p:bldP spid="9" grpId="0" animBg="1"/>
      <p:bldP spid="10" grpId="0" bldLvl="0" animBg="1"/>
      <p:bldP spid="11" grpId="0" bldLvl="0" animBg="1"/>
      <p:bldP spid="12" grpId="0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 descr="中国教育出版网"/>
          <p:cNvSpPr txBox="1">
            <a:spLocks noChangeArrowheads="1"/>
          </p:cNvSpPr>
          <p:nvPr/>
        </p:nvSpPr>
        <p:spPr bwMode="auto">
          <a:xfrm>
            <a:off x="1577974" y="904253"/>
            <a:ext cx="8905875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 dirty="0">
                <a:latin typeface="宋体" panose="02010600030101010101" pitchFamily="2" charset="-122"/>
              </a:rPr>
              <a:t>    </a:t>
            </a:r>
            <a:r>
              <a:rPr lang="en-US" altLang="zh-CN" sz="3200" b="1" dirty="0">
                <a:latin typeface="宋体" panose="02010600030101010101" pitchFamily="2" charset="-122"/>
              </a:rPr>
              <a:t>1.</a:t>
            </a:r>
            <a:r>
              <a:rPr lang="zh-CN" altLang="en-US" sz="3200" b="1" dirty="0">
                <a:latin typeface="宋体" panose="02010600030101010101" pitchFamily="2" charset="-122"/>
              </a:rPr>
              <a:t>作者是如何引出“无言”这一话题的？作者认为“无言”的意蕴，应该从哪方面着手研究？ </a:t>
            </a:r>
            <a:endParaRPr lang="zh-CN" altLang="en-US" sz="3200" b="1" dirty="0">
              <a:latin typeface="宋体" panose="02010600030101010101" pitchFamily="2" charset="-122"/>
            </a:endParaRPr>
          </a:p>
        </p:txBody>
      </p:sp>
      <p:sp>
        <p:nvSpPr>
          <p:cNvPr id="3" name="Rectangle 3" descr="中国教育出版网"/>
          <p:cNvSpPr>
            <a:spLocks noChangeArrowheads="1"/>
          </p:cNvSpPr>
          <p:nvPr/>
        </p:nvSpPr>
        <p:spPr bwMode="auto">
          <a:xfrm>
            <a:off x="1635125" y="2157413"/>
            <a:ext cx="8905875" cy="212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defTabSz="914400"/>
            <a:r>
              <a:rPr lang="en-US" altLang="zh-CN" sz="3600" b="1" dirty="0">
                <a:latin typeface="仿宋" pitchFamily="49" charset="-122"/>
                <a:ea typeface="仿宋" pitchFamily="49" charset="-122"/>
              </a:rPr>
              <a:t>   </a:t>
            </a:r>
            <a:r>
              <a:rPr lang="en-US" altLang="zh-CN" sz="3600" b="1" dirty="0" smtClean="0">
                <a:latin typeface="仿宋" pitchFamily="49" charset="-122"/>
                <a:ea typeface="仿宋" pitchFamily="49" charset="-122"/>
              </a:rPr>
              <a:t> </a:t>
            </a:r>
            <a:r>
              <a:rPr lang="zh-CN" altLang="en-US" sz="3200" b="1" dirty="0" smtClean="0">
                <a:solidFill>
                  <a:srgbClr val="3333FF"/>
                </a:solidFill>
                <a:latin typeface="仿宋" pitchFamily="49" charset="-122"/>
                <a:ea typeface="仿宋" pitchFamily="49" charset="-122"/>
              </a:rPr>
              <a:t>作者</a:t>
            </a:r>
            <a:r>
              <a:rPr lang="zh-CN" altLang="en-US" sz="3200" b="1" dirty="0">
                <a:solidFill>
                  <a:srgbClr val="3333FF"/>
                </a:solidFill>
                <a:latin typeface="仿宋" pitchFamily="49" charset="-122"/>
                <a:ea typeface="仿宋" pitchFamily="49" charset="-122"/>
              </a:rPr>
              <a:t>引用孔子与子贡的对话引出“无言”的话题。</a:t>
            </a:r>
            <a:endParaRPr lang="zh-CN" altLang="en-US" sz="3200" b="1" dirty="0">
              <a:solidFill>
                <a:srgbClr val="3333FF"/>
              </a:solidFill>
              <a:latin typeface="仿宋" pitchFamily="49" charset="-122"/>
              <a:ea typeface="仿宋" pitchFamily="49" charset="-122"/>
            </a:endParaRPr>
          </a:p>
          <a:p>
            <a:pPr algn="just" defTabSz="914400"/>
            <a:r>
              <a:rPr lang="zh-CN" altLang="en-US" sz="3200" b="1" dirty="0">
                <a:solidFill>
                  <a:srgbClr val="FF3300"/>
                </a:solidFill>
                <a:latin typeface="仿宋" pitchFamily="49" charset="-122"/>
                <a:ea typeface="仿宋" pitchFamily="49" charset="-122"/>
              </a:rPr>
              <a:t>    </a:t>
            </a:r>
            <a:r>
              <a:rPr lang="zh-CN" altLang="en-US" sz="3200" b="1" dirty="0" smtClean="0">
                <a:solidFill>
                  <a:srgbClr val="C00000"/>
                </a:solidFill>
                <a:latin typeface="仿宋" pitchFamily="49" charset="-122"/>
                <a:ea typeface="仿宋" pitchFamily="49" charset="-122"/>
              </a:rPr>
              <a:t>作者</a:t>
            </a:r>
            <a:r>
              <a:rPr lang="zh-CN" altLang="en-US" sz="3200" b="1" dirty="0">
                <a:solidFill>
                  <a:srgbClr val="C00000"/>
                </a:solidFill>
                <a:latin typeface="仿宋" pitchFamily="49" charset="-122"/>
                <a:ea typeface="仿宋" pitchFamily="49" charset="-122"/>
              </a:rPr>
              <a:t>认为要想明了“无言”的意蕴，应该从美术的观点去研究。</a:t>
            </a:r>
            <a:endParaRPr lang="zh-CN" altLang="en-US" sz="3200" b="1" dirty="0">
              <a:solidFill>
                <a:srgbClr val="C00000"/>
              </a:solidFill>
              <a:latin typeface="仿宋" pitchFamily="49" charset="-122"/>
              <a:ea typeface="仿宋" pitchFamily="49" charset="-122"/>
            </a:endParaRPr>
          </a:p>
        </p:txBody>
      </p:sp>
      <p:sp>
        <p:nvSpPr>
          <p:cNvPr id="4" name="Text Box 5" descr="中国教育出版网"/>
          <p:cNvSpPr txBox="1">
            <a:spLocks noChangeArrowheads="1"/>
          </p:cNvSpPr>
          <p:nvPr/>
        </p:nvSpPr>
        <p:spPr bwMode="auto">
          <a:xfrm>
            <a:off x="1635125" y="4260850"/>
            <a:ext cx="8905875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 dirty="0">
                <a:latin typeface="宋体" panose="02010600030101010101" pitchFamily="2" charset="-122"/>
              </a:rPr>
              <a:t>    </a:t>
            </a:r>
            <a:r>
              <a:rPr lang="en-US" altLang="zh-CN" sz="3200" b="1" dirty="0">
                <a:latin typeface="宋体" panose="02010600030101010101" pitchFamily="2" charset="-122"/>
              </a:rPr>
              <a:t>2.</a:t>
            </a:r>
            <a:r>
              <a:rPr lang="zh-CN" altLang="en-US" sz="3200" b="1" dirty="0">
                <a:latin typeface="宋体" panose="02010600030101010101" pitchFamily="2" charset="-122"/>
              </a:rPr>
              <a:t>阅读表现言意关系的语段，用一句话概括言和意之间的关系。 </a:t>
            </a:r>
            <a:endParaRPr lang="zh-CN" altLang="en-US" sz="3200" b="1" dirty="0">
              <a:latin typeface="宋体" panose="02010600030101010101" pitchFamily="2" charset="-122"/>
            </a:endParaRPr>
          </a:p>
        </p:txBody>
      </p:sp>
      <p:sp>
        <p:nvSpPr>
          <p:cNvPr id="5" name="Rectangle 3" descr="中国教育出版网"/>
          <p:cNvSpPr>
            <a:spLocks noChangeArrowheads="1"/>
          </p:cNvSpPr>
          <p:nvPr/>
        </p:nvSpPr>
        <p:spPr bwMode="auto">
          <a:xfrm>
            <a:off x="1635125" y="5511800"/>
            <a:ext cx="87915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defTabSz="914400"/>
            <a:r>
              <a:rPr lang="en-US" altLang="zh-CN" sz="3600" b="1" dirty="0">
                <a:latin typeface="Times New Roman" panose="02020603050405020304" pitchFamily="18" charset="0"/>
              </a:rPr>
              <a:t>        </a:t>
            </a:r>
            <a:r>
              <a:rPr lang="zh-CN" altLang="en-US" sz="3200" b="1" dirty="0">
                <a:solidFill>
                  <a:srgbClr val="3333FF"/>
                </a:solidFill>
                <a:latin typeface="仿宋" pitchFamily="49" charset="-122"/>
                <a:ea typeface="仿宋" pitchFamily="49" charset="-122"/>
              </a:rPr>
              <a:t>言不尽意</a:t>
            </a:r>
            <a:endParaRPr lang="zh-CN" altLang="en-US" sz="3200" b="1" dirty="0">
              <a:solidFill>
                <a:srgbClr val="3333FF"/>
              </a:solidFill>
              <a:latin typeface="仿宋" pitchFamily="49" charset="-122"/>
              <a:ea typeface="仿宋" pitchFamily="49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0" y="81243"/>
            <a:ext cx="2715899" cy="713740"/>
            <a:chOff x="2356" y="640"/>
            <a:chExt cx="3471" cy="1124"/>
          </a:xfrm>
        </p:grpSpPr>
        <p:sp>
          <p:nvSpPr>
            <p:cNvPr id="7" name="MH_Entry_1"/>
            <p:cNvSpPr>
              <a:spLocks noChangeArrowheads="1"/>
            </p:cNvSpPr>
            <p:nvPr/>
          </p:nvSpPr>
          <p:spPr bwMode="auto">
            <a:xfrm flipH="1">
              <a:off x="2356" y="640"/>
              <a:ext cx="3471" cy="1124"/>
            </a:xfrm>
            <a:prstGeom prst="roundRect">
              <a:avLst>
                <a:gd name="adj" fmla="val 16667"/>
              </a:avLst>
            </a:prstGeom>
            <a:solidFill>
              <a:srgbClr val="DF29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lIns="94531" tIns="47265" rIns="94531" bIns="47265" anchor="ctr"/>
            <a:lstStyle/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 sz="2900">
                <a:sym typeface="Calibri" panose="020F0502020204030204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644" y="741"/>
              <a:ext cx="2895" cy="923"/>
            </a:xfrm>
            <a:prstGeom prst="rect">
              <a:avLst/>
            </a:prstGeom>
            <a:noFill/>
          </p:spPr>
          <p:txBody>
            <a:bodyPr wrap="square" lIns="94531" tIns="47265" rIns="94531" bIns="47265" rtlCol="0">
              <a:spAutoFit/>
            </a:bodyPr>
            <a:lstStyle/>
            <a:p>
              <a:pPr algn="dist"/>
              <a:r>
                <a:rPr lang="zh-CN" altLang="en-US" sz="3200" b="1" dirty="0" smtClean="0">
                  <a:solidFill>
                    <a:schemeClr val="bg1"/>
                  </a:solidFill>
                  <a:latin typeface="思源宋体 CN SemiBold" panose="02020600000000000000" charset="-122"/>
                  <a:ea typeface="思源宋体 CN SemiBold" panose="02020600000000000000" charset="-122"/>
                </a:rPr>
                <a:t>精读探究</a:t>
              </a:r>
              <a:endParaRPr lang="zh-CN" altLang="en-US" sz="3200" b="1" dirty="0">
                <a:solidFill>
                  <a:schemeClr val="bg1"/>
                </a:solidFill>
                <a:latin typeface="思源宋体 CN SemiBold" panose="02020600000000000000" charset="-122"/>
                <a:ea typeface="思源宋体 CN SemiBold" panose="02020600000000000000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tags/tag1.xml><?xml version="1.0" encoding="utf-8"?>
<p:tagLst xmlns:p="http://schemas.openxmlformats.org/presentationml/2006/main">
  <p:tag name="KSO_WM_TAG_VERSION" val="1.0"/>
  <p:tag name="KSO_WM_TEMPLATE_CATEGORY" val="custom"/>
  <p:tag name="KSO_WM_TEMPLATE_INDEX" val="20187308"/>
</p:tagLst>
</file>

<file path=ppt/tags/tag2.xml><?xml version="1.0" encoding="utf-8"?>
<p:tagLst xmlns:p="http://schemas.openxmlformats.org/presentationml/2006/main">
  <p:tag name="KSO_WM_TAG_VERSION" val="1.0"/>
  <p:tag name="KSO_WM_TEMPLATE_CATEGORY" val="custom"/>
  <p:tag name="KSO_WM_TEMPLATE_INDEX" val="20187308"/>
</p:tagLst>
</file>

<file path=ppt/tags/tag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20187308"/>
  <p:tag name="KSO_WM_TEMPLATE_THUMBS_INDEX" val="1、2、3、6、8、10、11、12、15"/>
</p:tagLst>
</file>

<file path=ppt/tags/tag4.xml><?xml version="1.0" encoding="utf-8"?>
<p:tagLst xmlns:p="http://schemas.openxmlformats.org/presentationml/2006/main">
  <p:tag name="KSO_WM_SLIDE_ID" val="custom20187308_1"/>
  <p:tag name="KSO_WM_SLIDE_TYPE" val="title"/>
  <p:tag name="KSO_WM_SLIDE_SUBTYPE" val="pureTxt"/>
  <p:tag name="KSO_WM_SLIDE_ITEM_CNT" val="2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  <p:tag name="KSO_WM_TEMPLATE_THUMBS_INDEX" val="1、2、3、6、8、10、11、12、15"/>
  <p:tag name="KSO_WM_SLIDE_MODEL_TYPE" val="cover"/>
</p:tagLst>
</file>

<file path=ppt/tags/tag5.xml><?xml version="1.0" encoding="utf-8"?>
<p:tagLst xmlns:p="http://schemas.openxmlformats.org/presentationml/2006/main">
  <p:tag name="KSO_WM_SLIDE_ID" val="custom20187308_1"/>
  <p:tag name="KSO_WM_SLIDE_TYPE" val="title"/>
  <p:tag name="KSO_WM_SLIDE_SUBTYPE" val="pureTxt"/>
  <p:tag name="KSO_WM_SLIDE_ITEM_CNT" val="2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  <p:tag name="KSO_WM_TEMPLATE_THUMBS_INDEX" val="1、2、3、6、8、10、11、12、15"/>
  <p:tag name="KSO_WM_SLIDE_MODEL_TYPE" val="cover"/>
</p:tagLst>
</file>

<file path=ppt/theme/theme1.xml><?xml version="1.0" encoding="utf-8"?>
<a:theme xmlns:a="http://schemas.openxmlformats.org/drawingml/2006/main" name="Office 主题​​">
  <a:themeElements>
    <a:clrScheme name="2019空白演示文档">
      <a:dk1>
        <a:srgbClr val="000000"/>
      </a:dk1>
      <a:lt1>
        <a:srgbClr val="FFFFFF"/>
      </a:lt1>
      <a:dk2>
        <a:srgbClr val="E6E4E4"/>
      </a:dk2>
      <a:lt2>
        <a:srgbClr val="FFFFFF"/>
      </a:lt2>
      <a:accent1>
        <a:srgbClr val="477DEA"/>
      </a:accent1>
      <a:accent2>
        <a:srgbClr val="9B9B9B"/>
      </a:accent2>
      <a:accent3>
        <a:srgbClr val="F3B745"/>
      </a:accent3>
      <a:accent4>
        <a:srgbClr val="477EE7"/>
      </a:accent4>
      <a:accent5>
        <a:srgbClr val="4BA151"/>
      </a:accent5>
      <a:accent6>
        <a:srgbClr val="E9403C"/>
      </a:accent6>
      <a:hlink>
        <a:srgbClr val="0563C1"/>
      </a:hlink>
      <a:folHlink>
        <a:srgbClr val="954D72"/>
      </a:folHlink>
    </a:clrScheme>
    <a:fontScheme name="2019空白演示文档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2454</Words>
  <Application>WPS 演示</Application>
  <PresentationFormat>自定义</PresentationFormat>
  <Paragraphs>162</Paragraphs>
  <Slides>20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40" baseType="lpstr">
      <vt:lpstr>Arial</vt:lpstr>
      <vt:lpstr>宋体</vt:lpstr>
      <vt:lpstr>Wingdings</vt:lpstr>
      <vt:lpstr>思源黑体 CN Bold</vt:lpstr>
      <vt:lpstr>思源黑体 CN Regular</vt:lpstr>
      <vt:lpstr>Calibri</vt:lpstr>
      <vt:lpstr>思源宋体 CN SemiBold</vt:lpstr>
      <vt:lpstr>仿宋</vt:lpstr>
      <vt:lpstr>黑体</vt:lpstr>
      <vt:lpstr>Times New Roman</vt:lpstr>
      <vt:lpstr>华文仿宋</vt:lpstr>
      <vt:lpstr>微软雅黑</vt:lpstr>
      <vt:lpstr>Arial Unicode MS</vt:lpstr>
      <vt:lpstr>等线</vt:lpstr>
      <vt:lpstr>Wingdings</vt:lpstr>
      <vt:lpstr>PF Din Text Comp Pro Medium</vt:lpstr>
      <vt:lpstr>华文新魏</vt:lpstr>
      <vt:lpstr>华文新魏</vt:lpstr>
      <vt:lpstr>Century Gothic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kingsoft</dc:creator>
  <cp:lastModifiedBy>不时</cp:lastModifiedBy>
  <cp:revision>484</cp:revision>
  <dcterms:created xsi:type="dcterms:W3CDTF">2017-08-03T09:01:00Z</dcterms:created>
  <dcterms:modified xsi:type="dcterms:W3CDTF">2019-10-16T02:20:24Z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2052-11.1.0.8976</vt:lpwstr>
  </property>
</Properties>
</file>