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64" r:id="rId3"/>
    <p:sldId id="269" r:id="rId4"/>
    <p:sldId id="270" r:id="rId5"/>
    <p:sldId id="271" r:id="rId6"/>
    <p:sldId id="272" r:id="rId7"/>
    <p:sldId id="266" r:id="rId8"/>
    <p:sldId id="273" r:id="rId9"/>
    <p:sldId id="274" r:id="rId10"/>
    <p:sldId id="275" r:id="rId11"/>
    <p:sldId id="265" r:id="rId12"/>
    <p:sldId id="267" r:id="rId13"/>
    <p:sldId id="260" r:id="rId14"/>
    <p:sldId id="2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方正大标宋_GBK" panose="03000509000000000000" pitchFamily="65" charset="-122"/>
      <p:regular r:id="rId22"/>
    </p:embeddedFont>
    <p:embeddedFont>
      <p:font typeface="方正大黑_GBK" panose="03000509000000000000" pitchFamily="65" charset="-122"/>
      <p:regular r:id="rId23"/>
    </p:embeddedFont>
    <p:embeddedFont>
      <p:font typeface="方正书宋_GBK" panose="03000509000000000000" pitchFamily="65" charset="-122"/>
      <p:regular r:id="rId24"/>
    </p:embeddedFont>
    <p:embeddedFont>
      <p:font typeface="方正小标宋_GBK" panose="03000509000000000000" pitchFamily="65" charset="-122"/>
      <p:regular r:id="rId25"/>
    </p:embeddedFont>
    <p:embeddedFont>
      <p:font typeface="方正准圆_GBK" panose="03000509000000000000" pitchFamily="65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E2E"/>
    <a:srgbClr val="FEFEF2"/>
    <a:srgbClr val="AC75D5"/>
    <a:srgbClr val="A5CBED"/>
    <a:srgbClr val="FF5D5D"/>
    <a:srgbClr val="88BAE8"/>
    <a:srgbClr val="6CAAE2"/>
    <a:srgbClr val="EF857D"/>
    <a:srgbClr val="A8CDEE"/>
    <a:srgbClr val="8FB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9" autoAdjust="0"/>
    <p:restoredTop sz="94660"/>
  </p:normalViewPr>
  <p:slideViewPr>
    <p:cSldViewPr>
      <p:cViewPr>
        <p:scale>
          <a:sx n="125" d="100"/>
          <a:sy n="125" d="100"/>
        </p:scale>
        <p:origin x="618" y="540"/>
      </p:cViewPr>
      <p:guideLst>
        <p:guide orient="horz" pos="239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04"/>
            <a:ext cx="9151618" cy="51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0"/>
            <a:ext cx="9144000" cy="515112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1"/>
            <a:ext cx="9137228" cy="10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0"/>
            <a:ext cx="9159240" cy="112776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0" y="5036820"/>
            <a:ext cx="9157970" cy="106680"/>
          </a:xfrm>
          <a:prstGeom prst="rect">
            <a:avLst/>
          </a:prstGeom>
          <a:solidFill>
            <a:srgbClr val="62B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619" cy="51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燕尾形 12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燕尾形 8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说一说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7524DC-2D60-4B4A-8524-48AAB2A68928}"/>
              </a:ext>
            </a:extLst>
          </p:cNvPr>
          <p:cNvSpPr/>
          <p:nvPr/>
        </p:nvSpPr>
        <p:spPr>
          <a:xfrm>
            <a:off x="1516392" y="1526566"/>
            <a:ext cx="611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人们通常在什么情况下赞扬精卫填海的精神？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4A1082-6E87-4E8D-92C2-4D828C9A12DF}"/>
              </a:ext>
            </a:extLst>
          </p:cNvPr>
          <p:cNvSpPr/>
          <p:nvPr/>
        </p:nvSpPr>
        <p:spPr>
          <a:xfrm>
            <a:off x="1516392" y="211008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讲一讲精卫填海的故事。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DFC106F-CEA3-4685-9981-E687E7730236}"/>
              </a:ext>
            </a:extLst>
          </p:cNvPr>
          <p:cNvGrpSpPr/>
          <p:nvPr/>
        </p:nvGrpSpPr>
        <p:grpSpPr>
          <a:xfrm>
            <a:off x="1149249" y="2787775"/>
            <a:ext cx="6813452" cy="1708025"/>
            <a:chOff x="971600" y="2787775"/>
            <a:chExt cx="6813452" cy="170802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F800463-8A98-4934-B2D5-E1ED4BD5889C}"/>
                </a:ext>
              </a:extLst>
            </p:cNvPr>
            <p:cNvSpPr/>
            <p:nvPr/>
          </p:nvSpPr>
          <p:spPr>
            <a:xfrm>
              <a:off x="971600" y="2975932"/>
              <a:ext cx="6813452" cy="1519868"/>
            </a:xfrm>
            <a:prstGeom prst="roundRect">
              <a:avLst>
                <a:gd name="adj" fmla="val 12691"/>
              </a:avLst>
            </a:prstGeom>
            <a:solidFill>
              <a:schemeClr val="bg1"/>
            </a:solidFill>
            <a:ln>
              <a:solidFill>
                <a:srgbClr val="62BA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28369FD-F8B5-49E1-B31C-EF69AEBCAAA1}"/>
                </a:ext>
              </a:extLst>
            </p:cNvPr>
            <p:cNvSpPr/>
            <p:nvPr/>
          </p:nvSpPr>
          <p:spPr>
            <a:xfrm>
              <a:off x="1358948" y="3243751"/>
              <a:ext cx="4922881" cy="1121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>
                  <a:latin typeface="+mn-ea"/>
                </a:rPr>
                <a:t>(</a:t>
              </a:r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800">
                  <a:latin typeface="+mn-ea"/>
                </a:rPr>
                <a:t>)</a:t>
              </a:r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补充想象的内容。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800">
                  <a:latin typeface="+mn-ea"/>
                </a:rPr>
                <a:t>(</a:t>
              </a:r>
              <a:r>
                <a:rPr lang="en-US" altLang="zh-CN" sz="18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>
                  <a:latin typeface="+mn-ea"/>
                </a:rPr>
                <a:t>)</a:t>
              </a:r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有画面，有声音，有动作，故事更生动。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800">
                  <a:latin typeface="+mn-ea"/>
                </a:rPr>
                <a:t>(</a:t>
              </a:r>
              <a:r>
                <a:rPr lang="en-US" altLang="zh-CN" sz="180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1800">
                  <a:latin typeface="+mn-ea"/>
                </a:rPr>
                <a:t>)</a:t>
              </a:r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讲故事的时候，要有声有色。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AD14743-8AB3-4980-AB26-71BCFB8B8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257793" y="3280274"/>
              <a:ext cx="1150266" cy="1150263"/>
            </a:xfrm>
            <a:prstGeom prst="rect">
              <a:avLst/>
            </a:prstGeom>
          </p:spPr>
        </p:pic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4F40693-53AF-47A5-A377-75CF7DE20012}"/>
                </a:ext>
              </a:extLst>
            </p:cNvPr>
            <p:cNvGrpSpPr/>
            <p:nvPr/>
          </p:nvGrpSpPr>
          <p:grpSpPr>
            <a:xfrm>
              <a:off x="1142433" y="2787775"/>
              <a:ext cx="1344126" cy="430887"/>
              <a:chOff x="1214924" y="2787775"/>
              <a:chExt cx="1344126" cy="430887"/>
            </a:xfrm>
          </p:grpSpPr>
          <p:sp>
            <p:nvSpPr>
              <p:cNvPr id="22" name="圆角矩形 39">
                <a:extLst>
                  <a:ext uri="{FF2B5EF4-FFF2-40B4-BE49-F238E27FC236}">
                    <a16:creationId xmlns:a16="http://schemas.microsoft.com/office/drawing/2014/main" id="{8BD94AC8-F2B2-456E-A540-C52281093511}"/>
                  </a:ext>
                </a:extLst>
              </p:cNvPr>
              <p:cNvSpPr/>
              <p:nvPr/>
            </p:nvSpPr>
            <p:spPr bwMode="auto">
              <a:xfrm>
                <a:off x="1214924" y="2825091"/>
                <a:ext cx="1344126" cy="388010"/>
              </a:xfrm>
              <a:prstGeom prst="roundRect">
                <a:avLst>
                  <a:gd name="adj" fmla="val 25263"/>
                </a:avLst>
              </a:prstGeom>
              <a:solidFill>
                <a:srgbClr val="62BA7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E7442AD-6279-4A64-9941-EA9B9FB99CF4}"/>
                  </a:ext>
                </a:extLst>
              </p:cNvPr>
              <p:cNvSpPr txBox="1"/>
              <p:nvPr/>
            </p:nvSpPr>
            <p:spPr>
              <a:xfrm>
                <a:off x="1230397" y="2787775"/>
                <a:ext cx="13131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20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温馨提示</a:t>
                </a:r>
                <a:endPara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239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7C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7C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7C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背一背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31733C-1F49-4202-8991-CE982FE06CEC}"/>
              </a:ext>
            </a:extLst>
          </p:cNvPr>
          <p:cNvGrpSpPr/>
          <p:nvPr/>
        </p:nvGrpSpPr>
        <p:grpSpPr>
          <a:xfrm>
            <a:off x="1032659" y="1749182"/>
            <a:ext cx="7078681" cy="1627090"/>
            <a:chOff x="841189" y="1749182"/>
            <a:chExt cx="7078681" cy="162709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F35A9C5-BC7F-4375-96B2-5CA73019E7B2}"/>
                </a:ext>
              </a:extLst>
            </p:cNvPr>
            <p:cNvGrpSpPr/>
            <p:nvPr/>
          </p:nvGrpSpPr>
          <p:grpSpPr>
            <a:xfrm>
              <a:off x="841189" y="1749182"/>
              <a:ext cx="7078681" cy="1627090"/>
              <a:chOff x="1631613" y="3790311"/>
              <a:chExt cx="7078681" cy="1627090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AF9697DF-3BB9-4395-B5A9-8DD1C2DFB631}"/>
                  </a:ext>
                </a:extLst>
              </p:cNvPr>
              <p:cNvSpPr/>
              <p:nvPr/>
            </p:nvSpPr>
            <p:spPr>
              <a:xfrm>
                <a:off x="1631613" y="3790311"/>
                <a:ext cx="6977946" cy="1550278"/>
              </a:xfrm>
              <a:prstGeom prst="roundRect">
                <a:avLst>
                  <a:gd name="adj" fmla="val 8414"/>
                </a:avLst>
              </a:prstGeom>
              <a:solidFill>
                <a:schemeClr val="bg1"/>
              </a:solidFill>
              <a:ln>
                <a:solidFill>
                  <a:srgbClr val="7C2E2E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DC031EBD-ACB1-49F4-A9E1-8E0B16CB3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 flipH="1">
                <a:off x="7393050" y="4100157"/>
                <a:ext cx="1317244" cy="1317244"/>
              </a:xfrm>
              <a:prstGeom prst="rect">
                <a:avLst/>
              </a:prstGeom>
            </p:spPr>
          </p:pic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EC51603-D155-4453-9D41-F2553AF06D1D}"/>
                </a:ext>
              </a:extLst>
            </p:cNvPr>
            <p:cNvSpPr/>
            <p:nvPr/>
          </p:nvSpPr>
          <p:spPr>
            <a:xfrm>
              <a:off x="1660130" y="1841844"/>
              <a:ext cx="4908358" cy="1243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好文不厌百回读，熟读成诵有收获。</a:t>
              </a:r>
            </a:p>
            <a:p>
              <a:pPr>
                <a:lnSpc>
                  <a:spcPct val="170000"/>
                </a:lnSpc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比一比，看谁最先把课文背下来。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1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459706-91C8-4783-BFCB-59F15A078CF7}"/>
              </a:ext>
            </a:extLst>
          </p:cNvPr>
          <p:cNvGrpSpPr/>
          <p:nvPr/>
        </p:nvGrpSpPr>
        <p:grpSpPr>
          <a:xfrm>
            <a:off x="1035050" y="813284"/>
            <a:ext cx="7073900" cy="3155466"/>
            <a:chOff x="58769" y="318646"/>
            <a:chExt cx="9026464" cy="4026451"/>
          </a:xfrm>
        </p:grpSpPr>
        <p:sp>
          <p:nvSpPr>
            <p:cNvPr id="13" name="圆角矩形 1">
              <a:extLst>
                <a:ext uri="{FF2B5EF4-FFF2-40B4-BE49-F238E27FC236}">
                  <a16:creationId xmlns:a16="http://schemas.microsoft.com/office/drawing/2014/main" id="{32E18F9A-DCFD-4837-A910-5C057FD52D87}"/>
                </a:ext>
              </a:extLst>
            </p:cNvPr>
            <p:cNvSpPr/>
            <p:nvPr/>
          </p:nvSpPr>
          <p:spPr>
            <a:xfrm>
              <a:off x="58769" y="781709"/>
              <a:ext cx="9026464" cy="3563388"/>
            </a:xfrm>
            <a:prstGeom prst="roundRect">
              <a:avLst>
                <a:gd name="adj" fmla="val 5006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6DC621-7413-415A-A00C-983703D12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2514" y="318646"/>
              <a:ext cx="562536" cy="56253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67E9920-C139-4DE5-AB48-1DAA882C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678" y="669736"/>
              <a:ext cx="914411" cy="31923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A420F57-012B-429C-BE56-90197E8E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4011" y="599914"/>
              <a:ext cx="555669" cy="193993"/>
            </a:xfrm>
            <a:prstGeom prst="rect">
              <a:avLst/>
            </a:prstGeom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3CE2E8A-2A20-407A-ACBB-C3FB0AE1F747}"/>
                </a:ext>
              </a:extLst>
            </p:cNvPr>
            <p:cNvGrpSpPr/>
            <p:nvPr/>
          </p:nvGrpSpPr>
          <p:grpSpPr>
            <a:xfrm>
              <a:off x="3292397" y="411510"/>
              <a:ext cx="2559210" cy="682429"/>
              <a:chOff x="611563" y="1239982"/>
              <a:chExt cx="2433125" cy="494620"/>
            </a:xfrm>
          </p:grpSpPr>
          <p:sp>
            <p:nvSpPr>
              <p:cNvPr id="18" name="任意多边形 6">
                <a:extLst>
                  <a:ext uri="{FF2B5EF4-FFF2-40B4-BE49-F238E27FC236}">
                    <a16:creationId xmlns:a16="http://schemas.microsoft.com/office/drawing/2014/main" id="{5E79273D-0CCE-4DEA-A213-30337A51A738}"/>
                  </a:ext>
                </a:extLst>
              </p:cNvPr>
              <p:cNvSpPr/>
              <p:nvPr/>
            </p:nvSpPr>
            <p:spPr>
              <a:xfrm>
                <a:off x="611563" y="1239982"/>
                <a:ext cx="2433125" cy="494620"/>
              </a:xfrm>
              <a:custGeom>
                <a:avLst/>
                <a:gdLst>
                  <a:gd name="connsiteX0" fmla="*/ 253959 w 2433125"/>
                  <a:gd name="connsiteY0" fmla="*/ 0 h 458996"/>
                  <a:gd name="connsiteX1" fmla="*/ 526844 w 2433125"/>
                  <a:gd name="connsiteY1" fmla="*/ 0 h 458996"/>
                  <a:gd name="connsiteX2" fmla="*/ 835637 w 2433125"/>
                  <a:gd name="connsiteY2" fmla="*/ 0 h 458996"/>
                  <a:gd name="connsiteX3" fmla="*/ 1108522 w 2433125"/>
                  <a:gd name="connsiteY3" fmla="*/ 0 h 458996"/>
                  <a:gd name="connsiteX4" fmla="*/ 1324604 w 2433125"/>
                  <a:gd name="connsiteY4" fmla="*/ 0 h 458996"/>
                  <a:gd name="connsiteX5" fmla="*/ 1597489 w 2433125"/>
                  <a:gd name="connsiteY5" fmla="*/ 0 h 458996"/>
                  <a:gd name="connsiteX6" fmla="*/ 1906282 w 2433125"/>
                  <a:gd name="connsiteY6" fmla="*/ 0 h 458996"/>
                  <a:gd name="connsiteX7" fmla="*/ 2179167 w 2433125"/>
                  <a:gd name="connsiteY7" fmla="*/ 0 h 458996"/>
                  <a:gd name="connsiteX8" fmla="*/ 2433125 w 2433125"/>
                  <a:gd name="connsiteY8" fmla="*/ 229498 h 458996"/>
                  <a:gd name="connsiteX9" fmla="*/ 2179167 w 2433125"/>
                  <a:gd name="connsiteY9" fmla="*/ 458996 h 458996"/>
                  <a:gd name="connsiteX10" fmla="*/ 1906282 w 2433125"/>
                  <a:gd name="connsiteY10" fmla="*/ 458996 h 458996"/>
                  <a:gd name="connsiteX11" fmla="*/ 1597489 w 2433125"/>
                  <a:gd name="connsiteY11" fmla="*/ 458996 h 458996"/>
                  <a:gd name="connsiteX12" fmla="*/ 1324604 w 2433125"/>
                  <a:gd name="connsiteY12" fmla="*/ 458996 h 458996"/>
                  <a:gd name="connsiteX13" fmla="*/ 1108522 w 2433125"/>
                  <a:gd name="connsiteY13" fmla="*/ 458996 h 458996"/>
                  <a:gd name="connsiteX14" fmla="*/ 835637 w 2433125"/>
                  <a:gd name="connsiteY14" fmla="*/ 458996 h 458996"/>
                  <a:gd name="connsiteX15" fmla="*/ 526844 w 2433125"/>
                  <a:gd name="connsiteY15" fmla="*/ 458996 h 458996"/>
                  <a:gd name="connsiteX16" fmla="*/ 253959 w 2433125"/>
                  <a:gd name="connsiteY16" fmla="*/ 458996 h 458996"/>
                  <a:gd name="connsiteX17" fmla="*/ 0 w 2433125"/>
                  <a:gd name="connsiteY17" fmla="*/ 229498 h 458996"/>
                  <a:gd name="connsiteX18" fmla="*/ 253959 w 2433125"/>
                  <a:gd name="connsiteY18" fmla="*/ 0 h 45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33125" h="458996">
                    <a:moveTo>
                      <a:pt x="253959" y="0"/>
                    </a:moveTo>
                    <a:lnTo>
                      <a:pt x="526844" y="0"/>
                    </a:lnTo>
                    <a:lnTo>
                      <a:pt x="835637" y="0"/>
                    </a:lnTo>
                    <a:lnTo>
                      <a:pt x="1108522" y="0"/>
                    </a:lnTo>
                    <a:lnTo>
                      <a:pt x="1324604" y="0"/>
                    </a:lnTo>
                    <a:lnTo>
                      <a:pt x="1597489" y="0"/>
                    </a:lnTo>
                    <a:lnTo>
                      <a:pt x="1906282" y="0"/>
                    </a:lnTo>
                    <a:lnTo>
                      <a:pt x="2179167" y="0"/>
                    </a:lnTo>
                    <a:cubicBezTo>
                      <a:pt x="2319410" y="0"/>
                      <a:pt x="2433125" y="102743"/>
                      <a:pt x="2433125" y="229498"/>
                    </a:cubicBezTo>
                    <a:cubicBezTo>
                      <a:pt x="2433125" y="356253"/>
                      <a:pt x="2319410" y="458996"/>
                      <a:pt x="2179167" y="458996"/>
                    </a:cubicBezTo>
                    <a:lnTo>
                      <a:pt x="1906282" y="458996"/>
                    </a:lnTo>
                    <a:lnTo>
                      <a:pt x="1597489" y="458996"/>
                    </a:lnTo>
                    <a:lnTo>
                      <a:pt x="1324604" y="458996"/>
                    </a:lnTo>
                    <a:lnTo>
                      <a:pt x="1108522" y="458996"/>
                    </a:lnTo>
                    <a:lnTo>
                      <a:pt x="835637" y="458996"/>
                    </a:lnTo>
                    <a:lnTo>
                      <a:pt x="526844" y="458996"/>
                    </a:lnTo>
                    <a:lnTo>
                      <a:pt x="253959" y="458996"/>
                    </a:lnTo>
                    <a:cubicBezTo>
                      <a:pt x="113715" y="458996"/>
                      <a:pt x="0" y="356253"/>
                      <a:pt x="0" y="229498"/>
                    </a:cubicBezTo>
                    <a:cubicBezTo>
                      <a:pt x="0" y="102743"/>
                      <a:pt x="113715" y="0"/>
                      <a:pt x="253959" y="0"/>
                    </a:cubicBezTo>
                    <a:close/>
                  </a:path>
                </a:pathLst>
              </a:custGeom>
              <a:solidFill>
                <a:srgbClr val="D9EFFF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49E1205-2F1D-445B-901F-9CF743AF10AE}"/>
                  </a:ext>
                </a:extLst>
              </p:cNvPr>
              <p:cNvSpPr txBox="1"/>
              <p:nvPr/>
            </p:nvSpPr>
            <p:spPr>
              <a:xfrm>
                <a:off x="781070" y="1265358"/>
                <a:ext cx="2094109" cy="426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kern="140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推荐阅读</a:t>
                </a:r>
                <a:endParaRPr lang="zh-CN" altLang="en-US" sz="2400" b="1" kern="14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" name="任意多边形 8">
                <a:extLst>
                  <a:ext uri="{FF2B5EF4-FFF2-40B4-BE49-F238E27FC236}">
                    <a16:creationId xmlns:a16="http://schemas.microsoft.com/office/drawing/2014/main" id="{1EB0247C-97A3-4C8C-8B27-10C12E075CA7}"/>
                  </a:ext>
                </a:extLst>
              </p:cNvPr>
              <p:cNvSpPr/>
              <p:nvPr/>
            </p:nvSpPr>
            <p:spPr>
              <a:xfrm>
                <a:off x="676946" y="1280874"/>
                <a:ext cx="2302358" cy="412834"/>
              </a:xfrm>
              <a:custGeom>
                <a:avLst/>
                <a:gdLst>
                  <a:gd name="connsiteX0" fmla="*/ 253959 w 2433125"/>
                  <a:gd name="connsiteY0" fmla="*/ 0 h 458996"/>
                  <a:gd name="connsiteX1" fmla="*/ 526844 w 2433125"/>
                  <a:gd name="connsiteY1" fmla="*/ 0 h 458996"/>
                  <a:gd name="connsiteX2" fmla="*/ 835637 w 2433125"/>
                  <a:gd name="connsiteY2" fmla="*/ 0 h 458996"/>
                  <a:gd name="connsiteX3" fmla="*/ 1108522 w 2433125"/>
                  <a:gd name="connsiteY3" fmla="*/ 0 h 458996"/>
                  <a:gd name="connsiteX4" fmla="*/ 1324604 w 2433125"/>
                  <a:gd name="connsiteY4" fmla="*/ 0 h 458996"/>
                  <a:gd name="connsiteX5" fmla="*/ 1597489 w 2433125"/>
                  <a:gd name="connsiteY5" fmla="*/ 0 h 458996"/>
                  <a:gd name="connsiteX6" fmla="*/ 1906282 w 2433125"/>
                  <a:gd name="connsiteY6" fmla="*/ 0 h 458996"/>
                  <a:gd name="connsiteX7" fmla="*/ 2179167 w 2433125"/>
                  <a:gd name="connsiteY7" fmla="*/ 0 h 458996"/>
                  <a:gd name="connsiteX8" fmla="*/ 2433125 w 2433125"/>
                  <a:gd name="connsiteY8" fmla="*/ 229498 h 458996"/>
                  <a:gd name="connsiteX9" fmla="*/ 2179167 w 2433125"/>
                  <a:gd name="connsiteY9" fmla="*/ 458996 h 458996"/>
                  <a:gd name="connsiteX10" fmla="*/ 1906282 w 2433125"/>
                  <a:gd name="connsiteY10" fmla="*/ 458996 h 458996"/>
                  <a:gd name="connsiteX11" fmla="*/ 1597489 w 2433125"/>
                  <a:gd name="connsiteY11" fmla="*/ 458996 h 458996"/>
                  <a:gd name="connsiteX12" fmla="*/ 1324604 w 2433125"/>
                  <a:gd name="connsiteY12" fmla="*/ 458996 h 458996"/>
                  <a:gd name="connsiteX13" fmla="*/ 1108522 w 2433125"/>
                  <a:gd name="connsiteY13" fmla="*/ 458996 h 458996"/>
                  <a:gd name="connsiteX14" fmla="*/ 835637 w 2433125"/>
                  <a:gd name="connsiteY14" fmla="*/ 458996 h 458996"/>
                  <a:gd name="connsiteX15" fmla="*/ 526844 w 2433125"/>
                  <a:gd name="connsiteY15" fmla="*/ 458996 h 458996"/>
                  <a:gd name="connsiteX16" fmla="*/ 253959 w 2433125"/>
                  <a:gd name="connsiteY16" fmla="*/ 458996 h 458996"/>
                  <a:gd name="connsiteX17" fmla="*/ 0 w 2433125"/>
                  <a:gd name="connsiteY17" fmla="*/ 229498 h 458996"/>
                  <a:gd name="connsiteX18" fmla="*/ 253959 w 2433125"/>
                  <a:gd name="connsiteY18" fmla="*/ 0 h 45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33125" h="458996">
                    <a:moveTo>
                      <a:pt x="253959" y="0"/>
                    </a:moveTo>
                    <a:lnTo>
                      <a:pt x="526844" y="0"/>
                    </a:lnTo>
                    <a:lnTo>
                      <a:pt x="835637" y="0"/>
                    </a:lnTo>
                    <a:lnTo>
                      <a:pt x="1108522" y="0"/>
                    </a:lnTo>
                    <a:lnTo>
                      <a:pt x="1324604" y="0"/>
                    </a:lnTo>
                    <a:lnTo>
                      <a:pt x="1597489" y="0"/>
                    </a:lnTo>
                    <a:lnTo>
                      <a:pt x="1906282" y="0"/>
                    </a:lnTo>
                    <a:lnTo>
                      <a:pt x="2179167" y="0"/>
                    </a:lnTo>
                    <a:cubicBezTo>
                      <a:pt x="2319410" y="0"/>
                      <a:pt x="2433125" y="102743"/>
                      <a:pt x="2433125" y="229498"/>
                    </a:cubicBezTo>
                    <a:cubicBezTo>
                      <a:pt x="2433125" y="356253"/>
                      <a:pt x="2319410" y="458996"/>
                      <a:pt x="2179167" y="458996"/>
                    </a:cubicBezTo>
                    <a:lnTo>
                      <a:pt x="1906282" y="458996"/>
                    </a:lnTo>
                    <a:lnTo>
                      <a:pt x="1597489" y="458996"/>
                    </a:lnTo>
                    <a:lnTo>
                      <a:pt x="1324604" y="458996"/>
                    </a:lnTo>
                    <a:lnTo>
                      <a:pt x="1108522" y="458996"/>
                    </a:lnTo>
                    <a:lnTo>
                      <a:pt x="835637" y="458996"/>
                    </a:lnTo>
                    <a:lnTo>
                      <a:pt x="526844" y="458996"/>
                    </a:lnTo>
                    <a:lnTo>
                      <a:pt x="253959" y="458996"/>
                    </a:lnTo>
                    <a:cubicBezTo>
                      <a:pt x="113715" y="458996"/>
                      <a:pt x="0" y="356253"/>
                      <a:pt x="0" y="229498"/>
                    </a:cubicBezTo>
                    <a:cubicBezTo>
                      <a:pt x="0" y="102743"/>
                      <a:pt x="113715" y="0"/>
                      <a:pt x="253959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1F6BA515-8A6F-4301-B6D2-9CF5E037F572}"/>
              </a:ext>
            </a:extLst>
          </p:cNvPr>
          <p:cNvSpPr/>
          <p:nvPr/>
        </p:nvSpPr>
        <p:spPr>
          <a:xfrm>
            <a:off x="4210083" y="2083366"/>
            <a:ext cx="2257044" cy="71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山海经</a:t>
            </a:r>
            <a:r>
              <a:rPr lang="en-US" altLang="zh-CN" sz="36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401BFBF-8879-4B28-82DC-C2CBDD5C0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945" y="1519792"/>
            <a:ext cx="1683126" cy="22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0" y="764832"/>
            <a:ext cx="91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20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精卫填海</a:t>
            </a:r>
            <a:r>
              <a:rPr lang="en-US" altLang="zh-CN" sz="220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教学资料链接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175545" y="1380939"/>
            <a:ext cx="785290" cy="790964"/>
            <a:chOff x="5239123" y="1842146"/>
            <a:chExt cx="511595" cy="515292"/>
          </a:xfrm>
        </p:grpSpPr>
        <p:sp>
          <p:nvSpPr>
            <p:cNvPr id="30" name="矩形 29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1200297" y="2132344"/>
            <a:ext cx="6743407" cy="1014958"/>
            <a:chOff x="1200297" y="2132344"/>
            <a:chExt cx="6743407" cy="1014958"/>
          </a:xfrm>
        </p:grpSpPr>
        <p:sp>
          <p:nvSpPr>
            <p:cNvPr id="33" name="文本框 32"/>
            <p:cNvSpPr txBox="1"/>
            <p:nvPr/>
          </p:nvSpPr>
          <p:spPr>
            <a:xfrm>
              <a:off x="1200297" y="230683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教学资料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57893" y="2132344"/>
              <a:ext cx="5685811" cy="10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导学案设计　教案设计　教学实录　预习卡设计　活动卡设计　课时测评　课外积累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1327830" y="3316273"/>
            <a:ext cx="6546678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200297" y="4420782"/>
            <a:ext cx="6736687" cy="340236"/>
            <a:chOff x="1200297" y="4420782"/>
            <a:chExt cx="6736687" cy="340236"/>
          </a:xfrm>
        </p:grpSpPr>
        <p:sp>
          <p:nvSpPr>
            <p:cNvPr id="37" name="文本框 36"/>
            <p:cNvSpPr txBox="1"/>
            <p:nvPr/>
          </p:nvSpPr>
          <p:spPr>
            <a:xfrm>
              <a:off x="1200297" y="442078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学习工具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57894" y="4422464"/>
              <a:ext cx="567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生字笔顺演示　课文词语听写　课文原声朗读　课文类文阅读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75545" y="3488752"/>
            <a:ext cx="785290" cy="790964"/>
            <a:chOff x="5239123" y="1842146"/>
            <a:chExt cx="511595" cy="515292"/>
          </a:xfrm>
        </p:grpSpPr>
        <p:sp>
          <p:nvSpPr>
            <p:cNvPr id="40" name="矩形 39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51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读一读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59FE595-B656-4D14-BBFD-B0FF3FCE0388}"/>
              </a:ext>
            </a:extLst>
          </p:cNvPr>
          <p:cNvSpPr/>
          <p:nvPr/>
        </p:nvSpPr>
        <p:spPr>
          <a:xfrm>
            <a:off x="962599" y="1969608"/>
            <a:ext cx="7218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帝　少　曰　溺　返　衔</a:t>
            </a:r>
          </a:p>
        </p:txBody>
      </p:sp>
    </p:spTree>
    <p:extLst>
      <p:ext uri="{BB962C8B-B14F-4D97-AF65-F5344CB8AC3E}">
        <p14:creationId xmlns:p14="http://schemas.microsoft.com/office/powerpoint/2010/main" val="391860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燕尾形 12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燕尾形 8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说一说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8DEB9F8-3573-4251-A702-4B1005FE52B7}"/>
              </a:ext>
            </a:extLst>
          </p:cNvPr>
          <p:cNvGrpSpPr/>
          <p:nvPr/>
        </p:nvGrpSpPr>
        <p:grpSpPr>
          <a:xfrm>
            <a:off x="1314186" y="1816100"/>
            <a:ext cx="6634458" cy="1288430"/>
            <a:chOff x="1314186" y="1816100"/>
            <a:chExt cx="6634458" cy="128843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47EE5C1-2751-46B4-835B-A0CDD3B2598B}"/>
                </a:ext>
              </a:extLst>
            </p:cNvPr>
            <p:cNvGrpSpPr/>
            <p:nvPr/>
          </p:nvGrpSpPr>
          <p:grpSpPr>
            <a:xfrm>
              <a:off x="1314186" y="1816100"/>
              <a:ext cx="6509014" cy="1200150"/>
              <a:chOff x="1603084" y="1512844"/>
              <a:chExt cx="6242314" cy="1200150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900600DA-47E2-4EA0-A0A2-74973862F2AD}"/>
                  </a:ext>
                </a:extLst>
              </p:cNvPr>
              <p:cNvSpPr/>
              <p:nvPr/>
            </p:nvSpPr>
            <p:spPr>
              <a:xfrm>
                <a:off x="1603084" y="1512844"/>
                <a:ext cx="6242314" cy="1200150"/>
              </a:xfrm>
              <a:prstGeom prst="roundRect">
                <a:avLst>
                  <a:gd name="adj" fmla="val 8414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08BA487-7E97-4694-8290-628AA0E6E28C}"/>
                  </a:ext>
                </a:extLst>
              </p:cNvPr>
              <p:cNvSpPr/>
              <p:nvPr/>
            </p:nvSpPr>
            <p:spPr>
              <a:xfrm>
                <a:off x="2438589" y="1783074"/>
                <a:ext cx="45840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600">
                    <a:latin typeface="楷体" panose="02010609060101010101" pitchFamily="49" charset="-122"/>
                    <a:ea typeface="楷体" panose="02010609060101010101" pitchFamily="49" charset="-122"/>
                  </a:rPr>
                  <a:t>课文讲述了什么故事？</a:t>
                </a: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DA3FB1D-B1FD-4D64-8BE3-49B13BA9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839800" y="1995686"/>
              <a:ext cx="1108844" cy="1108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47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CE34644-5D37-4F18-A168-9272A01F0E3B}"/>
              </a:ext>
            </a:extLst>
          </p:cNvPr>
          <p:cNvGrpSpPr/>
          <p:nvPr/>
        </p:nvGrpSpPr>
        <p:grpSpPr>
          <a:xfrm>
            <a:off x="286266" y="581070"/>
            <a:ext cx="2395975" cy="860728"/>
            <a:chOff x="590814" y="503117"/>
            <a:chExt cx="2395975" cy="860728"/>
          </a:xfrm>
        </p:grpSpPr>
        <p:sp>
          <p:nvSpPr>
            <p:cNvPr id="3" name="矩形: 对角圆角 2">
              <a:extLst>
                <a:ext uri="{FF2B5EF4-FFF2-40B4-BE49-F238E27FC236}">
                  <a16:creationId xmlns:a16="http://schemas.microsoft.com/office/drawing/2014/main" id="{96FDCC87-FE59-4998-B334-95D4DA1AC919}"/>
                </a:ext>
              </a:extLst>
            </p:cNvPr>
            <p:cNvSpPr/>
            <p:nvPr/>
          </p:nvSpPr>
          <p:spPr>
            <a:xfrm>
              <a:off x="1021179" y="787370"/>
              <a:ext cx="1965610" cy="492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EA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0E03E5-5F86-4B47-8D49-D439B25C4C1A}"/>
                </a:ext>
              </a:extLst>
            </p:cNvPr>
            <p:cNvSpPr/>
            <p:nvPr/>
          </p:nvSpPr>
          <p:spPr>
            <a:xfrm>
              <a:off x="1314594" y="743555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ozhishuxue" panose="02010600040101010101" pitchFamily="2" charset="-128"/>
                </a:rPr>
                <a:t>学习要求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9B1AD4A-F443-4E10-AE32-63CB68DA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0814" y="503117"/>
              <a:ext cx="860728" cy="860728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F6611B2-86DE-4983-8CF8-9D758BC2A105}"/>
              </a:ext>
            </a:extLst>
          </p:cNvPr>
          <p:cNvSpPr/>
          <p:nvPr/>
        </p:nvSpPr>
        <p:spPr>
          <a:xfrm>
            <a:off x="777838" y="1601882"/>
            <a:ext cx="7588324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1.读课文，借助注释或字典或联想，在小组里逐句说说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故事的意思，可以适当的加上一些词语使句子更通顺。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借助注释，默读思考后小组交流。</a:t>
            </a:r>
          </a:p>
        </p:txBody>
      </p:sp>
    </p:spTree>
    <p:extLst>
      <p:ext uri="{BB962C8B-B14F-4D97-AF65-F5344CB8AC3E}">
        <p14:creationId xmlns:p14="http://schemas.microsoft.com/office/powerpoint/2010/main" val="21383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燕尾形 12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燕尾形 8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说一说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A7CBDAD-7E24-4F79-8142-30D98DFDC9BE}"/>
              </a:ext>
            </a:extLst>
          </p:cNvPr>
          <p:cNvGrpSpPr/>
          <p:nvPr/>
        </p:nvGrpSpPr>
        <p:grpSpPr>
          <a:xfrm>
            <a:off x="2156493" y="1387704"/>
            <a:ext cx="4779855" cy="752413"/>
            <a:chOff x="2185388" y="1933184"/>
            <a:chExt cx="4779855" cy="75241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7CE3783-D5E7-43F5-89E2-0836128309FD}"/>
                </a:ext>
              </a:extLst>
            </p:cNvPr>
            <p:cNvGrpSpPr/>
            <p:nvPr/>
          </p:nvGrpSpPr>
          <p:grpSpPr>
            <a:xfrm>
              <a:off x="2185388" y="2047652"/>
              <a:ext cx="4779855" cy="523478"/>
              <a:chOff x="2438589" y="1744396"/>
              <a:chExt cx="4584005" cy="523478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6F47E07B-9F04-458C-8638-7D107C10A1C6}"/>
                  </a:ext>
                </a:extLst>
              </p:cNvPr>
              <p:cNvSpPr/>
              <p:nvPr/>
            </p:nvSpPr>
            <p:spPr>
              <a:xfrm>
                <a:off x="2565275" y="1744396"/>
                <a:ext cx="4317932" cy="523478"/>
              </a:xfrm>
              <a:prstGeom prst="roundRect">
                <a:avLst>
                  <a:gd name="adj" fmla="val 8414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1A118D2-337E-451D-BF10-64E8EE56DAFE}"/>
                  </a:ext>
                </a:extLst>
              </p:cNvPr>
              <p:cNvSpPr/>
              <p:nvPr/>
            </p:nvSpPr>
            <p:spPr>
              <a:xfrm>
                <a:off x="2438589" y="1762789"/>
                <a:ext cx="45840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课文讲述了什么故事？</a:t>
                </a: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97519CC-CD8B-4484-A361-9215F13BE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6041055" y="1933184"/>
              <a:ext cx="752413" cy="752413"/>
            </a:xfrm>
            <a:prstGeom prst="rect">
              <a:avLst/>
            </a:prstGeom>
          </p:spPr>
        </p:pic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A9541A35-114F-4AEE-A366-B5A8AC474A4D}"/>
              </a:ext>
            </a:extLst>
          </p:cNvPr>
          <p:cNvSpPr/>
          <p:nvPr/>
        </p:nvSpPr>
        <p:spPr>
          <a:xfrm>
            <a:off x="706989" y="2174901"/>
            <a:ext cx="3432964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　　炎帝之少女，名曰女娃。</a:t>
            </a:r>
            <a:endParaRPr lang="zh-CN" altLang="en-US" sz="20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D74C1F1-D9B9-4EDD-9325-59A486501095}"/>
              </a:ext>
            </a:extLst>
          </p:cNvPr>
          <p:cNvGrpSpPr/>
          <p:nvPr/>
        </p:nvGrpSpPr>
        <p:grpSpPr>
          <a:xfrm flipH="1">
            <a:off x="1187624" y="3435491"/>
            <a:ext cx="2753756" cy="407190"/>
            <a:chOff x="6709593" y="4149024"/>
            <a:chExt cx="2444031" cy="334845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F5C0F00-CA8B-4241-BD62-CD69F474C352}"/>
                </a:ext>
              </a:extLst>
            </p:cNvPr>
            <p:cNvSpPr/>
            <p:nvPr/>
          </p:nvSpPr>
          <p:spPr>
            <a:xfrm flipH="1">
              <a:off x="6709593" y="4149024"/>
              <a:ext cx="2444031" cy="334845"/>
            </a:xfrm>
            <a:custGeom>
              <a:avLst/>
              <a:gdLst>
                <a:gd name="connsiteX0" fmla="*/ 2657153 w 3108529"/>
                <a:gd name="connsiteY0" fmla="*/ 0 h 396892"/>
                <a:gd name="connsiteX1" fmla="*/ 2882841 w 3108529"/>
                <a:gd name="connsiteY1" fmla="*/ 0 h 396892"/>
                <a:gd name="connsiteX2" fmla="*/ 3108529 w 3108529"/>
                <a:gd name="connsiteY2" fmla="*/ 198446 h 396892"/>
                <a:gd name="connsiteX3" fmla="*/ 2882841 w 3108529"/>
                <a:gd name="connsiteY3" fmla="*/ 396892 h 396892"/>
                <a:gd name="connsiteX4" fmla="*/ 2657153 w 3108529"/>
                <a:gd name="connsiteY4" fmla="*/ 396892 h 396892"/>
                <a:gd name="connsiteX5" fmla="*/ 2657153 w 3108529"/>
                <a:gd name="connsiteY5" fmla="*/ 396446 h 396892"/>
                <a:gd name="connsiteX6" fmla="*/ 0 w 3108529"/>
                <a:gd name="connsiteY6" fmla="*/ 396446 h 396892"/>
                <a:gd name="connsiteX7" fmla="*/ 0 w 3108529"/>
                <a:gd name="connsiteY7" fmla="*/ 446 h 396892"/>
                <a:gd name="connsiteX8" fmla="*/ 2657153 w 3108529"/>
                <a:gd name="connsiteY8" fmla="*/ 446 h 3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529" h="396892">
                  <a:moveTo>
                    <a:pt x="2657153" y="0"/>
                  </a:moveTo>
                  <a:lnTo>
                    <a:pt x="2882841" y="0"/>
                  </a:lnTo>
                  <a:cubicBezTo>
                    <a:pt x="3007485" y="0"/>
                    <a:pt x="3108529" y="88847"/>
                    <a:pt x="3108529" y="198446"/>
                  </a:cubicBezTo>
                  <a:cubicBezTo>
                    <a:pt x="3108529" y="308045"/>
                    <a:pt x="3007485" y="396892"/>
                    <a:pt x="2882841" y="396892"/>
                  </a:cubicBezTo>
                  <a:lnTo>
                    <a:pt x="2657153" y="396892"/>
                  </a:lnTo>
                  <a:lnTo>
                    <a:pt x="2657153" y="396446"/>
                  </a:lnTo>
                  <a:lnTo>
                    <a:pt x="0" y="396446"/>
                  </a:lnTo>
                  <a:lnTo>
                    <a:pt x="0" y="446"/>
                  </a:lnTo>
                  <a:lnTo>
                    <a:pt x="2657153" y="446"/>
                  </a:lnTo>
                  <a:close/>
                </a:path>
              </a:pathLst>
            </a:cu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F5529A8-21D1-4573-A0ED-EE5F09E44A6E}"/>
                </a:ext>
              </a:extLst>
            </p:cNvPr>
            <p:cNvSpPr/>
            <p:nvPr/>
          </p:nvSpPr>
          <p:spPr>
            <a:xfrm>
              <a:off x="6853652" y="4154873"/>
              <a:ext cx="2108997" cy="30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“少女”是什么意思？</a:t>
              </a:r>
              <a:endParaRPr lang="zh-CN" altLang="zh-CN" sz="160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35C0197-978A-4E68-B31A-7E753E62DCBB}"/>
              </a:ext>
            </a:extLst>
          </p:cNvPr>
          <p:cNvGrpSpPr/>
          <p:nvPr/>
        </p:nvGrpSpPr>
        <p:grpSpPr>
          <a:xfrm flipH="1">
            <a:off x="875044" y="3325334"/>
            <a:ext cx="655696" cy="655696"/>
            <a:chOff x="7400197" y="3423128"/>
            <a:chExt cx="512432" cy="512431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59D260B-4FFB-4913-90B2-E23C3DF18E26}"/>
                </a:ext>
              </a:extLst>
            </p:cNvPr>
            <p:cNvSpPr/>
            <p:nvPr/>
          </p:nvSpPr>
          <p:spPr>
            <a:xfrm>
              <a:off x="7452320" y="3435846"/>
              <a:ext cx="432048" cy="43204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3942A8E9-C04F-41DF-BE77-F593ED600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7400197" y="3423128"/>
              <a:ext cx="512432" cy="512431"/>
            </a:xfrm>
            <a:prstGeom prst="rect">
              <a:avLst/>
            </a:prstGeom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C8EF8A6B-5DB4-459B-A0CB-D0CF7876BC7D}"/>
              </a:ext>
            </a:extLst>
          </p:cNvPr>
          <p:cNvSpPr/>
          <p:nvPr/>
        </p:nvSpPr>
        <p:spPr>
          <a:xfrm>
            <a:off x="4156557" y="344730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小女儿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62D4C6B-ED3A-4FF4-9F31-42B50A4D738A}"/>
              </a:ext>
            </a:extLst>
          </p:cNvPr>
          <p:cNvSpPr/>
          <p:nvPr/>
        </p:nvSpPr>
        <p:spPr>
          <a:xfrm>
            <a:off x="4010223" y="2175177"/>
            <a:ext cx="4467028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女娃游于东海，溺而不返，故为精卫，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B0BF717-1F21-4151-98BD-97DE44335AAE}"/>
              </a:ext>
            </a:extLst>
          </p:cNvPr>
          <p:cNvSpPr/>
          <p:nvPr/>
        </p:nvSpPr>
        <p:spPr>
          <a:xfrm>
            <a:off x="706989" y="2634760"/>
            <a:ext cx="359831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常衔西山之木石，以堙于东海。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B17D851-9176-4004-AA64-7B75AD5B67A5}"/>
              </a:ext>
            </a:extLst>
          </p:cNvPr>
          <p:cNvSpPr/>
          <p:nvPr/>
        </p:nvSpPr>
        <p:spPr>
          <a:xfrm>
            <a:off x="5811269" y="2257637"/>
            <a:ext cx="1093795" cy="391433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02DD9EC-2E4D-4DA6-9E88-5F4892F43BE9}"/>
              </a:ext>
            </a:extLst>
          </p:cNvPr>
          <p:cNvSpPr/>
          <p:nvPr/>
        </p:nvSpPr>
        <p:spPr>
          <a:xfrm>
            <a:off x="5786246" y="227428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溺而不返</a:t>
            </a:r>
            <a:endParaRPr lang="zh-CN" altLang="en-US" sz="2000">
              <a:solidFill>
                <a:srgbClr val="C0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6121464-9318-44BD-8A3E-110896B9CFE4}"/>
              </a:ext>
            </a:extLst>
          </p:cNvPr>
          <p:cNvSpPr/>
          <p:nvPr/>
        </p:nvSpPr>
        <p:spPr>
          <a:xfrm>
            <a:off x="3088082" y="2755106"/>
            <a:ext cx="1012432" cy="334823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69E1E01-A5B4-44FF-980D-77BCC729D351}"/>
              </a:ext>
            </a:extLst>
          </p:cNvPr>
          <p:cNvSpPr/>
          <p:nvPr/>
        </p:nvSpPr>
        <p:spPr>
          <a:xfrm>
            <a:off x="2993660" y="273656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堙于东海</a:t>
            </a:r>
            <a:endParaRPr lang="zh-CN" altLang="en-US" sz="2000">
              <a:solidFill>
                <a:srgbClr val="C00000"/>
              </a:solidFill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D51FEC1-3BDC-43E8-B22F-F22DBE5640C7}"/>
              </a:ext>
            </a:extLst>
          </p:cNvPr>
          <p:cNvGrpSpPr/>
          <p:nvPr/>
        </p:nvGrpSpPr>
        <p:grpSpPr>
          <a:xfrm flipH="1">
            <a:off x="1187624" y="4121291"/>
            <a:ext cx="2753756" cy="407190"/>
            <a:chOff x="6709593" y="4149024"/>
            <a:chExt cx="2444031" cy="334845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6DC3A22-ABCD-47AF-82E7-E6736BB2AFFA}"/>
                </a:ext>
              </a:extLst>
            </p:cNvPr>
            <p:cNvSpPr/>
            <p:nvPr/>
          </p:nvSpPr>
          <p:spPr>
            <a:xfrm flipH="1">
              <a:off x="6709593" y="4149024"/>
              <a:ext cx="2444031" cy="334845"/>
            </a:xfrm>
            <a:custGeom>
              <a:avLst/>
              <a:gdLst>
                <a:gd name="connsiteX0" fmla="*/ 2657153 w 3108529"/>
                <a:gd name="connsiteY0" fmla="*/ 0 h 396892"/>
                <a:gd name="connsiteX1" fmla="*/ 2882841 w 3108529"/>
                <a:gd name="connsiteY1" fmla="*/ 0 h 396892"/>
                <a:gd name="connsiteX2" fmla="*/ 3108529 w 3108529"/>
                <a:gd name="connsiteY2" fmla="*/ 198446 h 396892"/>
                <a:gd name="connsiteX3" fmla="*/ 2882841 w 3108529"/>
                <a:gd name="connsiteY3" fmla="*/ 396892 h 396892"/>
                <a:gd name="connsiteX4" fmla="*/ 2657153 w 3108529"/>
                <a:gd name="connsiteY4" fmla="*/ 396892 h 396892"/>
                <a:gd name="connsiteX5" fmla="*/ 2657153 w 3108529"/>
                <a:gd name="connsiteY5" fmla="*/ 396446 h 396892"/>
                <a:gd name="connsiteX6" fmla="*/ 0 w 3108529"/>
                <a:gd name="connsiteY6" fmla="*/ 396446 h 396892"/>
                <a:gd name="connsiteX7" fmla="*/ 0 w 3108529"/>
                <a:gd name="connsiteY7" fmla="*/ 446 h 396892"/>
                <a:gd name="connsiteX8" fmla="*/ 2657153 w 3108529"/>
                <a:gd name="connsiteY8" fmla="*/ 446 h 3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529" h="396892">
                  <a:moveTo>
                    <a:pt x="2657153" y="0"/>
                  </a:moveTo>
                  <a:lnTo>
                    <a:pt x="2882841" y="0"/>
                  </a:lnTo>
                  <a:cubicBezTo>
                    <a:pt x="3007485" y="0"/>
                    <a:pt x="3108529" y="88847"/>
                    <a:pt x="3108529" y="198446"/>
                  </a:cubicBezTo>
                  <a:cubicBezTo>
                    <a:pt x="3108529" y="308045"/>
                    <a:pt x="3007485" y="396892"/>
                    <a:pt x="2882841" y="396892"/>
                  </a:cubicBezTo>
                  <a:lnTo>
                    <a:pt x="2657153" y="396892"/>
                  </a:lnTo>
                  <a:lnTo>
                    <a:pt x="2657153" y="396446"/>
                  </a:lnTo>
                  <a:lnTo>
                    <a:pt x="0" y="396446"/>
                  </a:lnTo>
                  <a:lnTo>
                    <a:pt x="0" y="446"/>
                  </a:lnTo>
                  <a:lnTo>
                    <a:pt x="2657153" y="446"/>
                  </a:lnTo>
                  <a:close/>
                </a:path>
              </a:pathLst>
            </a:cu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D7306F9-BE4B-4469-9D2E-50B8927A882E}"/>
                </a:ext>
              </a:extLst>
            </p:cNvPr>
            <p:cNvSpPr/>
            <p:nvPr/>
          </p:nvSpPr>
          <p:spPr>
            <a:xfrm>
              <a:off x="6853652" y="4154244"/>
              <a:ext cx="2108997" cy="30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这两个词有什么关系？</a:t>
              </a:r>
              <a:endParaRPr lang="zh-CN" altLang="zh-CN" sz="160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5046604-7FD3-4BF4-99A9-DB56EE02F971}"/>
              </a:ext>
            </a:extLst>
          </p:cNvPr>
          <p:cNvGrpSpPr/>
          <p:nvPr/>
        </p:nvGrpSpPr>
        <p:grpSpPr>
          <a:xfrm flipH="1">
            <a:off x="904099" y="4013512"/>
            <a:ext cx="597587" cy="597586"/>
            <a:chOff x="7422898" y="3424989"/>
            <a:chExt cx="467019" cy="467018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E13A334-FEE0-41B6-9695-25703B1BB011}"/>
                </a:ext>
              </a:extLst>
            </p:cNvPr>
            <p:cNvSpPr/>
            <p:nvPr/>
          </p:nvSpPr>
          <p:spPr>
            <a:xfrm>
              <a:off x="7452320" y="3435846"/>
              <a:ext cx="432048" cy="43204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05D00D20-620E-4A22-976F-50768A2E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422898" y="3424989"/>
              <a:ext cx="467019" cy="467018"/>
            </a:xfrm>
            <a:prstGeom prst="rect">
              <a:avLst/>
            </a:prstGeom>
          </p:spPr>
        </p:pic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6D621FD5-2FE1-41AB-BD92-7B65A3D995E2}"/>
              </a:ext>
            </a:extLst>
          </p:cNvPr>
          <p:cNvSpPr/>
          <p:nvPr/>
        </p:nvSpPr>
        <p:spPr>
          <a:xfrm>
            <a:off x="4156557" y="4127639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因为溺而不返，所以堙于东海</a:t>
            </a:r>
          </a:p>
        </p:txBody>
      </p:sp>
    </p:spTree>
    <p:extLst>
      <p:ext uri="{BB962C8B-B14F-4D97-AF65-F5344CB8AC3E}">
        <p14:creationId xmlns:p14="http://schemas.microsoft.com/office/powerpoint/2010/main" val="250803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83951E-6 L 1.66667E-6 -0.07222 " pathEditMode="relative" rAng="0" ptsTypes="AA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2.34568E-6 L 3.61111E-6 -0.07222 " pathEditMode="relative" rAng="0" ptsTypes="AA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6" grpId="0"/>
      <p:bldP spid="37" grpId="0"/>
      <p:bldP spid="38" grpId="0" animBg="1"/>
      <p:bldP spid="39" grpId="0"/>
      <p:bldP spid="39" grpId="1"/>
      <p:bldP spid="40" grpId="0" animBg="1"/>
      <p:bldP spid="41" grpId="0"/>
      <p:bldP spid="41" grpId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燕尾形 12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燕尾形 8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说一说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08BA487-7E97-4694-8290-628AA0E6E28C}"/>
              </a:ext>
            </a:extLst>
          </p:cNvPr>
          <p:cNvSpPr/>
          <p:nvPr/>
        </p:nvSpPr>
        <p:spPr>
          <a:xfrm>
            <a:off x="1540015" y="1707654"/>
            <a:ext cx="606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用自己的话说一说故事内容。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01A989E-8725-44D9-9790-64E2E64F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36792" y="3296147"/>
            <a:ext cx="1105272" cy="110527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21D54786-93FD-4022-B3DF-975BEA661F39}"/>
              </a:ext>
            </a:extLst>
          </p:cNvPr>
          <p:cNvGrpSpPr/>
          <p:nvPr/>
        </p:nvGrpSpPr>
        <p:grpSpPr>
          <a:xfrm>
            <a:off x="4283968" y="3147814"/>
            <a:ext cx="3065414" cy="1084534"/>
            <a:chOff x="4236589" y="3544617"/>
            <a:chExt cx="3065414" cy="1084534"/>
          </a:xfrm>
        </p:grpSpPr>
        <p:sp>
          <p:nvSpPr>
            <p:cNvPr id="24" name="对话气泡: 圆角矩形 23">
              <a:extLst>
                <a:ext uri="{FF2B5EF4-FFF2-40B4-BE49-F238E27FC236}">
                  <a16:creationId xmlns:a16="http://schemas.microsoft.com/office/drawing/2014/main" id="{A02E34E5-151D-498E-BEDF-6D67471FDAE4}"/>
                </a:ext>
              </a:extLst>
            </p:cNvPr>
            <p:cNvSpPr/>
            <p:nvPr/>
          </p:nvSpPr>
          <p:spPr>
            <a:xfrm>
              <a:off x="4236589" y="3544617"/>
              <a:ext cx="3065414" cy="1084534"/>
            </a:xfrm>
            <a:prstGeom prst="wedgeRoundRectCallout">
              <a:avLst>
                <a:gd name="adj1" fmla="val 57713"/>
                <a:gd name="adj2" fmla="val 1840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BB66D58-CF23-47D0-A20A-53618CC6F048}"/>
                </a:ext>
              </a:extLst>
            </p:cNvPr>
            <p:cNvSpPr/>
            <p:nvPr/>
          </p:nvSpPr>
          <p:spPr>
            <a:xfrm>
              <a:off x="4293069" y="3557044"/>
              <a:ext cx="2991175" cy="1045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小方法：</a:t>
              </a:r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理解文言文可以借助注释，可以查字典，也可以展开联想。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3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想一想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63B490-0A4F-42EA-893C-15D0D762E0BB}"/>
              </a:ext>
            </a:extLst>
          </p:cNvPr>
          <p:cNvGrpSpPr/>
          <p:nvPr/>
        </p:nvGrpSpPr>
        <p:grpSpPr>
          <a:xfrm>
            <a:off x="747775" y="1779662"/>
            <a:ext cx="7648449" cy="1318038"/>
            <a:chOff x="636464" y="1749182"/>
            <a:chExt cx="7648449" cy="131803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08719B7-559E-47B9-93AB-E8337E299422}"/>
                </a:ext>
              </a:extLst>
            </p:cNvPr>
            <p:cNvGrpSpPr/>
            <p:nvPr/>
          </p:nvGrpSpPr>
          <p:grpSpPr>
            <a:xfrm>
              <a:off x="636464" y="1749182"/>
              <a:ext cx="7648449" cy="1318038"/>
              <a:chOff x="1426888" y="3790311"/>
              <a:chExt cx="7648449" cy="1318038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610FF05F-063F-4536-91FC-AA9D4ABF83B6}"/>
                  </a:ext>
                </a:extLst>
              </p:cNvPr>
              <p:cNvSpPr/>
              <p:nvPr/>
            </p:nvSpPr>
            <p:spPr>
              <a:xfrm>
                <a:off x="1426888" y="3790311"/>
                <a:ext cx="7387396" cy="1266732"/>
              </a:xfrm>
              <a:prstGeom prst="roundRect">
                <a:avLst>
                  <a:gd name="adj" fmla="val 8414"/>
                </a:avLst>
              </a:prstGeom>
              <a:solidFill>
                <a:schemeClr val="bg1"/>
              </a:solidFill>
              <a:ln>
                <a:solidFill>
                  <a:srgbClr val="AC75D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1BE098B9-4620-4996-A02B-9EF7E2A18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7966493" y="3999505"/>
                <a:ext cx="1108844" cy="1108844"/>
              </a:xfrm>
              <a:prstGeom prst="rect">
                <a:avLst/>
              </a:prstGeom>
            </p:spPr>
          </p:pic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895E30F-9F20-45E3-A90C-0DFD5466C5E3}"/>
                </a:ext>
              </a:extLst>
            </p:cNvPr>
            <p:cNvSpPr/>
            <p:nvPr/>
          </p:nvSpPr>
          <p:spPr>
            <a:xfrm>
              <a:off x="755577" y="1887240"/>
              <a:ext cx="6681544" cy="910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200">
                  <a:latin typeface="黑体" panose="02010609060101010101" pitchFamily="49" charset="-122"/>
                  <a:ea typeface="黑体" panose="02010609060101010101" pitchFamily="49" charset="-122"/>
                </a:rPr>
                <a:t>　　精卫因“溺而不返”，故“堙于东海”。同学们想想结果会怎么样呢？这是一只怎么样的鸟？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4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13EE1D-6FFA-4AF0-825D-E825E16CDD3F}"/>
              </a:ext>
            </a:extLst>
          </p:cNvPr>
          <p:cNvSpPr/>
          <p:nvPr/>
        </p:nvSpPr>
        <p:spPr>
          <a:xfrm>
            <a:off x="359532" y="627534"/>
            <a:ext cx="8424936" cy="4042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精卫填海</a:t>
            </a:r>
          </a:p>
          <a:p>
            <a:pPr>
              <a:lnSpc>
                <a:spcPct val="130000"/>
              </a:lnSpc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　　炎帝有一个女儿，叫女娃。有一天，女娃没告诉父亲，便一个人驾着一只小船向东海太阳升起的地方划去。不幸的是，海上突然起了狂风大浪，像山一样的海浪把女娃的小船打翻了，女娃不幸落入海中，终被无情的大海吞没了，永远回不来了。</a:t>
            </a:r>
          </a:p>
          <a:p>
            <a:pPr>
              <a:lnSpc>
                <a:spcPct val="130000"/>
              </a:lnSpc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　　女娃死了，她的精魂化作了一只小鸟，花脑袋，白嘴壳，红脚爪，发出“精卫、精卫”的悲鸣，所以，人们便叫此鸟为“精卫”。</a:t>
            </a:r>
          </a:p>
          <a:p>
            <a:pPr>
              <a:lnSpc>
                <a:spcPct val="130000"/>
              </a:lnSpc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　　精卫痛恨无情的大海夺去了自己年轻的生命，她要报仇雪恨。因此，她一刻不停地从她住的发鸠山上衔了一粒小石子或一截小树枝，展翅高飞，一直飞到东海。她在波涛汹涌的海面上回翔，悲鸣着，把石子、树枝投下去，想把大海填平。</a:t>
            </a:r>
          </a:p>
          <a:p>
            <a:pPr>
              <a:lnSpc>
                <a:spcPct val="130000"/>
              </a:lnSpc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　　大海奔腾着，咆哮着，嘲笑她：“小鸟儿，算了吧，你这工作就干一百万年，也休想把我填平！”</a:t>
            </a:r>
          </a:p>
        </p:txBody>
      </p:sp>
    </p:spTree>
    <p:extLst>
      <p:ext uri="{BB962C8B-B14F-4D97-AF65-F5344CB8AC3E}">
        <p14:creationId xmlns:p14="http://schemas.microsoft.com/office/powerpoint/2010/main" val="172285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13EE1D-6FFA-4AF0-825D-E825E16CDD3F}"/>
              </a:ext>
            </a:extLst>
          </p:cNvPr>
          <p:cNvSpPr/>
          <p:nvPr/>
        </p:nvSpPr>
        <p:spPr>
          <a:xfrm>
            <a:off x="359532" y="487221"/>
            <a:ext cx="8424936" cy="220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　　精卫在高空答复大海：“哪怕是干上一千万年，一万万年，干到宇宙的尽头，世界的末日，我终将把你填平的！”“你为什么这么恨我呢？”</a:t>
            </a:r>
          </a:p>
          <a:p>
            <a:pPr>
              <a:lnSpc>
                <a:spcPct val="130000"/>
              </a:lnSpc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　　“因为你夺去了我年轻的生命，你将来还会夺去许多年轻无辜的生命。我要永无休止地干下去，总有一天会把你填成平地。”</a:t>
            </a:r>
          </a:p>
          <a:p>
            <a:pPr>
              <a:lnSpc>
                <a:spcPct val="130000"/>
              </a:lnSpc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　　精卫飞翔着、鸣叫着，离开大海，又飞回发鸠山去衔石子和树枝。她衔呀，扔呀，成年累月，往复飞翔，从不停息。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A143494-9F25-4C5A-A60D-D2D8486140FA}"/>
              </a:ext>
            </a:extLst>
          </p:cNvPr>
          <p:cNvGrpSpPr/>
          <p:nvPr/>
        </p:nvGrpSpPr>
        <p:grpSpPr>
          <a:xfrm>
            <a:off x="2954116" y="2771881"/>
            <a:ext cx="4947702" cy="407190"/>
            <a:chOff x="4762407" y="4149024"/>
            <a:chExt cx="4391217" cy="334845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D0A9BCCB-AEBC-4003-A1C6-7872004CCE08}"/>
                </a:ext>
              </a:extLst>
            </p:cNvPr>
            <p:cNvSpPr/>
            <p:nvPr/>
          </p:nvSpPr>
          <p:spPr>
            <a:xfrm flipH="1">
              <a:off x="6604215" y="4149024"/>
              <a:ext cx="2549409" cy="334845"/>
            </a:xfrm>
            <a:custGeom>
              <a:avLst/>
              <a:gdLst>
                <a:gd name="connsiteX0" fmla="*/ 2657153 w 3108529"/>
                <a:gd name="connsiteY0" fmla="*/ 0 h 396892"/>
                <a:gd name="connsiteX1" fmla="*/ 2882841 w 3108529"/>
                <a:gd name="connsiteY1" fmla="*/ 0 h 396892"/>
                <a:gd name="connsiteX2" fmla="*/ 3108529 w 3108529"/>
                <a:gd name="connsiteY2" fmla="*/ 198446 h 396892"/>
                <a:gd name="connsiteX3" fmla="*/ 2882841 w 3108529"/>
                <a:gd name="connsiteY3" fmla="*/ 396892 h 396892"/>
                <a:gd name="connsiteX4" fmla="*/ 2657153 w 3108529"/>
                <a:gd name="connsiteY4" fmla="*/ 396892 h 396892"/>
                <a:gd name="connsiteX5" fmla="*/ 2657153 w 3108529"/>
                <a:gd name="connsiteY5" fmla="*/ 396446 h 396892"/>
                <a:gd name="connsiteX6" fmla="*/ 0 w 3108529"/>
                <a:gd name="connsiteY6" fmla="*/ 396446 h 396892"/>
                <a:gd name="connsiteX7" fmla="*/ 0 w 3108529"/>
                <a:gd name="connsiteY7" fmla="*/ 446 h 396892"/>
                <a:gd name="connsiteX8" fmla="*/ 2657153 w 3108529"/>
                <a:gd name="connsiteY8" fmla="*/ 446 h 3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529" h="396892">
                  <a:moveTo>
                    <a:pt x="2657153" y="0"/>
                  </a:moveTo>
                  <a:lnTo>
                    <a:pt x="2882841" y="0"/>
                  </a:lnTo>
                  <a:cubicBezTo>
                    <a:pt x="3007485" y="0"/>
                    <a:pt x="3108529" y="88847"/>
                    <a:pt x="3108529" y="198446"/>
                  </a:cubicBezTo>
                  <a:cubicBezTo>
                    <a:pt x="3108529" y="308045"/>
                    <a:pt x="3007485" y="396892"/>
                    <a:pt x="2882841" y="396892"/>
                  </a:cubicBezTo>
                  <a:lnTo>
                    <a:pt x="2657153" y="396892"/>
                  </a:lnTo>
                  <a:lnTo>
                    <a:pt x="2657153" y="396446"/>
                  </a:lnTo>
                  <a:lnTo>
                    <a:pt x="0" y="396446"/>
                  </a:lnTo>
                  <a:lnTo>
                    <a:pt x="0" y="446"/>
                  </a:lnTo>
                  <a:lnTo>
                    <a:pt x="2657153" y="446"/>
                  </a:lnTo>
                  <a:close/>
                </a:path>
              </a:pathLst>
            </a:cu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FB8203B0-05C2-4416-AC71-C5E8005700D1}"/>
                </a:ext>
              </a:extLst>
            </p:cNvPr>
            <p:cNvSpPr/>
            <p:nvPr/>
          </p:nvSpPr>
          <p:spPr>
            <a:xfrm flipH="1">
              <a:off x="4762407" y="4149024"/>
              <a:ext cx="2549409" cy="334845"/>
            </a:xfrm>
            <a:custGeom>
              <a:avLst/>
              <a:gdLst>
                <a:gd name="connsiteX0" fmla="*/ 2657153 w 3108529"/>
                <a:gd name="connsiteY0" fmla="*/ 0 h 396892"/>
                <a:gd name="connsiteX1" fmla="*/ 2882841 w 3108529"/>
                <a:gd name="connsiteY1" fmla="*/ 0 h 396892"/>
                <a:gd name="connsiteX2" fmla="*/ 3108529 w 3108529"/>
                <a:gd name="connsiteY2" fmla="*/ 198446 h 396892"/>
                <a:gd name="connsiteX3" fmla="*/ 2882841 w 3108529"/>
                <a:gd name="connsiteY3" fmla="*/ 396892 h 396892"/>
                <a:gd name="connsiteX4" fmla="*/ 2657153 w 3108529"/>
                <a:gd name="connsiteY4" fmla="*/ 396892 h 396892"/>
                <a:gd name="connsiteX5" fmla="*/ 2657153 w 3108529"/>
                <a:gd name="connsiteY5" fmla="*/ 396446 h 396892"/>
                <a:gd name="connsiteX6" fmla="*/ 0 w 3108529"/>
                <a:gd name="connsiteY6" fmla="*/ 396446 h 396892"/>
                <a:gd name="connsiteX7" fmla="*/ 0 w 3108529"/>
                <a:gd name="connsiteY7" fmla="*/ 446 h 396892"/>
                <a:gd name="connsiteX8" fmla="*/ 2657153 w 3108529"/>
                <a:gd name="connsiteY8" fmla="*/ 446 h 3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529" h="396892">
                  <a:moveTo>
                    <a:pt x="2657153" y="0"/>
                  </a:moveTo>
                  <a:lnTo>
                    <a:pt x="2882841" y="0"/>
                  </a:lnTo>
                  <a:cubicBezTo>
                    <a:pt x="3007485" y="0"/>
                    <a:pt x="3108529" y="88847"/>
                    <a:pt x="3108529" y="198446"/>
                  </a:cubicBezTo>
                  <a:cubicBezTo>
                    <a:pt x="3108529" y="308045"/>
                    <a:pt x="3007485" y="396892"/>
                    <a:pt x="2882841" y="396892"/>
                  </a:cubicBezTo>
                  <a:lnTo>
                    <a:pt x="2657153" y="396892"/>
                  </a:lnTo>
                  <a:lnTo>
                    <a:pt x="2657153" y="396446"/>
                  </a:lnTo>
                  <a:lnTo>
                    <a:pt x="0" y="396446"/>
                  </a:lnTo>
                  <a:lnTo>
                    <a:pt x="0" y="446"/>
                  </a:lnTo>
                  <a:lnTo>
                    <a:pt x="2657153" y="446"/>
                  </a:lnTo>
                  <a:close/>
                </a:path>
              </a:pathLst>
            </a:cu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C3C1B77-5DA7-4F71-9C21-26911BC5CC69}"/>
                </a:ext>
              </a:extLst>
            </p:cNvPr>
            <p:cNvSpPr/>
            <p:nvPr/>
          </p:nvSpPr>
          <p:spPr>
            <a:xfrm>
              <a:off x="4856234" y="4154873"/>
              <a:ext cx="4203562" cy="30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边读边画出印象深刻的句子，简单写写感受。</a:t>
              </a:r>
              <a:endParaRPr lang="zh-CN" altLang="zh-CN" sz="160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AEC3093-024B-482E-A77D-CC6A471BDC3D}"/>
              </a:ext>
            </a:extLst>
          </p:cNvPr>
          <p:cNvGrpSpPr/>
          <p:nvPr/>
        </p:nvGrpSpPr>
        <p:grpSpPr>
          <a:xfrm>
            <a:off x="7665137" y="2661724"/>
            <a:ext cx="655696" cy="655696"/>
            <a:chOff x="7412128" y="3423128"/>
            <a:chExt cx="512432" cy="51243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2D93DDC-8CCA-4756-BCE7-0B79BD40172A}"/>
                </a:ext>
              </a:extLst>
            </p:cNvPr>
            <p:cNvSpPr/>
            <p:nvPr/>
          </p:nvSpPr>
          <p:spPr>
            <a:xfrm>
              <a:off x="7452320" y="3435846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7EC2A81-C9EF-4B03-8019-05E2A44B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7412128" y="3423128"/>
              <a:ext cx="512432" cy="512431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F9D6830-C6FD-4D68-9091-C2B17B4956E9}"/>
              </a:ext>
            </a:extLst>
          </p:cNvPr>
          <p:cNvGrpSpPr/>
          <p:nvPr/>
        </p:nvGrpSpPr>
        <p:grpSpPr>
          <a:xfrm>
            <a:off x="5029332" y="3427431"/>
            <a:ext cx="2872488" cy="407190"/>
            <a:chOff x="6604215" y="4149024"/>
            <a:chExt cx="2549409" cy="334845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6949D48-55A0-477E-9D4E-7E74C8EA2B51}"/>
                </a:ext>
              </a:extLst>
            </p:cNvPr>
            <p:cNvSpPr/>
            <p:nvPr/>
          </p:nvSpPr>
          <p:spPr>
            <a:xfrm flipH="1">
              <a:off x="6604215" y="4149024"/>
              <a:ext cx="2549409" cy="334845"/>
            </a:xfrm>
            <a:custGeom>
              <a:avLst/>
              <a:gdLst>
                <a:gd name="connsiteX0" fmla="*/ 2657153 w 3108529"/>
                <a:gd name="connsiteY0" fmla="*/ 0 h 396892"/>
                <a:gd name="connsiteX1" fmla="*/ 2882841 w 3108529"/>
                <a:gd name="connsiteY1" fmla="*/ 0 h 396892"/>
                <a:gd name="connsiteX2" fmla="*/ 3108529 w 3108529"/>
                <a:gd name="connsiteY2" fmla="*/ 198446 h 396892"/>
                <a:gd name="connsiteX3" fmla="*/ 2882841 w 3108529"/>
                <a:gd name="connsiteY3" fmla="*/ 396892 h 396892"/>
                <a:gd name="connsiteX4" fmla="*/ 2657153 w 3108529"/>
                <a:gd name="connsiteY4" fmla="*/ 396892 h 396892"/>
                <a:gd name="connsiteX5" fmla="*/ 2657153 w 3108529"/>
                <a:gd name="connsiteY5" fmla="*/ 396446 h 396892"/>
                <a:gd name="connsiteX6" fmla="*/ 0 w 3108529"/>
                <a:gd name="connsiteY6" fmla="*/ 396446 h 396892"/>
                <a:gd name="connsiteX7" fmla="*/ 0 w 3108529"/>
                <a:gd name="connsiteY7" fmla="*/ 446 h 396892"/>
                <a:gd name="connsiteX8" fmla="*/ 2657153 w 3108529"/>
                <a:gd name="connsiteY8" fmla="*/ 446 h 3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529" h="396892">
                  <a:moveTo>
                    <a:pt x="2657153" y="0"/>
                  </a:moveTo>
                  <a:lnTo>
                    <a:pt x="2882841" y="0"/>
                  </a:lnTo>
                  <a:cubicBezTo>
                    <a:pt x="3007485" y="0"/>
                    <a:pt x="3108529" y="88847"/>
                    <a:pt x="3108529" y="198446"/>
                  </a:cubicBezTo>
                  <a:cubicBezTo>
                    <a:pt x="3108529" y="308045"/>
                    <a:pt x="3007485" y="396892"/>
                    <a:pt x="2882841" y="396892"/>
                  </a:cubicBezTo>
                  <a:lnTo>
                    <a:pt x="2657153" y="396892"/>
                  </a:lnTo>
                  <a:lnTo>
                    <a:pt x="2657153" y="396446"/>
                  </a:lnTo>
                  <a:lnTo>
                    <a:pt x="0" y="396446"/>
                  </a:lnTo>
                  <a:lnTo>
                    <a:pt x="0" y="446"/>
                  </a:lnTo>
                  <a:lnTo>
                    <a:pt x="2657153" y="446"/>
                  </a:lnTo>
                  <a:close/>
                </a:path>
              </a:pathLst>
            </a:cu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76C98B7-D115-4DAD-A379-EAAF14F20574}"/>
                </a:ext>
              </a:extLst>
            </p:cNvPr>
            <p:cNvSpPr/>
            <p:nvPr/>
          </p:nvSpPr>
          <p:spPr>
            <a:xfrm>
              <a:off x="6652966" y="4154873"/>
              <a:ext cx="2336242" cy="30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精卫是一只什么样的鸟？</a:t>
              </a:r>
              <a:endParaRPr lang="zh-CN" altLang="zh-CN" sz="160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5CAE4B-EA2C-43A9-87D1-B99F32C611B8}"/>
              </a:ext>
            </a:extLst>
          </p:cNvPr>
          <p:cNvGrpSpPr/>
          <p:nvPr/>
        </p:nvGrpSpPr>
        <p:grpSpPr>
          <a:xfrm>
            <a:off x="7690375" y="3317275"/>
            <a:ext cx="605206" cy="605206"/>
            <a:chOff x="7431857" y="3423124"/>
            <a:chExt cx="472974" cy="472972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189A9F4-FE96-4B55-98B1-485156181CE5}"/>
                </a:ext>
              </a:extLst>
            </p:cNvPr>
            <p:cNvSpPr/>
            <p:nvPr/>
          </p:nvSpPr>
          <p:spPr>
            <a:xfrm>
              <a:off x="7452320" y="3435846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E264275-B956-41CB-82C8-2A02F8F7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431857" y="3423124"/>
              <a:ext cx="472974" cy="472972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612EC6E-C5F1-4413-B5A2-353ADDB29E70}"/>
              </a:ext>
            </a:extLst>
          </p:cNvPr>
          <p:cNvSpPr/>
          <p:nvPr/>
        </p:nvSpPr>
        <p:spPr>
          <a:xfrm>
            <a:off x="1709678" y="3892195"/>
            <a:ext cx="572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精卫是一只具有“不畏艰险、坚忍不拔”的品格的鸟。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374D214-86D3-45A0-9242-1D123953BAD0}"/>
              </a:ext>
            </a:extLst>
          </p:cNvPr>
          <p:cNvSpPr/>
          <p:nvPr/>
        </p:nvSpPr>
        <p:spPr>
          <a:xfrm>
            <a:off x="827584" y="2359429"/>
            <a:ext cx="1008112" cy="288032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AABD06F-8BDB-4BA3-A3F2-6E410AD10945}"/>
              </a:ext>
            </a:extLst>
          </p:cNvPr>
          <p:cNvSpPr/>
          <p:nvPr/>
        </p:nvSpPr>
        <p:spPr>
          <a:xfrm>
            <a:off x="817447" y="23163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成年累月</a:t>
            </a: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74A3C31-AA48-4B2D-A807-B0CB1EDC3ACE}"/>
              </a:ext>
            </a:extLst>
          </p:cNvPr>
          <p:cNvSpPr/>
          <p:nvPr/>
        </p:nvSpPr>
        <p:spPr>
          <a:xfrm>
            <a:off x="3131840" y="2359429"/>
            <a:ext cx="985341" cy="288032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34A6459-9140-4956-B475-6AAD3091556B}"/>
              </a:ext>
            </a:extLst>
          </p:cNvPr>
          <p:cNvSpPr/>
          <p:nvPr/>
        </p:nvSpPr>
        <p:spPr>
          <a:xfrm>
            <a:off x="3101916" y="23163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从不停息</a:t>
            </a:r>
            <a:endParaRPr lang="zh-CN" altLang="en-US" sz="1800">
              <a:solidFill>
                <a:srgbClr val="0070C0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A43B38C-2513-472A-871A-3B5013013031}"/>
              </a:ext>
            </a:extLst>
          </p:cNvPr>
          <p:cNvGrpSpPr/>
          <p:nvPr/>
        </p:nvGrpSpPr>
        <p:grpSpPr>
          <a:xfrm>
            <a:off x="4111757" y="4379931"/>
            <a:ext cx="3790063" cy="407190"/>
            <a:chOff x="5789843" y="4149024"/>
            <a:chExt cx="3363781" cy="334845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15F1FB5-13F1-4CF5-998F-AB6291286934}"/>
                </a:ext>
              </a:extLst>
            </p:cNvPr>
            <p:cNvSpPr/>
            <p:nvPr/>
          </p:nvSpPr>
          <p:spPr>
            <a:xfrm flipH="1">
              <a:off x="5789843" y="4149024"/>
              <a:ext cx="2549409" cy="334845"/>
            </a:xfrm>
            <a:custGeom>
              <a:avLst/>
              <a:gdLst>
                <a:gd name="connsiteX0" fmla="*/ 2657153 w 3108529"/>
                <a:gd name="connsiteY0" fmla="*/ 0 h 396892"/>
                <a:gd name="connsiteX1" fmla="*/ 2882841 w 3108529"/>
                <a:gd name="connsiteY1" fmla="*/ 0 h 396892"/>
                <a:gd name="connsiteX2" fmla="*/ 3108529 w 3108529"/>
                <a:gd name="connsiteY2" fmla="*/ 198446 h 396892"/>
                <a:gd name="connsiteX3" fmla="*/ 2882841 w 3108529"/>
                <a:gd name="connsiteY3" fmla="*/ 396892 h 396892"/>
                <a:gd name="connsiteX4" fmla="*/ 2657153 w 3108529"/>
                <a:gd name="connsiteY4" fmla="*/ 396892 h 396892"/>
                <a:gd name="connsiteX5" fmla="*/ 2657153 w 3108529"/>
                <a:gd name="connsiteY5" fmla="*/ 396446 h 396892"/>
                <a:gd name="connsiteX6" fmla="*/ 0 w 3108529"/>
                <a:gd name="connsiteY6" fmla="*/ 396446 h 396892"/>
                <a:gd name="connsiteX7" fmla="*/ 0 w 3108529"/>
                <a:gd name="connsiteY7" fmla="*/ 446 h 396892"/>
                <a:gd name="connsiteX8" fmla="*/ 2657153 w 3108529"/>
                <a:gd name="connsiteY8" fmla="*/ 446 h 3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529" h="396892">
                  <a:moveTo>
                    <a:pt x="2657153" y="0"/>
                  </a:moveTo>
                  <a:lnTo>
                    <a:pt x="2882841" y="0"/>
                  </a:lnTo>
                  <a:cubicBezTo>
                    <a:pt x="3007485" y="0"/>
                    <a:pt x="3108529" y="88847"/>
                    <a:pt x="3108529" y="198446"/>
                  </a:cubicBezTo>
                  <a:cubicBezTo>
                    <a:pt x="3108529" y="308045"/>
                    <a:pt x="3007485" y="396892"/>
                    <a:pt x="2882841" y="396892"/>
                  </a:cubicBezTo>
                  <a:lnTo>
                    <a:pt x="2657153" y="396892"/>
                  </a:lnTo>
                  <a:lnTo>
                    <a:pt x="2657153" y="396446"/>
                  </a:lnTo>
                  <a:lnTo>
                    <a:pt x="0" y="396446"/>
                  </a:lnTo>
                  <a:lnTo>
                    <a:pt x="0" y="446"/>
                  </a:lnTo>
                  <a:lnTo>
                    <a:pt x="2657153" y="446"/>
                  </a:lnTo>
                  <a:close/>
                </a:path>
              </a:pathLst>
            </a:cu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6270C1E-4945-4DC0-B29D-449CBF430195}"/>
                </a:ext>
              </a:extLst>
            </p:cNvPr>
            <p:cNvSpPr/>
            <p:nvPr/>
          </p:nvSpPr>
          <p:spPr>
            <a:xfrm flipH="1">
              <a:off x="6604215" y="4149024"/>
              <a:ext cx="2549409" cy="334845"/>
            </a:xfrm>
            <a:custGeom>
              <a:avLst/>
              <a:gdLst>
                <a:gd name="connsiteX0" fmla="*/ 2657153 w 3108529"/>
                <a:gd name="connsiteY0" fmla="*/ 0 h 396892"/>
                <a:gd name="connsiteX1" fmla="*/ 2882841 w 3108529"/>
                <a:gd name="connsiteY1" fmla="*/ 0 h 396892"/>
                <a:gd name="connsiteX2" fmla="*/ 3108529 w 3108529"/>
                <a:gd name="connsiteY2" fmla="*/ 198446 h 396892"/>
                <a:gd name="connsiteX3" fmla="*/ 2882841 w 3108529"/>
                <a:gd name="connsiteY3" fmla="*/ 396892 h 396892"/>
                <a:gd name="connsiteX4" fmla="*/ 2657153 w 3108529"/>
                <a:gd name="connsiteY4" fmla="*/ 396892 h 396892"/>
                <a:gd name="connsiteX5" fmla="*/ 2657153 w 3108529"/>
                <a:gd name="connsiteY5" fmla="*/ 396446 h 396892"/>
                <a:gd name="connsiteX6" fmla="*/ 0 w 3108529"/>
                <a:gd name="connsiteY6" fmla="*/ 396446 h 396892"/>
                <a:gd name="connsiteX7" fmla="*/ 0 w 3108529"/>
                <a:gd name="connsiteY7" fmla="*/ 446 h 396892"/>
                <a:gd name="connsiteX8" fmla="*/ 2657153 w 3108529"/>
                <a:gd name="connsiteY8" fmla="*/ 446 h 39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529" h="396892">
                  <a:moveTo>
                    <a:pt x="2657153" y="0"/>
                  </a:moveTo>
                  <a:lnTo>
                    <a:pt x="2882841" y="0"/>
                  </a:lnTo>
                  <a:cubicBezTo>
                    <a:pt x="3007485" y="0"/>
                    <a:pt x="3108529" y="88847"/>
                    <a:pt x="3108529" y="198446"/>
                  </a:cubicBezTo>
                  <a:cubicBezTo>
                    <a:pt x="3108529" y="308045"/>
                    <a:pt x="3007485" y="396892"/>
                    <a:pt x="2882841" y="396892"/>
                  </a:cubicBezTo>
                  <a:lnTo>
                    <a:pt x="2657153" y="396892"/>
                  </a:lnTo>
                  <a:lnTo>
                    <a:pt x="2657153" y="396446"/>
                  </a:lnTo>
                  <a:lnTo>
                    <a:pt x="0" y="396446"/>
                  </a:lnTo>
                  <a:lnTo>
                    <a:pt x="0" y="446"/>
                  </a:lnTo>
                  <a:lnTo>
                    <a:pt x="2657153" y="446"/>
                  </a:lnTo>
                  <a:close/>
                </a:path>
              </a:pathLst>
            </a:custGeom>
            <a:solidFill>
              <a:srgbClr val="FF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756C59C-D9EC-4A06-A7BC-175419065E17}"/>
                </a:ext>
              </a:extLst>
            </p:cNvPr>
            <p:cNvSpPr/>
            <p:nvPr/>
          </p:nvSpPr>
          <p:spPr>
            <a:xfrm>
              <a:off x="5876959" y="4154873"/>
              <a:ext cx="3112250" cy="30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latin typeface="楷体" panose="02010609060101010101" pitchFamily="49" charset="-122"/>
                  <a:ea typeface="楷体" panose="02010609060101010101" pitchFamily="49" charset="-122"/>
                </a:rPr>
                <a:t>原文中哪个词能够体现这种精神？</a:t>
              </a:r>
              <a:endParaRPr lang="zh-CN" altLang="zh-CN" sz="160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B013724-74E2-4E82-8623-851E960B41B6}"/>
              </a:ext>
            </a:extLst>
          </p:cNvPr>
          <p:cNvGrpSpPr/>
          <p:nvPr/>
        </p:nvGrpSpPr>
        <p:grpSpPr>
          <a:xfrm>
            <a:off x="7690375" y="4269775"/>
            <a:ext cx="605206" cy="605206"/>
            <a:chOff x="7431857" y="3423124"/>
            <a:chExt cx="472974" cy="47297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C9A6E72A-82B0-4598-90B9-0A68204C3BB1}"/>
                </a:ext>
              </a:extLst>
            </p:cNvPr>
            <p:cNvSpPr/>
            <p:nvPr/>
          </p:nvSpPr>
          <p:spPr>
            <a:xfrm>
              <a:off x="7452320" y="3435846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80E2FDD-331D-4901-9E8C-9ACB1EDF9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431857" y="3423124"/>
              <a:ext cx="472974" cy="472972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0F2BFDAA-162E-420B-B88B-258F1D34896D}"/>
              </a:ext>
            </a:extLst>
          </p:cNvPr>
          <p:cNvSpPr/>
          <p:nvPr/>
        </p:nvSpPr>
        <p:spPr>
          <a:xfrm>
            <a:off x="3518975" y="43874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</a:t>
            </a:r>
          </a:p>
        </p:txBody>
      </p:sp>
    </p:spTree>
    <p:extLst>
      <p:ext uri="{BB962C8B-B14F-4D97-AF65-F5344CB8AC3E}">
        <p14:creationId xmlns:p14="http://schemas.microsoft.com/office/powerpoint/2010/main" val="765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556E-17 -1.11111E-6 L 2.77556E-1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1.11111E-6 L 3.61111E-6 -0.07222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18" grpId="0"/>
      <p:bldP spid="18" grpId="1"/>
      <p:bldP spid="20" grpId="0" animBg="1"/>
      <p:bldP spid="21" grpId="0"/>
      <p:bldP spid="21" grpId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86bad1b193e8ddd96c78c97f95eeb279f1e04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265</Words>
  <Application>Microsoft Office PowerPoint</Application>
  <PresentationFormat>全屏显示(16:9)</PresentationFormat>
  <Paragraphs>56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方正大黑_GBK</vt:lpstr>
      <vt:lpstr>黑体</vt:lpstr>
      <vt:lpstr>Arial</vt:lpstr>
      <vt:lpstr>Calibri Light</vt:lpstr>
      <vt:lpstr>宋体</vt:lpstr>
      <vt:lpstr>方正准圆_GBK</vt:lpstr>
      <vt:lpstr>Calibri</vt:lpstr>
      <vt:lpstr>方正书宋_GBK</vt:lpstr>
      <vt:lpstr>方正小标宋_GBK</vt:lpstr>
      <vt:lpstr>楷体</vt:lpstr>
      <vt:lpstr>方正大标宋_GBK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670</cp:revision>
  <dcterms:created xsi:type="dcterms:W3CDTF">2015-05-05T08:02:14Z</dcterms:created>
  <dcterms:modified xsi:type="dcterms:W3CDTF">2019-08-19T08:47:52Z</dcterms:modified>
</cp:coreProperties>
</file>