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317" r:id="rId4"/>
    <p:sldId id="311" r:id="rId5"/>
    <p:sldId id="328" r:id="rId6"/>
    <p:sldId id="329" r:id="rId7"/>
    <p:sldId id="312" r:id="rId8"/>
    <p:sldId id="321" r:id="rId9"/>
    <p:sldId id="320" r:id="rId10"/>
    <p:sldId id="327" r:id="rId11"/>
    <p:sldId id="326" r:id="rId12"/>
    <p:sldId id="346" r:id="rId13"/>
    <p:sldId id="323" r:id="rId14"/>
    <p:sldId id="336" r:id="rId15"/>
    <p:sldId id="337" r:id="rId16"/>
    <p:sldId id="340" r:id="rId17"/>
    <p:sldId id="344" r:id="rId18"/>
    <p:sldId id="345" r:id="rId19"/>
    <p:sldId id="341" r:id="rId20"/>
    <p:sldId id="342" r:id="rId21"/>
    <p:sldId id="291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C0CAC"/>
    <a:srgbClr val="3000B8"/>
    <a:srgbClr val="0070C0"/>
    <a:srgbClr val="0E98D6"/>
    <a:srgbClr val="009FB9"/>
    <a:srgbClr val="FFFF66"/>
    <a:srgbClr val="FF99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69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19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19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19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51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20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6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7" name="组合 8"/>
          <p:cNvGrpSpPr>
            <a:grpSpLocks/>
          </p:cNvGrpSpPr>
          <p:nvPr userDrawn="1"/>
        </p:nvGrpSpPr>
        <p:grpSpPr bwMode="auto">
          <a:xfrm>
            <a:off x="-36513" y="0"/>
            <a:ext cx="7373938" cy="6858000"/>
            <a:chOff x="-36513" y="0"/>
            <a:chExt cx="7373938" cy="6858000"/>
          </a:xfrm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 rot="-5400000">
              <a:off x="3808412" y="-2627312"/>
              <a:ext cx="73025" cy="6985000"/>
            </a:xfrm>
            <a:prstGeom prst="rect">
              <a:avLst/>
            </a:prstGeom>
            <a:gradFill rotWithShape="1">
              <a:gsLst>
                <a:gs pos="0">
                  <a:srgbClr val="0E98D6"/>
                </a:gs>
                <a:gs pos="100000">
                  <a:srgbClr val="FEFE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-36513" y="0"/>
              <a:ext cx="428626" cy="6858000"/>
            </a:xfrm>
            <a:prstGeom prst="rect">
              <a:avLst/>
            </a:prstGeom>
            <a:gradFill rotWithShape="1">
              <a:gsLst>
                <a:gs pos="0">
                  <a:srgbClr val="0E98D6"/>
                </a:gs>
                <a:gs pos="100000">
                  <a:srgbClr val="E4EFE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10" name="图片 14" descr="标题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2" y="-48578"/>
            <a:ext cx="902508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8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8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3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2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1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9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6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2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pPr>
                <a:defRPr/>
              </a:pPr>
              <a:t>2020/9/30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4473" y="2092106"/>
            <a:ext cx="4474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 末 复 </a:t>
            </a:r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 课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      力和机械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>
            <a:grpSpLocks/>
          </p:cNvGrpSpPr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10" name="组合 50"/>
          <p:cNvGrpSpPr>
            <a:grpSpLocks/>
          </p:cNvGrpSpPr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1" name="图片 40" descr="87（齿轮转动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3" y="2987277"/>
            <a:ext cx="4014787" cy="4014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94267" y="923204"/>
            <a:ext cx="9138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二、弹簧测力计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b="1" dirty="0"/>
              <a:t>例</a:t>
            </a:r>
            <a:r>
              <a:rPr lang="en-US" altLang="zh-CN" b="1" dirty="0"/>
              <a:t>3</a:t>
            </a:r>
            <a:r>
              <a:rPr lang="en-US" altLang="zh-CN" dirty="0"/>
              <a:t>  </a:t>
            </a:r>
            <a:r>
              <a:rPr lang="zh-CN" altLang="zh-CN" dirty="0"/>
              <a:t>关于弹簧测力计的使用方法中，错误的是（　　）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zh-CN" dirty="0"/>
              <a:t>．在测量时，应先估计被测量的力有多大，然后再选择适当的弹簧测力计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</a:t>
            </a:r>
            <a:r>
              <a:rPr lang="zh-CN" altLang="zh-CN" dirty="0"/>
              <a:t>．弹簧测力计不能斜着用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zh-CN" dirty="0"/>
              <a:t>．为使测量结果更加精确，要等指针静止后再读数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zh-CN" dirty="0"/>
              <a:t>．使用前要检查指针、挂钩是否与外壳摩擦</a:t>
            </a:r>
          </a:p>
          <a:p>
            <a:pPr>
              <a:lnSpc>
                <a:spcPct val="150000"/>
              </a:lnSpc>
            </a:pPr>
            <a:r>
              <a:rPr lang="zh-CN" altLang="zh-CN" dirty="0"/>
              <a:t>【</a:t>
            </a:r>
            <a:r>
              <a:rPr lang="zh-CN" altLang="zh-CN" b="1" dirty="0"/>
              <a:t>解析</a:t>
            </a:r>
            <a:r>
              <a:rPr lang="zh-CN" altLang="zh-CN" dirty="0"/>
              <a:t>】弹簧测力计是一种常见的测量工具，使用时必须按一定的规则进行才能准确测出力的大小，因此，对照使用规则就可判断各选项是否符合题意。</a:t>
            </a:r>
          </a:p>
          <a:p>
            <a:pPr>
              <a:lnSpc>
                <a:spcPct val="150000"/>
              </a:lnSpc>
            </a:pPr>
            <a:r>
              <a:rPr lang="zh-CN" altLang="zh-CN" dirty="0"/>
              <a:t>弹簧测力计可以测量任何方向上的力，只要保持拉力方向与弹簧伸长方向一致就可以了，因此这种说法错误，</a:t>
            </a:r>
            <a:r>
              <a:rPr lang="en-US" altLang="zh-CN" dirty="0"/>
              <a:t>B</a:t>
            </a:r>
            <a:r>
              <a:rPr lang="zh-CN" altLang="zh-CN" dirty="0"/>
              <a:t>符合题意。</a:t>
            </a:r>
          </a:p>
          <a:p>
            <a:pPr>
              <a:lnSpc>
                <a:spcPct val="150000"/>
              </a:lnSpc>
            </a:pPr>
            <a:r>
              <a:rPr lang="zh-CN" altLang="zh-CN" b="1" dirty="0"/>
              <a:t>答案：</a:t>
            </a:r>
            <a:r>
              <a:rPr lang="en-US" altLang="zh-CN" dirty="0" smtClean="0"/>
              <a:t>B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390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256" y="1520935"/>
            <a:ext cx="78502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225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跟踪练习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indent="2692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00"/>
                </a:solidFill>
                <a:latin typeface="宋体"/>
                <a:ea typeface="宋体"/>
                <a:cs typeface="Times New Roman"/>
              </a:rPr>
              <a:t>3.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 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如图所示，关于弹簧测力计，以下说法正确的是（　　）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7970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A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．弹簧测力计上的字母“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N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”，表示它的型号</a:t>
            </a:r>
            <a:r>
              <a:rPr lang="en-US" altLang="zh-CN" sz="2000" kern="100" dirty="0">
                <a:latin typeface="Calibri"/>
                <a:ea typeface="宋体"/>
                <a:cs typeface="Times New Roman"/>
              </a:rPr>
              <a:t>	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7970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B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．该弹簧测力计的量程及分度值分别是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0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～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5 N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和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0.2 N</a:t>
            </a:r>
            <a:r>
              <a:rPr lang="en-US" altLang="zh-CN" sz="2000" kern="100" dirty="0">
                <a:latin typeface="Calibri"/>
                <a:ea typeface="宋体"/>
                <a:cs typeface="Times New Roman"/>
              </a:rPr>
              <a:t>	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7970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C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．已调好“</a:t>
            </a: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0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”点的弹簧测力计可以上下颠倒过来使用</a:t>
            </a:r>
            <a:r>
              <a:rPr lang="en-US" altLang="zh-CN" sz="2000" kern="100" dirty="0">
                <a:latin typeface="Calibri"/>
                <a:ea typeface="宋体"/>
                <a:cs typeface="Times New Roman"/>
              </a:rPr>
              <a:t>	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7970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/>
                <a:ea typeface="新宋体"/>
                <a:cs typeface="Times New Roman"/>
              </a:rPr>
              <a:t>D</a:t>
            </a:r>
            <a:r>
              <a:rPr lang="zh-CN" altLang="zh-CN" sz="2000" kern="100" dirty="0">
                <a:latin typeface="Times New Roman"/>
                <a:ea typeface="新宋体"/>
                <a:cs typeface="Times New Roman"/>
              </a:rPr>
              <a:t>．在月球上，不能用弹簧测力计测力的大小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3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35" y="1550485"/>
            <a:ext cx="757591" cy="31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328" y="2133588"/>
            <a:ext cx="7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说明: C:\Documents and Settings\Administrator\桌面\老唐用的\新建文件夹\txy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31" y="979934"/>
            <a:ext cx="2084294" cy="18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图片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62" y="3209189"/>
            <a:ext cx="2164080" cy="20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2772" y="612117"/>
            <a:ext cx="831092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三、重力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</a:tabLst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例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4  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探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究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Times New Roman" pitchFamily="18" charset="0"/>
              </a:rPr>
              <a:t>“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物体所受的重力跟它的质量的关系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Times New Roman" pitchFamily="18" charset="0"/>
              </a:rPr>
              <a:t>”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实验中，李明把相同质量的钩码逐个挂在弹簧测力计上（每个钩码的质量是</a:t>
            </a:r>
            <a:r>
              <a: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100 g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），读出弹簧测力计相应的读数，根据每次实验中钩码重力和质量的记录，在</a:t>
            </a:r>
            <a:r>
              <a:rPr kumimoji="0" lang="zh-CN" altLang="zh-CN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Times New Roman" pitchFamily="18" charset="0"/>
              </a:rPr>
              <a:t>G</a:t>
            </a:r>
            <a:r>
              <a:rPr kumimoji="0" lang="zh-CN" altLang="zh-CN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MS Mincho" pitchFamily="49" charset="-128"/>
              </a:rPr>
              <a:t>-</a:t>
            </a:r>
            <a:r>
              <a:rPr kumimoji="0" lang="zh-CN" altLang="zh-CN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cs typeface="Times New Roman" pitchFamily="18" charset="0"/>
              </a:rPr>
              <a:t>m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的坐标上先描点，后连线所得图像如图所示。</a:t>
            </a:r>
            <a:endParaRPr kumimoji="0" 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</a:tabLst>
            </a:pP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（</a:t>
            </a:r>
            <a:r>
              <a: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1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）根据图像可以得出钩码的重力与它的质量成</a:t>
            </a:r>
            <a:r>
              <a: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_____________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比。所以钩码的重力与它的质量的</a:t>
            </a:r>
            <a:r>
              <a: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___________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应是定值，这个定值等于</a:t>
            </a:r>
            <a:r>
              <a: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_____________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cs typeface="Times New Roman" pitchFamily="18" charset="0"/>
              </a:rPr>
              <a:t>。</a:t>
            </a:r>
            <a:endParaRPr kumimoji="0" 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</a:tabLst>
            </a:pP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（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2</a:t>
            </a:r>
            <a:r>
              <a:rPr kumimoji="0" lang="zh-CN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）如果把这个实验移到月球上做，方法步骤不变。请把所得的大致图像在下图的坐标中表示出来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574901" y="4013048"/>
                <a:ext cx="8041980" cy="1759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cs typeface="Times New Roman" pitchFamily="18" charset="0"/>
                  </a:rPr>
                  <a:t>【</a:t>
                </a:r>
                <a:r>
                  <a:rPr kumimoji="0" 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cs typeface="Times New Roman" pitchFamily="18" charset="0"/>
                  </a:rPr>
                  <a:t>解析</a:t>
                </a:r>
                <a:r>
                  <a:rPr kumimoji="0" lang="zh-CN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宋体" pitchFamily="2" charset="-122"/>
                    <a:cs typeface="Times New Roman" pitchFamily="18" charset="0"/>
                  </a:rPr>
                  <a:t>】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（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1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）由图像知，是一条过原点的直线，得出钩码的力与它的质量成正比；钩码的重力与它的质量的比值应是定值；由图像知，当</a:t>
                </a:r>
                <a:r>
                  <a:rPr kumimoji="0" lang="zh-CN" altLang="zh-CN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楷体_GB2312" charset="-122"/>
                    <a:cs typeface="Times New Roman" pitchFamily="18" charset="0"/>
                  </a:rPr>
                  <a:t>m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＝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0.1 kg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时，</a:t>
                </a:r>
                <a:r>
                  <a:rPr kumimoji="0" lang="zh-CN" altLang="zh-CN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G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＝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1N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，所以比值等于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10 N/kg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。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楷体_GB2312" charset="-122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（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2</a:t>
                </a:r>
                <a:r>
                  <a:rPr kumimoji="0" 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楷体_GB2312" charset="-122"/>
                    <a:cs typeface="Times New Roman" pitchFamily="18" charset="0"/>
                  </a:rPr>
                  <a:t>）把物体移到月球上后，物体的质量不变，重力均减小为原来的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楷体_GB2312" charset="-122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楷体_GB2312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楷体_GB2312" charset="-122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zh-CN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楷体_GB2312" charset="-122"/>
                    <a:cs typeface="Times New Roman" pitchFamily="18" charset="0"/>
                  </a:rPr>
                  <a:t>，</a:t>
                </a:r>
                <a:r>
                  <a:rPr lang="zh-CN" altLang="en-US" sz="2000" i="0" dirty="0" smtClean="0">
                    <a:latin typeface="+mj-lt"/>
                    <a:ea typeface="楷体_GB2312" charset="-122"/>
                    <a:cs typeface="Times New Roman" pitchFamily="18" charset="0"/>
                  </a:rPr>
                  <a:t>图像如图所示</a:t>
                </a:r>
                <a:r>
                  <a:rPr lang="zh-CN" altLang="en-US" sz="2000" b="0" i="0" dirty="0" smtClean="0">
                    <a:latin typeface="+mj-lt"/>
                    <a:ea typeface="楷体_GB2312" charset="-122"/>
                    <a:cs typeface="Times New Roman" pitchFamily="18" charset="0"/>
                  </a:rPr>
                  <a:t>。</a:t>
                </a:r>
                <a:endParaRPr kumimoji="0" 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宋体" pitchFamily="2" charset="-122"/>
                </a:endParaRPr>
              </a:p>
            </p:txBody>
          </p:sp>
        </mc:Choice>
        <mc:Fallback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901" y="4013048"/>
                <a:ext cx="8041980" cy="1759969"/>
              </a:xfrm>
              <a:prstGeom prst="rect">
                <a:avLst/>
              </a:prstGeom>
              <a:blipFill rotWithShape="1">
                <a:blip r:embed="rId4"/>
                <a:stretch>
                  <a:fillRect l="-758" t="-1730" r="-3939" b="-5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2128" y="5839164"/>
            <a:ext cx="62311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</a:tabLst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答案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）正  比值 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10 N/kg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）如图所示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0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753" y="150595"/>
            <a:ext cx="99507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跟踪练习</a:t>
            </a:r>
          </a:p>
          <a:p>
            <a:pPr lvl="0" indent="457200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地球附近物体都受到重力，小考同学认为物体的重力大小与物体的质量有关，他用天平、钩码、弹簧测力计进行了探究。</a:t>
            </a:r>
          </a:p>
          <a:p>
            <a:pPr lvl="0" indent="457200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）如图甲是他第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次测量中弹簧测力计的读数，该弹簧测力计的量程是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____________N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，分度值是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____________N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，请将此时弹簧测力计的示数填入下表的空格处。</a:t>
            </a:r>
          </a:p>
          <a:p>
            <a:pPr lvl="0" indent="457200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）请你根据表格中的实验数据，在图乙中作出重力随质量变化的图像。</a:t>
            </a:r>
          </a:p>
          <a:p>
            <a:pPr lvl="0" indent="457200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0" indent="457200"/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/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/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/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/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）由图像可知：物体的重力跟物体的质量成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lvl="0" indent="457200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）若干年后，小考在我国建成的太空站工作时，你认为他用同样的器材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（选填“能”或“不能”）完成该探究。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841367"/>
                  </p:ext>
                </p:extLst>
              </p:nvPr>
            </p:nvGraphicFramePr>
            <p:xfrm>
              <a:off x="1136940" y="3370028"/>
              <a:ext cx="61782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652"/>
                    <a:gridCol w="1235652"/>
                    <a:gridCol w="1235652"/>
                    <a:gridCol w="1235652"/>
                    <a:gridCol w="1235652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次数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1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2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4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质量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/kg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0.1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0.2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0.3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0.4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重力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𝐺</m:t>
                              </m:r>
                            </m:oMath>
                          </a14:m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/N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l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u="sng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         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4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841367"/>
                  </p:ext>
                </p:extLst>
              </p:nvPr>
            </p:nvGraphicFramePr>
            <p:xfrm>
              <a:off x="1136940" y="3370028"/>
              <a:ext cx="61782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652"/>
                    <a:gridCol w="1235652"/>
                    <a:gridCol w="1235652"/>
                    <a:gridCol w="1235652"/>
                    <a:gridCol w="1235652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次数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1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2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4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3" t="-116667" r="-399015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0.1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0.2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0.3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0.4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3" t="-213115" r="-399015" b="-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l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u="sng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         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4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  <a:cs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31" y="2918741"/>
            <a:ext cx="2772838" cy="20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741869" y="166296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～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84004" y="18476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如图所</a:t>
            </a:r>
            <a:r>
              <a:rPr lang="zh-CN" altLang="en-US" dirty="0" smtClean="0"/>
              <a:t>示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635673" y="493383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正比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3413" y="56540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13" name="矩形 12"/>
          <p:cNvSpPr/>
          <p:nvPr/>
        </p:nvSpPr>
        <p:spPr>
          <a:xfrm>
            <a:off x="5421457" y="167281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0.2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41845" y="412555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9036424" y="3474720"/>
            <a:ext cx="1054249" cy="10739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13968" y="274262"/>
                <a:ext cx="10580345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7970">
                  <a:spcAft>
                    <a:spcPts val="0"/>
                  </a:spcAft>
                </a:pPr>
                <a:r>
                  <a:rPr lang="zh-CN" altLang="zh-CN" sz="2800" b="1" kern="100" dirty="0" smtClean="0">
                    <a:latin typeface="宋体" pitchFamily="2" charset="-122"/>
                    <a:cs typeface="Times New Roman"/>
                  </a:rPr>
                  <a:t>四、滑动摩擦力</a:t>
                </a:r>
                <a:endParaRPr lang="zh-CN" altLang="zh-CN" sz="2800" kern="100" dirty="0">
                  <a:effectLst/>
                  <a:latin typeface="宋体" pitchFamily="2" charset="-122"/>
                  <a:cs typeface="Times New Roman"/>
                </a:endParaRPr>
              </a:p>
              <a:p>
                <a:pPr indent="267970" algn="just">
                  <a:spcAft>
                    <a:spcPts val="0"/>
                  </a:spcAft>
                </a:pPr>
                <a:r>
                  <a:rPr lang="zh-CN" altLang="zh-CN" sz="2400" b="1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例</a:t>
                </a:r>
                <a:r>
                  <a:rPr lang="en-US" altLang="zh-CN" sz="2400" b="1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5  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在研究摩擦力时，小明同学用一块各侧面光滑程度完全相同的木块，在同一水平桌面上进行了三次实验。如图所示，当用弹簧测力计水平拉木块做匀速直线运动时，弹簧测力计三次示数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F</a:t>
                </a:r>
                <a:r>
                  <a:rPr lang="en-US" altLang="zh-CN" sz="2400" kern="100" baseline="-250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1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、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F</a:t>
                </a:r>
                <a:r>
                  <a:rPr lang="en-US" altLang="zh-CN" sz="2400" kern="100" baseline="-250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2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和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F</a:t>
                </a:r>
                <a:r>
                  <a:rPr lang="en-US" altLang="zh-CN" sz="2400" kern="100" baseline="-250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3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的大小关系为（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   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）</a:t>
                </a:r>
                <a:endParaRPr lang="zh-CN" altLang="zh-CN" sz="2400" kern="100" dirty="0">
                  <a:effectLst/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en-US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A</a:t>
                </a:r>
                <a:r>
                  <a:rPr lang="zh-CN" altLang="zh-CN" sz="2400" kern="100" dirty="0" smtClean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zh-CN" altLang="zh-CN" sz="2400" i="1" kern="100" dirty="0" smtClean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＝</m:t>
                    </m:r>
                    <m:sSub>
                      <m:sSubPr>
                        <m:ctrlP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zh-CN" altLang="zh-CN" sz="2400" i="1" kern="100" dirty="0" smtClean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＞</m:t>
                    </m:r>
                    <m:sSub>
                      <m:sSubPr>
                        <m:ctrlP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altLang="zh-CN" sz="2400" kern="10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    B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CN" sz="2400" b="0" i="1" kern="100" dirty="0" smtClean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&gt;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＞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kern="100" dirty="0" smtClean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  C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&gt;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kern="100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＞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kern="100" dirty="0" smtClean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   D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CN" sz="2400" b="0" i="1" kern="100" dirty="0" smtClean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&lt;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altLang="zh-CN" sz="2400" b="0" i="1" kern="100" dirty="0" smtClean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400" kern="100" dirty="0" smtClean="0">
                  <a:effectLst/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endParaRPr lang="en-US" altLang="zh-CN" sz="2400" kern="100" dirty="0"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endParaRPr lang="en-US" altLang="zh-CN" sz="2400" kern="100" dirty="0" smtClean="0">
                  <a:effectLst/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endParaRPr lang="en-US" altLang="zh-CN" sz="2400" kern="100" dirty="0"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endParaRPr lang="zh-CN" altLang="zh-CN" sz="2400" kern="100" dirty="0">
                  <a:effectLst/>
                  <a:latin typeface="宋体" pitchFamily="2" charset="-122"/>
                  <a:cs typeface="Times New Roman"/>
                </a:endParaRPr>
              </a:p>
              <a:p>
                <a:pPr indent="266700" algn="just">
                  <a:spcAft>
                    <a:spcPts val="0"/>
                  </a:spcAft>
                </a:pPr>
                <a:r>
                  <a:rPr lang="zh-CN" altLang="zh-CN" sz="2400" kern="100" dirty="0">
                    <a:effectLst/>
                    <a:latin typeface="宋体" pitchFamily="2" charset="-122"/>
                    <a:cs typeface="Times New Roman"/>
                  </a:rPr>
                  <a:t>【</a:t>
                </a:r>
                <a:r>
                  <a:rPr lang="zh-CN" altLang="zh-CN" sz="2400" b="1" kern="100" dirty="0">
                    <a:effectLst/>
                    <a:latin typeface="宋体" pitchFamily="2" charset="-122"/>
                    <a:cs typeface="Times New Roman"/>
                  </a:rPr>
                  <a:t>解析</a:t>
                </a:r>
                <a:r>
                  <a:rPr lang="zh-CN" altLang="zh-CN" sz="2400" kern="100" dirty="0">
                    <a:effectLst/>
                    <a:latin typeface="宋体" pitchFamily="2" charset="-122"/>
                    <a:cs typeface="Times New Roman"/>
                  </a:rPr>
                  <a:t>】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因为滑动摩擦力的大小跟压力大小和接触面的粗糙程度有关，而前两次实验压力大小和接触面的粗糙程度相同，改变了接触面积的大小，滑动摩擦力不变，即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＝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。第一、三次实验在压力大小和接触面粗糙程度一定时，用滚动代替滑动，减小了滑动摩擦力的大小，所以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＞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sz="24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，综合上面两种情况可得：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＝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zh-CN" altLang="zh-CN" sz="2400" i="1" kern="100" dirty="0">
                        <a:solidFill>
                          <a:srgbClr val="000000"/>
                        </a:solidFill>
                        <a:latin typeface="Cambria Math"/>
                        <a:ea typeface="宋体"/>
                        <a:cs typeface="Times New Roman"/>
                      </a:rPr>
                      <m:t>＞</m:t>
                    </m:r>
                    <m:sSub>
                      <m:sSubPr>
                        <m:ctrlP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400" i="1" kern="100" dirty="0">
                            <a:solidFill>
                              <a:srgbClr val="000000"/>
                            </a:solidFill>
                            <a:latin typeface="Cambria Math"/>
                            <a:ea typeface="宋体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sz="24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。</a:t>
                </a:r>
                <a:endParaRPr lang="zh-CN" altLang="zh-CN" sz="2400" kern="100" dirty="0">
                  <a:effectLst/>
                  <a:latin typeface="楷体" pitchFamily="49" charset="-122"/>
                  <a:ea typeface="楷体" pitchFamily="49" charset="-122"/>
                  <a:cs typeface="Times New Roman"/>
                </a:endParaRPr>
              </a:p>
              <a:p>
                <a:pPr indent="267970" algn="just">
                  <a:spcAft>
                    <a:spcPts val="0"/>
                  </a:spcAft>
                </a:pPr>
                <a:r>
                  <a:rPr lang="zh-CN" altLang="zh-CN" sz="2400" b="1" kern="100" dirty="0">
                    <a:effectLst/>
                    <a:latin typeface="宋体" pitchFamily="2" charset="-122"/>
                    <a:cs typeface="Times New Roman"/>
                  </a:rPr>
                  <a:t>【答案】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宋体" pitchFamily="2" charset="-122"/>
                    <a:cs typeface="Times New Roman"/>
                  </a:rPr>
                  <a:t>A</a:t>
                </a:r>
                <a:endParaRPr lang="zh-CN" altLang="zh-CN" sz="2400" kern="100" dirty="0">
                  <a:effectLst/>
                  <a:latin typeface="宋体" pitchFamily="2" charset="-122"/>
                  <a:cs typeface="Times New Roman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68" y="274262"/>
                <a:ext cx="10580345" cy="5693866"/>
              </a:xfrm>
              <a:prstGeom prst="rect">
                <a:avLst/>
              </a:prstGeom>
              <a:blipFill rotWithShape="1">
                <a:blip r:embed="rId2"/>
                <a:stretch>
                  <a:fillRect l="-922" t="-1071" r="-864" b="-1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74" y="2398956"/>
            <a:ext cx="4026790" cy="8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558799" y="970971"/>
                <a:ext cx="9004749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79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b="1" kern="100" dirty="0">
                    <a:solidFill>
                      <a:srgbClr val="000000"/>
                    </a:solidFill>
                    <a:latin typeface="Calibri"/>
                    <a:ea typeface="宋体"/>
                    <a:cs typeface="Times New Roman"/>
                  </a:rPr>
                  <a:t>跟踪练习</a:t>
                </a:r>
                <a:endParaRPr lang="zh-CN" altLang="zh-CN" sz="2400" kern="100" dirty="0">
                  <a:effectLst/>
                  <a:latin typeface="Calibri"/>
                  <a:ea typeface="宋体"/>
                  <a:cs typeface="Times New Roman"/>
                </a:endParaRPr>
              </a:p>
              <a:p>
                <a:pPr indent="2679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kern="100" dirty="0">
                    <a:solidFill>
                      <a:srgbClr val="000000"/>
                    </a:solidFill>
                    <a:latin typeface="宋体"/>
                    <a:ea typeface="宋体"/>
                    <a:cs typeface="Times New Roman"/>
                  </a:rPr>
                  <a:t>5.</a:t>
                </a:r>
                <a:r>
                  <a:rPr lang="en-US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 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为了测量木块</a:t>
                </a:r>
                <a:r>
                  <a:rPr lang="en-US" altLang="zh-CN" sz="2000" i="1" kern="100" dirty="0">
                    <a:effectLst/>
                    <a:latin typeface="Times New Roman"/>
                    <a:ea typeface="新宋体"/>
                    <a:cs typeface="Times New Roman"/>
                  </a:rPr>
                  <a:t>A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在水平木板上运动时所受滑动摩擦力的大小，小红设计了如图所示的实验装置。小红将弹簧测力计一端固定，另一端钩住木块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effectLst/>
                        <a:latin typeface="Cambria Math"/>
                        <a:ea typeface="新宋体"/>
                        <a:cs typeface="Times New Roman"/>
                      </a:rPr>
                      <m:t>𝐴</m:t>
                    </m:r>
                  </m:oMath>
                </a14:m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，木块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effectLst/>
                        <a:latin typeface="Cambria Math"/>
                        <a:ea typeface="新宋体"/>
                        <a:cs typeface="Times New Roman"/>
                      </a:rPr>
                      <m:t>𝐴</m:t>
                    </m:r>
                  </m:oMath>
                </a14:m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下面垫一块长木板。实验中小红拉着长木板沿水平地面向右运动，当弹簧测力计示数稳定时，下列说法中正确的是（　　）</a:t>
                </a:r>
                <a:endParaRPr lang="zh-CN" altLang="zh-CN" sz="2000" kern="100" dirty="0">
                  <a:effectLst/>
                  <a:latin typeface="Calibri"/>
                  <a:ea typeface="宋体"/>
                  <a:cs typeface="Times New Roman"/>
                </a:endParaRPr>
              </a:p>
              <a:p>
                <a:pPr indent="26797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A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．木块</a:t>
                </a:r>
                <a:r>
                  <a:rPr lang="en-US" altLang="zh-CN" sz="2000" i="1" kern="100" dirty="0">
                    <a:effectLst/>
                    <a:latin typeface="Times New Roman"/>
                    <a:ea typeface="新宋体"/>
                    <a:cs typeface="Times New Roman"/>
                  </a:rPr>
                  <a:t>A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相对于桌面是运动的</a:t>
                </a:r>
                <a:r>
                  <a:rPr lang="en-US" altLang="zh-CN" sz="2000" kern="100" dirty="0">
                    <a:effectLst/>
                    <a:latin typeface="Calibri"/>
                    <a:ea typeface="宋体"/>
                    <a:cs typeface="Times New Roman"/>
                  </a:rPr>
                  <a:t>	</a:t>
                </a:r>
                <a:endParaRPr lang="zh-CN" altLang="zh-CN" sz="2000" kern="100" dirty="0">
                  <a:effectLst/>
                  <a:latin typeface="Calibri"/>
                  <a:ea typeface="宋体"/>
                  <a:cs typeface="Times New Roman"/>
                </a:endParaRPr>
              </a:p>
              <a:p>
                <a:pPr indent="26797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B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．木板必须在桌面上做匀速直线运动</a:t>
                </a:r>
                <a:r>
                  <a:rPr lang="en-US" altLang="zh-CN" sz="2000" kern="100" dirty="0">
                    <a:effectLst/>
                    <a:latin typeface="Calibri"/>
                    <a:ea typeface="宋体"/>
                    <a:cs typeface="Times New Roman"/>
                  </a:rPr>
                  <a:t>	</a:t>
                </a:r>
                <a:endParaRPr lang="zh-CN" altLang="zh-CN" sz="2000" kern="100" dirty="0">
                  <a:effectLst/>
                  <a:latin typeface="Calibri"/>
                  <a:ea typeface="宋体"/>
                  <a:cs typeface="Times New Roman"/>
                </a:endParaRPr>
              </a:p>
              <a:p>
                <a:pPr indent="26797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C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．木块</a:t>
                </a:r>
                <a:r>
                  <a:rPr lang="en-US" altLang="zh-CN" sz="2000" i="1" kern="100" dirty="0">
                    <a:effectLst/>
                    <a:latin typeface="Times New Roman"/>
                    <a:ea typeface="新宋体"/>
                    <a:cs typeface="Times New Roman"/>
                  </a:rPr>
                  <a:t>A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所受的滑动摩擦力的方向水平向左</a:t>
                </a:r>
                <a:r>
                  <a:rPr lang="en-US" altLang="zh-CN" sz="2000" kern="100" dirty="0">
                    <a:effectLst/>
                    <a:latin typeface="Calibri"/>
                    <a:ea typeface="宋体"/>
                    <a:cs typeface="Times New Roman"/>
                  </a:rPr>
                  <a:t>	</a:t>
                </a:r>
                <a:endParaRPr lang="zh-CN" altLang="zh-CN" sz="2000" kern="100" dirty="0">
                  <a:effectLst/>
                  <a:latin typeface="Calibri"/>
                  <a:ea typeface="宋体"/>
                  <a:cs typeface="Times New Roman"/>
                </a:endParaRPr>
              </a:p>
              <a:p>
                <a:pPr indent="26797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D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．弹簧测力计的示数等于木块</a:t>
                </a:r>
                <a:r>
                  <a:rPr lang="en-US" altLang="zh-CN" sz="2000" i="1" kern="100" dirty="0">
                    <a:effectLst/>
                    <a:latin typeface="Times New Roman"/>
                    <a:ea typeface="新宋体"/>
                    <a:cs typeface="Times New Roman"/>
                  </a:rPr>
                  <a:t>A</a:t>
                </a:r>
                <a:r>
                  <a:rPr lang="zh-CN" altLang="zh-CN" sz="2000" kern="100" dirty="0">
                    <a:effectLst/>
                    <a:latin typeface="Times New Roman"/>
                    <a:ea typeface="新宋体"/>
                    <a:cs typeface="Times New Roman"/>
                  </a:rPr>
                  <a:t>所受的滑动摩擦力的大小</a:t>
                </a:r>
                <a:endParaRPr lang="zh-CN" altLang="zh-CN" sz="2000" kern="100" dirty="0">
                  <a:effectLst/>
                  <a:latin typeface="Calibri"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970971"/>
                <a:ext cx="9004749" cy="4339650"/>
              </a:xfrm>
              <a:prstGeom prst="rect">
                <a:avLst/>
              </a:prstGeom>
              <a:blipFill rotWithShape="1">
                <a:blip r:embed="rId2"/>
                <a:stretch>
                  <a:fillRect l="-745" r="-677" b="-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061173" y="290996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15" y="3463963"/>
            <a:ext cx="2650265" cy="132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571" y="208033"/>
            <a:ext cx="8057605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latin typeface="Calibri"/>
                <a:ea typeface="宋体"/>
                <a:cs typeface="Times New Roman"/>
              </a:rPr>
              <a:t>五、杠杆的平衡条件</a:t>
            </a:r>
            <a:endParaRPr lang="zh-CN" altLang="zh-CN" sz="2400" kern="100" dirty="0">
              <a:effectLst/>
              <a:latin typeface="Calibri"/>
              <a:ea typeface="宋体"/>
              <a:cs typeface="Times New Roman"/>
            </a:endParaRPr>
          </a:p>
          <a:p>
            <a:pPr indent="267970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effectLst/>
                <a:latin typeface="Calibri"/>
                <a:ea typeface="宋体"/>
                <a:cs typeface="Times New Roman"/>
              </a:rPr>
              <a:t>例</a:t>
            </a:r>
            <a:r>
              <a:rPr lang="en-US" altLang="zh-CN" sz="2000" b="1" kern="100" dirty="0">
                <a:effectLst/>
                <a:latin typeface="Calibri"/>
                <a:ea typeface="宋体"/>
                <a:cs typeface="Times New Roman"/>
              </a:rPr>
              <a:t>6 </a:t>
            </a: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 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如图所示，轻质杠杆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OA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可绕固定点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O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转动，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A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处挂一重物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G</a:t>
            </a:r>
            <a:r>
              <a:rPr lang="zh-CN" altLang="zh-CN" sz="2000" kern="100" dirty="0">
                <a:effectLst/>
                <a:latin typeface="Calibri"/>
                <a:ea typeface="宋体"/>
                <a:cs typeface="Times New Roman"/>
              </a:rPr>
              <a:t>，</a:t>
            </a:r>
            <a:r>
              <a:rPr lang="en-US" altLang="zh-CN" sz="2000" kern="100" dirty="0">
                <a:effectLst/>
                <a:latin typeface="Calibri"/>
                <a:ea typeface="宋体"/>
                <a:cs typeface="Times New Roman"/>
              </a:rPr>
              <a:t> 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处有一个始终垂直于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OA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的拉力</a:t>
            </a: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 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，使杠杆缓慢地向图中虚线位置移动的过程中，关于拉力</a:t>
            </a:r>
            <a:r>
              <a:rPr lang="en-US" altLang="zh-CN" sz="2000" i="1" kern="100" dirty="0">
                <a:effectLst/>
                <a:latin typeface="宋体"/>
                <a:ea typeface="宋体"/>
                <a:cs typeface="Times New Roman"/>
              </a:rPr>
              <a:t>F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的说法正确的</a:t>
            </a:r>
            <a:r>
              <a:rPr lang="zh-CN" altLang="zh-CN" sz="2000" kern="100" dirty="0" smtClean="0">
                <a:effectLst/>
                <a:latin typeface="Calibri"/>
                <a:ea typeface="宋体"/>
                <a:cs typeface="宋体"/>
              </a:rPr>
              <a:t>是</a:t>
            </a:r>
            <a:r>
              <a:rPr lang="zh-CN" altLang="en-US" sz="2000" kern="100" dirty="0" smtClean="0">
                <a:effectLst/>
                <a:latin typeface="Calibri"/>
                <a:ea typeface="宋体"/>
                <a:cs typeface="宋体"/>
              </a:rPr>
              <a:t>（       ）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1000"/>
              </a:spcAft>
              <a:tabLst>
                <a:tab pos="2105025" algn="l"/>
                <a:tab pos="3819525" algn="l"/>
              </a:tabLst>
            </a:pP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A</a:t>
            </a:r>
            <a:r>
              <a:rPr lang="zh-CN" altLang="zh-CN" sz="2000" kern="100" dirty="0">
                <a:effectLst/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先变小后变大</a:t>
            </a: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	B</a:t>
            </a:r>
            <a:r>
              <a:rPr lang="zh-CN" altLang="zh-CN" sz="2000" kern="100" dirty="0">
                <a:effectLst/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先变大后变小</a:t>
            </a: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	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1000"/>
              </a:spcAft>
              <a:tabLst>
                <a:tab pos="2105025" algn="l"/>
                <a:tab pos="3819525" algn="l"/>
              </a:tabLst>
            </a:pP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C</a:t>
            </a:r>
            <a:r>
              <a:rPr lang="zh-CN" altLang="zh-CN" sz="2000" kern="100" dirty="0">
                <a:effectLst/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一直增大</a:t>
            </a:r>
            <a:r>
              <a:rPr lang="en-US" altLang="zh-CN" sz="2000" kern="100" dirty="0">
                <a:effectLst/>
                <a:latin typeface="宋体"/>
                <a:ea typeface="宋体"/>
                <a:cs typeface="Times New Roman"/>
              </a:rPr>
              <a:t>	</a:t>
            </a:r>
            <a:r>
              <a:rPr lang="en-US" altLang="zh-CN" sz="2000" kern="100" dirty="0" smtClean="0">
                <a:effectLst/>
                <a:latin typeface="宋体"/>
                <a:ea typeface="宋体"/>
                <a:cs typeface="Times New Roman"/>
              </a:rPr>
              <a:t>              D</a:t>
            </a:r>
            <a:r>
              <a:rPr lang="zh-CN" altLang="zh-CN" sz="2000" kern="100" dirty="0">
                <a:effectLst/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effectLst/>
                <a:latin typeface="Calibri"/>
                <a:ea typeface="宋体"/>
                <a:cs typeface="宋体"/>
              </a:rPr>
              <a:t>保持</a:t>
            </a:r>
            <a:r>
              <a:rPr lang="zh-CN" altLang="zh-CN" sz="2000" kern="100" dirty="0" smtClean="0">
                <a:effectLst/>
                <a:latin typeface="Calibri"/>
                <a:ea typeface="宋体"/>
                <a:cs typeface="宋体"/>
              </a:rPr>
              <a:t>不变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49" y="3562593"/>
            <a:ext cx="2348955" cy="19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34406" y="3212984"/>
                <a:ext cx="7745505" cy="2990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61620" font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zh-CN" sz="2000" kern="100" dirty="0">
                    <a:solidFill>
                      <a:srgbClr val="000000"/>
                    </a:solidFill>
                    <a:latin typeface="Calibri"/>
                    <a:ea typeface="宋体"/>
                    <a:cs typeface="Times New Roman"/>
                  </a:rPr>
                  <a:t>【</a:t>
                </a:r>
                <a:r>
                  <a:rPr lang="zh-CN" altLang="zh-CN" sz="2000" b="1" kern="100" dirty="0">
                    <a:solidFill>
                      <a:srgbClr val="000000"/>
                    </a:solidFill>
                    <a:latin typeface="Calibri"/>
                    <a:ea typeface="宋体"/>
                    <a:cs typeface="Times New Roman"/>
                  </a:rPr>
                  <a:t>解析</a:t>
                </a:r>
                <a:r>
                  <a:rPr lang="zh-CN" altLang="zh-CN" sz="2000" kern="100" dirty="0">
                    <a:solidFill>
                      <a:srgbClr val="000000"/>
                    </a:solidFill>
                    <a:latin typeface="Calibri"/>
                    <a:ea typeface="宋体"/>
                    <a:cs typeface="Times New Roman"/>
                  </a:rPr>
                  <a:t>】</a:t>
                </a:r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如</a:t>
                </a:r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图所示，将杠杆缓慢地由最初位置拉到水平位置时，动力臂不变，阻力不变，阻力臂变大，根据杠杆平衡条件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𝐿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CN" sz="2000" i="1" kern="100">
                        <a:solidFill>
                          <a:srgbClr val="000000"/>
                        </a:solidFill>
                        <a:latin typeface="Cambria Math"/>
                        <a:ea typeface="楷体_GB2312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𝐿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可知，动力逐渐变大。将杠杆从水平位置拉到最终位置时，动力臂不变，阻力不变，阻力臂变小，根据杠杆平衡条件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𝐿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CN" sz="2000" i="1" kern="100">
                        <a:solidFill>
                          <a:srgbClr val="000000"/>
                        </a:solidFill>
                        <a:latin typeface="Cambria Math"/>
                        <a:ea typeface="楷体_GB2312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𝐿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000000"/>
                            </a:solidFill>
                            <a:latin typeface="Cambria Math"/>
                            <a:ea typeface="楷体_GB2312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可知，动力逐渐变小。综上分析可得，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00000"/>
                        </a:solidFill>
                        <a:latin typeface="Cambria Math"/>
                        <a:ea typeface="楷体_GB2312"/>
                        <a:cs typeface="Times New Roman"/>
                      </a:rPr>
                      <m:t>𝐹</m:t>
                    </m:r>
                  </m:oMath>
                </a14:m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先变大后变小。故选</a:t>
                </a:r>
                <a:r>
                  <a:rPr lang="en-US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B</a:t>
                </a:r>
                <a:r>
                  <a:rPr lang="zh-CN" altLang="zh-CN" sz="2000" kern="100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  <a:cs typeface="Times New Roman"/>
                  </a:rPr>
                  <a:t>。</a:t>
                </a:r>
              </a:p>
              <a:p>
                <a:pPr lvl="0" indent="267970" font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zh-CN" sz="2000" b="1" kern="100" dirty="0">
                    <a:solidFill>
                      <a:srgbClr val="000000"/>
                    </a:solidFill>
                    <a:latin typeface="Calibri"/>
                    <a:ea typeface="宋体"/>
                    <a:cs typeface="Times New Roman"/>
                  </a:rPr>
                  <a:t>答案：</a:t>
                </a:r>
                <a:r>
                  <a:rPr lang="en-US" altLang="zh-CN" sz="2000" kern="100" dirty="0">
                    <a:solidFill>
                      <a:srgbClr val="000000"/>
                    </a:solidFill>
                    <a:latin typeface="宋体"/>
                    <a:ea typeface="宋体"/>
                    <a:cs typeface="Times New Roman"/>
                  </a:rPr>
                  <a:t>B</a:t>
                </a:r>
                <a:endParaRPr lang="zh-CN" altLang="zh-CN" sz="2000" kern="100" dirty="0">
                  <a:solidFill>
                    <a:srgbClr val="000000"/>
                  </a:solidFill>
                  <a:latin typeface="Calibri"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06" y="3212984"/>
                <a:ext cx="7745505" cy="2990562"/>
              </a:xfrm>
              <a:prstGeom prst="rect">
                <a:avLst/>
              </a:prstGeom>
              <a:blipFill rotWithShape="1">
                <a:blip r:embed="rId3"/>
                <a:stretch>
                  <a:fillRect l="-787" b="-2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00" y="1043493"/>
            <a:ext cx="2256454" cy="17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0487" y="1157047"/>
            <a:ext cx="6879715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跟踪练习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r>
              <a:rPr lang="en-US" altLang="zh-CN" sz="2400" kern="100" dirty="0">
                <a:latin typeface="宋体"/>
                <a:ea typeface="宋体"/>
                <a:cs typeface="宋体"/>
              </a:rPr>
              <a:t>6.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如图所示，轻质杠杆一端通过铰链与墙链接，中点处悬挂一重物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 </a:t>
            </a:r>
            <a:r>
              <a:rPr lang="en-US" altLang="zh-CN" sz="2400" i="1" kern="100" dirty="0">
                <a:latin typeface="Calibri"/>
                <a:ea typeface="宋体"/>
                <a:cs typeface="Times New Roman"/>
              </a:rPr>
              <a:t>G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，另一端因水平方向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 </a:t>
            </a:r>
            <a:r>
              <a:rPr lang="en-US" altLang="zh-CN" sz="2400" i="1" kern="100" dirty="0">
                <a:latin typeface="Calibri"/>
                <a:ea typeface="宋体"/>
                <a:cs typeface="Times New Roman"/>
              </a:rPr>
              <a:t>F</a:t>
            </a: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 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的作用而被缓慢抬起。在此过程中</a:t>
            </a:r>
            <a:r>
              <a:rPr lang="en-US" altLang="zh-CN" sz="2400" i="1" kern="100" dirty="0">
                <a:latin typeface="宋体"/>
                <a:ea typeface="宋体"/>
                <a:cs typeface="Times New Roman"/>
              </a:rPr>
              <a:t>F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的大小及力臂的变化是</a:t>
            </a:r>
            <a:r>
              <a:rPr lang="zh-CN" altLang="zh-CN" sz="2400" kern="100" dirty="0" smtClean="0">
                <a:latin typeface="Calibri"/>
                <a:ea typeface="宋体"/>
                <a:cs typeface="宋体"/>
              </a:rPr>
              <a:t>（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　　）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  <a:tabLst>
                <a:tab pos="1514475" algn="l"/>
                <a:tab pos="2637155" algn="l"/>
                <a:tab pos="3955415" algn="l"/>
              </a:tabLst>
            </a:pP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A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变大</a:t>
            </a:r>
            <a:r>
              <a:rPr lang="en-US" altLang="zh-CN" sz="2400" kern="100" dirty="0">
                <a:latin typeface="Calibri"/>
                <a:ea typeface="宋体"/>
                <a:cs typeface="宋体"/>
              </a:rPr>
              <a:t>  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变大</a:t>
            </a: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	B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变大</a:t>
            </a:r>
            <a:r>
              <a:rPr lang="en-US" altLang="zh-CN" sz="2400" kern="100" dirty="0">
                <a:latin typeface="Calibri"/>
                <a:ea typeface="宋体"/>
                <a:cs typeface="宋体"/>
              </a:rPr>
              <a:t>  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变小</a:t>
            </a: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	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  <a:tabLst>
                <a:tab pos="1514475" algn="l"/>
                <a:tab pos="2637155" algn="l"/>
                <a:tab pos="3955415" algn="l"/>
              </a:tabLst>
            </a:pP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C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变小</a:t>
            </a:r>
            <a:r>
              <a:rPr lang="en-US" altLang="zh-CN" sz="2400" kern="100" dirty="0">
                <a:latin typeface="Calibri"/>
                <a:ea typeface="宋体"/>
                <a:cs typeface="宋体"/>
              </a:rPr>
              <a:t>  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变大</a:t>
            </a: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	D</a:t>
            </a:r>
            <a:r>
              <a:rPr lang="zh-CN" altLang="zh-CN" sz="2400" kern="100" dirty="0">
                <a:latin typeface="Calibri"/>
                <a:ea typeface="宋体"/>
                <a:cs typeface="Times New Roman"/>
              </a:rPr>
              <a:t>．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变小</a:t>
            </a:r>
            <a:r>
              <a:rPr lang="en-US" altLang="zh-CN" sz="2400" kern="100" dirty="0">
                <a:latin typeface="Calibri"/>
                <a:ea typeface="宋体"/>
                <a:cs typeface="宋体"/>
              </a:rPr>
              <a:t>  </a:t>
            </a:r>
            <a:r>
              <a:rPr lang="zh-CN" altLang="zh-CN" sz="2400" kern="100" dirty="0">
                <a:latin typeface="Calibri"/>
                <a:ea typeface="宋体"/>
                <a:cs typeface="宋体"/>
              </a:rPr>
              <a:t>变小</a:t>
            </a:r>
            <a:endParaRPr lang="zh-CN" altLang="zh-CN" sz="2400" kern="1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75" y="1700610"/>
            <a:ext cx="2493462" cy="18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12907" y="27064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781" y="383116"/>
            <a:ext cx="95729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spcAft>
                <a:spcPts val="0"/>
              </a:spcAft>
            </a:pPr>
            <a:r>
              <a:rPr lang="zh-CN" altLang="zh-CN" sz="2800" b="1" kern="100" dirty="0">
                <a:latin typeface="Calibri"/>
                <a:ea typeface="宋体"/>
                <a:cs typeface="Times New Roman"/>
              </a:rPr>
              <a:t>六、滑轮的应用</a:t>
            </a:r>
            <a:endParaRPr lang="zh-CN" altLang="zh-CN" sz="2800" kern="100" dirty="0">
              <a:latin typeface="Calibri"/>
              <a:ea typeface="宋体"/>
              <a:cs typeface="Times New Roman"/>
            </a:endParaRPr>
          </a:p>
          <a:p>
            <a:pPr indent="262255" fontAlgn="ctr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例</a:t>
            </a:r>
            <a:r>
              <a:rPr lang="en-US" altLang="zh-CN" sz="2000" b="1" kern="1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7  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工厂为了搬运一个笨重的机器进车间，某工人设计了如图所示的四种方案（机器下方的小圆表示并排放置的圆形钢管的截面），其中最省力的方案是（</a:t>
            </a:r>
            <a:r>
              <a:rPr lang="en-US" altLang="zh-CN" sz="2000" kern="100" dirty="0">
                <a:latin typeface="宋体"/>
                <a:ea typeface="宋体"/>
                <a:cs typeface="Times New Roman"/>
              </a:rPr>
              <a:t>  </a:t>
            </a:r>
            <a:r>
              <a:rPr lang="zh-CN" altLang="zh-CN" sz="2000" kern="100" dirty="0">
                <a:latin typeface="Calibri"/>
                <a:ea typeface="宋体"/>
                <a:cs typeface="Times New Roman"/>
              </a:rPr>
              <a:t>）</a:t>
            </a:r>
          </a:p>
          <a:p>
            <a:pPr indent="261620" fontAlgn="ctr">
              <a:spcAft>
                <a:spcPts val="1000"/>
              </a:spcAft>
            </a:pPr>
            <a:endParaRPr lang="en-US" altLang="zh-CN" sz="2000" kern="100" dirty="0" smtClean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endParaRPr lang="en-US" altLang="zh-CN" sz="2000" kern="100" dirty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endParaRPr lang="en-US" altLang="zh-CN" sz="2000" kern="100" dirty="0" smtClean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endParaRPr lang="en-US" altLang="zh-CN" sz="2000" kern="100" dirty="0" smtClean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endParaRPr lang="en-US" altLang="zh-CN" sz="2000" kern="100" dirty="0">
              <a:latin typeface="Calibri"/>
              <a:ea typeface="宋体"/>
              <a:cs typeface="Times New Roman"/>
            </a:endParaRPr>
          </a:p>
          <a:p>
            <a:pPr indent="261620" fontAlgn="ctr">
              <a:spcAft>
                <a:spcPts val="1000"/>
              </a:spcAft>
            </a:pPr>
            <a:r>
              <a:rPr lang="zh-CN" altLang="zh-CN" sz="2000" kern="100" dirty="0" smtClean="0">
                <a:latin typeface="Calibri"/>
                <a:ea typeface="宋体"/>
                <a:cs typeface="Times New Roman"/>
              </a:rPr>
              <a:t>【</a:t>
            </a:r>
            <a:r>
              <a:rPr lang="zh-CN" altLang="zh-CN" sz="2000" b="1" kern="100" dirty="0" smtClean="0">
                <a:latin typeface="Calibri"/>
                <a:ea typeface="宋体"/>
                <a:cs typeface="Times New Roman"/>
              </a:rPr>
              <a:t>解析</a:t>
            </a:r>
            <a:r>
              <a:rPr lang="zh-CN" altLang="zh-CN" sz="2000" kern="100" dirty="0" smtClean="0">
                <a:latin typeface="Calibri"/>
                <a:ea typeface="宋体"/>
                <a:cs typeface="Times New Roman"/>
              </a:rPr>
              <a:t>】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在以上四种情况中，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B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、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C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、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D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都将物体与地面之间的滑动摩擦变为滚动摩擦，减小了物体与地面之间的摩擦力，而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A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没有，所以首先可以排除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A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。</a:t>
            </a:r>
            <a:endParaRPr lang="zh-CN" altLang="zh-CN" sz="2000" kern="100" dirty="0">
              <a:latin typeface="楷体" pitchFamily="49" charset="-122"/>
              <a:ea typeface="楷体" pitchFamily="49" charset="-122"/>
              <a:cs typeface="Times New Roman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在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B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中使用的是定滑轮，只能改变力的方向不能省力，其所用力的大小与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D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是一样的。都等于物体与地面之间的滚动摩擦力。</a:t>
            </a:r>
            <a:endParaRPr lang="zh-CN" altLang="zh-CN" sz="2000" kern="100" dirty="0">
              <a:latin typeface="楷体" pitchFamily="49" charset="-122"/>
              <a:ea typeface="楷体" pitchFamily="49" charset="-122"/>
              <a:cs typeface="Times New Roman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在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C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中使用的是动滑轮，动滑轮能够省一半的力，所以，此时的拉力等于物体与地面之间滚动摩擦力的一半。所以此时所用的力最小，即最省力。</a:t>
            </a:r>
            <a:endParaRPr lang="zh-CN" altLang="zh-CN" sz="2000" kern="100" dirty="0">
              <a:latin typeface="楷体" pitchFamily="49" charset="-122"/>
              <a:ea typeface="楷体" pitchFamily="49" charset="-122"/>
              <a:cs typeface="Times New Roman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综上分析，故选</a:t>
            </a:r>
            <a:r>
              <a:rPr lang="en-US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C</a:t>
            </a:r>
            <a:r>
              <a:rPr lang="zh-CN" altLang="zh-CN" sz="2000" kern="1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。</a:t>
            </a:r>
            <a:endParaRPr lang="zh-CN" altLang="zh-CN" sz="2000" kern="100" dirty="0">
              <a:latin typeface="楷体" pitchFamily="49" charset="-122"/>
              <a:ea typeface="楷体" pitchFamily="49" charset="-122"/>
              <a:cs typeface="Times New Roman"/>
            </a:endParaRPr>
          </a:p>
          <a:p>
            <a:pPr indent="267970">
              <a:spcAft>
                <a:spcPts val="0"/>
              </a:spcAft>
            </a:pPr>
            <a:r>
              <a:rPr lang="zh-CN" altLang="zh-CN" sz="2000" b="1" kern="100" dirty="0">
                <a:latin typeface="Calibri"/>
                <a:ea typeface="宋体"/>
                <a:cs typeface="Times New Roman"/>
              </a:rPr>
              <a:t>答案：</a:t>
            </a:r>
            <a:r>
              <a:rPr lang="en-US" altLang="zh-CN" sz="2000" kern="100" dirty="0">
                <a:latin typeface="宋体"/>
                <a:ea typeface="宋体"/>
                <a:cs typeface="Times New Roman"/>
              </a:rPr>
              <a:t>C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80" y="1613093"/>
            <a:ext cx="5881504" cy="166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5942" y="1002573"/>
            <a:ext cx="61377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latin typeface="Calibri"/>
                <a:ea typeface="宋体"/>
                <a:cs typeface="Times New Roman"/>
              </a:rPr>
              <a:t>跟踪练习</a:t>
            </a:r>
            <a:endParaRPr lang="zh-CN" altLang="zh-CN" sz="2400" kern="100" dirty="0"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宋体"/>
                <a:ea typeface="宋体"/>
                <a:cs typeface="宋体"/>
              </a:rPr>
              <a:t>7.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（多选）如图所示，重为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60N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的物体</a:t>
            </a:r>
            <a:r>
              <a:rPr lang="en-US" altLang="zh-CN" sz="2000" i="1" kern="10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，在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10N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的拉力作用下，物体在水平路面上以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1m/s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的速度做匀速直线运动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6s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（绳子和滑轮重不计），则</a:t>
            </a:r>
            <a:r>
              <a:rPr lang="zh-CN" altLang="zh-CN" sz="2000" kern="100" dirty="0">
                <a:latin typeface="Calibri"/>
                <a:ea typeface="Times New Roman"/>
                <a:cs typeface="Times New Roman"/>
              </a:rPr>
              <a:t> 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（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sz="2000" kern="100" dirty="0" smtClean="0">
                <a:latin typeface="Times New Roman"/>
                <a:ea typeface="宋体"/>
                <a:cs typeface="Times New Roman"/>
              </a:rPr>
              <a:t>        </a:t>
            </a:r>
            <a:r>
              <a:rPr lang="zh-CN" altLang="zh-CN" sz="2000" kern="100" dirty="0" smtClean="0">
                <a:latin typeface="Times New Roman"/>
                <a:ea typeface="宋体"/>
                <a:cs typeface="Times New Roman"/>
              </a:rPr>
              <a:t>）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0"/>
              </a:spcAft>
              <a:tabLst>
                <a:tab pos="2637155" algn="l"/>
              </a:tabLst>
            </a:pP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A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物体</a:t>
            </a:r>
            <a:r>
              <a:rPr lang="en-US" altLang="zh-CN" sz="2000" i="1" kern="10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与水平路面间的摩擦力为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120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           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0"/>
              </a:spcAft>
              <a:tabLst>
                <a:tab pos="2637155" algn="l"/>
              </a:tabLst>
            </a:pP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B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物体</a:t>
            </a:r>
            <a:r>
              <a:rPr lang="en-US" altLang="zh-CN" sz="2000" i="1" kern="10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与水平路面间的摩擦力为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20N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0"/>
              </a:spcAft>
              <a:tabLst>
                <a:tab pos="2637155" algn="l"/>
              </a:tabLst>
            </a:pP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C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在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6s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内绳子自由端移动了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12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        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       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 </a:t>
            </a:r>
            <a:endParaRPr lang="zh-CN" altLang="zh-CN" sz="2000" kern="100" dirty="0">
              <a:latin typeface="Calibri"/>
              <a:ea typeface="宋体"/>
              <a:cs typeface="Times New Roman"/>
            </a:endParaRPr>
          </a:p>
          <a:p>
            <a:pPr indent="266700" fontAlgn="ctr">
              <a:lnSpc>
                <a:spcPct val="150000"/>
              </a:lnSpc>
              <a:spcAft>
                <a:spcPts val="0"/>
              </a:spcAft>
              <a:tabLst>
                <a:tab pos="2637155" algn="l"/>
              </a:tabLst>
            </a:pP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D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．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在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6s</a:t>
            </a:r>
            <a:r>
              <a:rPr lang="zh-CN" altLang="zh-CN" sz="2000" kern="100" dirty="0">
                <a:latin typeface="Calibri"/>
                <a:ea typeface="宋体"/>
                <a:cs typeface="宋体"/>
              </a:rPr>
              <a:t>内绳子自由端移动了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18</a:t>
            </a:r>
            <a:r>
              <a:rPr lang="en-US" altLang="zh-CN" sz="2000" kern="100" dirty="0">
                <a:latin typeface="Times New Roman"/>
                <a:ea typeface="宋体"/>
                <a:cs typeface="Times New Roman"/>
              </a:rPr>
              <a:t> </a:t>
            </a:r>
            <a:r>
              <a:rPr lang="en-US" altLang="zh-CN" sz="2000" kern="100" dirty="0">
                <a:latin typeface="Times New Roman"/>
                <a:ea typeface="Times New Roman"/>
                <a:cs typeface="Times New Roman"/>
              </a:rPr>
              <a:t>m</a:t>
            </a:r>
            <a:endParaRPr lang="zh-CN" altLang="zh-CN" sz="20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97154" y="242670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49" y="2426703"/>
            <a:ext cx="2493583" cy="8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3553" y="83633"/>
            <a:ext cx="3599357" cy="1003300"/>
            <a:chOff x="402739" y="21978"/>
            <a:chExt cx="3599357" cy="1003300"/>
          </a:xfrm>
        </p:grpSpPr>
        <p:sp>
          <p:nvSpPr>
            <p:cNvPr id="5" name="TextBox 2"/>
            <p:cNvSpPr txBox="1"/>
            <p:nvPr/>
          </p:nvSpPr>
          <p:spPr bwMode="auto">
            <a:xfrm>
              <a:off x="1293506" y="20046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要 点 回 顾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7" name="直接连接符 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8" name="图片 7" descr="标题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1" name="矩形 20"/>
          <p:cNvSpPr/>
          <p:nvPr/>
        </p:nvSpPr>
        <p:spPr>
          <a:xfrm>
            <a:off x="712489" y="1093583"/>
            <a:ext cx="10484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一、力的概念及描述</a:t>
            </a:r>
          </a:p>
          <a:p>
            <a:pPr indent="26797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1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．力是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的作用，物体间力的作用是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的。在国际单位制中，力的单位是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，用符号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表示。力产生的条件：①必须有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的物体；②物体间必须有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。</a:t>
            </a:r>
          </a:p>
          <a:p>
            <a:pPr indent="26797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2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．力的作用效果：①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；②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。</a:t>
            </a:r>
          </a:p>
          <a:p>
            <a:pPr indent="26797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3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．力的三要素：力的</a:t>
            </a:r>
            <a:r>
              <a:rPr lang="en-US" altLang="zh-CN" sz="2000" b="1" kern="100" dirty="0" smtClean="0">
                <a:latin typeface="Times New Roman"/>
                <a:ea typeface="宋体"/>
                <a:cs typeface="Times New Roman"/>
              </a:rPr>
              <a:t>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、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和</a:t>
            </a: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____________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。</a:t>
            </a:r>
          </a:p>
          <a:p>
            <a:pPr indent="26797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/>
                <a:ea typeface="宋体"/>
                <a:cs typeface="Times New Roman"/>
              </a:rPr>
              <a:t>4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．力的示意图：在受力物体上沿着</a:t>
            </a:r>
            <a:r>
              <a:rPr lang="en-US" altLang="zh-CN" sz="2000" b="1" kern="100" dirty="0" smtClean="0">
                <a:latin typeface="Times New Roman"/>
                <a:ea typeface="宋体"/>
                <a:cs typeface="Times New Roman"/>
              </a:rPr>
              <a:t>__________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画一条线段，在线段的末端画一个箭头表示</a:t>
            </a:r>
            <a:r>
              <a:rPr lang="en-US" altLang="zh-CN" sz="2000" b="1" kern="100" dirty="0" smtClean="0">
                <a:latin typeface="Times New Roman"/>
                <a:ea typeface="宋体"/>
                <a:cs typeface="Times New Roman"/>
              </a:rPr>
              <a:t>__________</a:t>
            </a:r>
            <a:r>
              <a:rPr lang="zh-CN" altLang="en-US" sz="2000" b="1" kern="100" dirty="0" smtClean="0">
                <a:latin typeface="Times New Roman"/>
                <a:ea typeface="宋体"/>
                <a:cs typeface="Times New Roman"/>
              </a:rPr>
              <a:t>，</a:t>
            </a:r>
            <a:r>
              <a:rPr lang="zh-CN" altLang="en-US" sz="2000" b="1" kern="100" dirty="0">
                <a:latin typeface="Times New Roman"/>
                <a:ea typeface="宋体"/>
                <a:cs typeface="Times New Roman"/>
              </a:rPr>
              <a:t>在箭头边上标上力的大小，线段的起点或终点表示力的</a:t>
            </a:r>
            <a:r>
              <a:rPr lang="en-US" altLang="zh-CN" sz="2000" b="1" kern="100" dirty="0" smtClean="0">
                <a:latin typeface="Times New Roman"/>
                <a:ea typeface="宋体"/>
                <a:cs typeface="Times New Roman"/>
              </a:rPr>
              <a:t>_________</a:t>
            </a:r>
            <a:r>
              <a:rPr lang="zh-CN" altLang="en-US" sz="2000" b="1" kern="100" dirty="0" smtClean="0">
                <a:latin typeface="Times New Roman"/>
                <a:ea typeface="宋体"/>
                <a:cs typeface="Times New Roman"/>
              </a:rPr>
              <a:t>。</a:t>
            </a:r>
            <a:endParaRPr lang="zh-CN" altLang="en-US" sz="2000" b="1" kern="100" dirty="0">
              <a:latin typeface="Times New Roman"/>
              <a:ea typeface="宋体"/>
              <a:cs typeface="Times New Roman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3979" y="18836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物体对</a:t>
            </a:r>
            <a:r>
              <a:rPr lang="zh-CN" altLang="en-US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物体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96151" y="188369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相互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7416" y="24764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牛顿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61356" y="247645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3239" y="245902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两个或两个</a:t>
            </a:r>
            <a:r>
              <a:rPr lang="zh-CN" altLang="en-US" dirty="0" smtClean="0">
                <a:solidFill>
                  <a:srgbClr val="FF0000"/>
                </a:solidFill>
              </a:rPr>
              <a:t>以上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2910" y="30677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相互作用</a:t>
            </a:r>
          </a:p>
        </p:txBody>
      </p:sp>
      <p:sp>
        <p:nvSpPr>
          <p:cNvPr id="13" name="矩形 12"/>
          <p:cNvSpPr/>
          <p:nvPr/>
        </p:nvSpPr>
        <p:spPr>
          <a:xfrm>
            <a:off x="3882506" y="366375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力能改变物体的形状</a:t>
            </a:r>
          </a:p>
        </p:txBody>
      </p:sp>
      <p:sp>
        <p:nvSpPr>
          <p:cNvPr id="14" name="矩形 13"/>
          <p:cNvSpPr/>
          <p:nvPr/>
        </p:nvSpPr>
        <p:spPr>
          <a:xfrm>
            <a:off x="7133043" y="367636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力能改变物体的运动状态</a:t>
            </a:r>
          </a:p>
        </p:txBody>
      </p:sp>
      <p:sp>
        <p:nvSpPr>
          <p:cNvPr id="15" name="矩形 14"/>
          <p:cNvSpPr/>
          <p:nvPr/>
        </p:nvSpPr>
        <p:spPr>
          <a:xfrm>
            <a:off x="3913235" y="428782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大小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85631" y="42869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方向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96151" y="42878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作用点</a:t>
            </a:r>
          </a:p>
        </p:txBody>
      </p:sp>
      <p:sp>
        <p:nvSpPr>
          <p:cNvPr id="18" name="矩形 17"/>
          <p:cNvSpPr/>
          <p:nvPr/>
        </p:nvSpPr>
        <p:spPr>
          <a:xfrm>
            <a:off x="5223966" y="49538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受力</a:t>
            </a:r>
            <a:r>
              <a:rPr lang="zh-CN" altLang="en-US" dirty="0" smtClean="0">
                <a:solidFill>
                  <a:srgbClr val="FF0000"/>
                </a:solidFill>
              </a:rPr>
              <a:t>方向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5983" y="54899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力的</a:t>
            </a:r>
            <a:r>
              <a:rPr lang="zh-CN" altLang="en-US" dirty="0" smtClean="0">
                <a:solidFill>
                  <a:srgbClr val="FF0000"/>
                </a:solidFill>
              </a:rPr>
              <a:t>方向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31117" y="552308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作用点</a:t>
            </a:r>
          </a:p>
        </p:txBody>
      </p:sp>
    </p:spTree>
    <p:extLst>
      <p:ext uri="{BB962C8B-B14F-4D97-AF65-F5344CB8AC3E}">
        <p14:creationId xmlns:p14="http://schemas.microsoft.com/office/powerpoint/2010/main" val="33518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6-4-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9931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01-01-003-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497263" y="3441700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 rot="6733373">
            <a:off x="362745" y="2677318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 dirty="0">
                <a:ln w="9525">
                  <a:round/>
                  <a:headEnd/>
                  <a:tailE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5" name="图片 14" descr="image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4325" y="1004887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471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7143" y="634120"/>
            <a:ext cx="103383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二、弹簧测力计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5</a:t>
            </a:r>
            <a:r>
              <a:rPr lang="zh-CN" altLang="zh-CN" sz="2000" dirty="0" smtClean="0"/>
              <a:t>．弹簧测力计是用来测量</a:t>
            </a:r>
            <a:r>
              <a:rPr lang="en-US" altLang="zh-CN" sz="2000" dirty="0" smtClean="0"/>
              <a:t>______</a:t>
            </a:r>
            <a:r>
              <a:rPr lang="zh-CN" altLang="zh-CN" sz="2000" dirty="0" smtClean="0"/>
              <a:t>的大小的工具，它的制作原理：</a:t>
            </a:r>
            <a:r>
              <a:rPr lang="en-US" altLang="zh-CN" sz="2000" dirty="0" smtClean="0"/>
              <a:t>________________________________________</a:t>
            </a:r>
            <a:r>
              <a:rPr lang="zh-CN" altLang="zh-CN" sz="2000" dirty="0" smtClean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6</a:t>
            </a:r>
            <a:r>
              <a:rPr lang="zh-CN" altLang="zh-CN" sz="2000" dirty="0" smtClean="0"/>
              <a:t>．弹簧测力计使用时的注意事项：（</a:t>
            </a:r>
            <a:r>
              <a:rPr lang="en-US" altLang="zh-CN" sz="2000" dirty="0" smtClean="0"/>
              <a:t>1</a:t>
            </a:r>
            <a:r>
              <a:rPr lang="zh-CN" altLang="zh-CN" sz="2000" dirty="0" smtClean="0"/>
              <a:t>）注意观察它的</a:t>
            </a:r>
            <a:r>
              <a:rPr lang="en-US" altLang="zh-CN" sz="2000" dirty="0" smtClean="0"/>
              <a:t>_________</a:t>
            </a:r>
            <a:r>
              <a:rPr lang="zh-CN" altLang="zh-CN" sz="2000" dirty="0" smtClean="0"/>
              <a:t>和</a:t>
            </a:r>
            <a:r>
              <a:rPr lang="en-US" altLang="zh-CN" sz="2000" dirty="0" smtClean="0"/>
              <a:t>________</a:t>
            </a:r>
            <a:r>
              <a:rPr lang="zh-CN" altLang="zh-CN" sz="2000" dirty="0" smtClean="0"/>
              <a:t>，加在弹簧测力计上的力不能超过它的</a:t>
            </a:r>
            <a:r>
              <a:rPr lang="en-US" altLang="zh-CN" sz="2000" dirty="0" smtClean="0"/>
              <a:t>___________</a:t>
            </a:r>
            <a:r>
              <a:rPr lang="zh-CN" altLang="zh-CN" sz="2000" dirty="0" smtClean="0"/>
              <a:t>；（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）先用手轻轻拉动挂钩几次，观察指针是否指在</a:t>
            </a:r>
            <a:r>
              <a:rPr lang="en-US" altLang="zh-CN" sz="2000" dirty="0" smtClean="0"/>
              <a:t>___________</a:t>
            </a:r>
            <a:r>
              <a:rPr lang="zh-CN" altLang="zh-CN" sz="2000" dirty="0" smtClean="0"/>
              <a:t>上；（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）读数时，视线要与指针水平且与刻度板面</a:t>
            </a:r>
            <a:r>
              <a:rPr lang="en-US" altLang="zh-CN" sz="2000" dirty="0" smtClean="0"/>
              <a:t>_________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三、重力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7</a:t>
            </a:r>
            <a:r>
              <a:rPr lang="zh-CN" altLang="zh-CN" sz="2000" dirty="0" smtClean="0"/>
              <a:t>．由于</a:t>
            </a:r>
            <a:r>
              <a:rPr lang="en-US" altLang="zh-CN" sz="2000" dirty="0" smtClean="0"/>
              <a:t>_______________</a:t>
            </a:r>
            <a:r>
              <a:rPr lang="zh-CN" altLang="zh-CN" sz="2000" dirty="0" smtClean="0"/>
              <a:t>而使物体受到的力叫做重力，用符号</a:t>
            </a:r>
            <a:r>
              <a:rPr lang="en-US" altLang="zh-CN" sz="2000" dirty="0" smtClean="0"/>
              <a:t>________</a:t>
            </a:r>
            <a:r>
              <a:rPr lang="zh-CN" altLang="zh-CN" sz="2000" dirty="0" smtClean="0"/>
              <a:t>表示，重力的施力物体是</a:t>
            </a:r>
            <a:r>
              <a:rPr lang="en-US" altLang="zh-CN" sz="2000" dirty="0" smtClean="0"/>
              <a:t>____________</a:t>
            </a:r>
            <a:r>
              <a:rPr lang="zh-CN" altLang="zh-CN" sz="2000" dirty="0" smtClean="0"/>
              <a:t>。重力的方向总是</a:t>
            </a:r>
            <a:r>
              <a:rPr lang="en-US" altLang="zh-CN" sz="2000" dirty="0" smtClean="0"/>
              <a:t>___________________</a:t>
            </a:r>
            <a:r>
              <a:rPr lang="zh-CN" altLang="zh-CN" sz="2000" dirty="0" smtClean="0"/>
              <a:t>，利用这种性质可以制成</a:t>
            </a:r>
            <a:r>
              <a:rPr lang="en-US" altLang="zh-CN" sz="2000" dirty="0" smtClean="0"/>
              <a:t>___________</a:t>
            </a:r>
            <a:r>
              <a:rPr lang="zh-CN" altLang="zh-CN" sz="2000" dirty="0" smtClean="0"/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4271754" y="11555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54155" y="162260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在弹性限度内，弹簧的伸长与受到的拉力成正比</a:t>
            </a:r>
          </a:p>
        </p:txBody>
      </p:sp>
      <p:sp>
        <p:nvSpPr>
          <p:cNvPr id="17" name="矩形 16"/>
          <p:cNvSpPr/>
          <p:nvPr/>
        </p:nvSpPr>
        <p:spPr>
          <a:xfrm>
            <a:off x="7431035" y="20995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量程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09141" y="20995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分度</a:t>
            </a:r>
            <a:r>
              <a:rPr lang="zh-CN" altLang="en-US" dirty="0" smtClean="0">
                <a:solidFill>
                  <a:srgbClr val="FF0000"/>
                </a:solidFill>
              </a:rPr>
              <a:t>值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517289" y="251282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量程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8594" y="30347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零</a:t>
            </a:r>
            <a:r>
              <a:rPr lang="zh-CN" altLang="en-US" dirty="0" smtClean="0">
                <a:solidFill>
                  <a:srgbClr val="FF0000"/>
                </a:solidFill>
              </a:rPr>
              <a:t>刻度线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139973" y="30347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>
                <a:solidFill>
                  <a:srgbClr val="FF0000"/>
                </a:solidFill>
              </a:rPr>
              <a:t>垂直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28277" y="392564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地球的吸引</a:t>
            </a:r>
            <a:endParaRPr lang="zh-CN" altLang="zh-CN" kern="100" dirty="0">
              <a:solidFill>
                <a:srgbClr val="FF0000"/>
              </a:solidFill>
              <a:effectLst/>
              <a:latin typeface="Calibri"/>
              <a:ea typeface="宋体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8395144" y="3925648"/>
                <a:ext cx="6244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667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>
                          <a:solidFill>
                            <a:srgbClr val="FF0000"/>
                          </a:solidFill>
                          <a:latin typeface="Cambria Math"/>
                          <a:ea typeface="宋体"/>
                          <a:cs typeface="Times New Roman"/>
                        </a:rPr>
                        <m:t>𝐺</m:t>
                      </m:r>
                    </m:oMath>
                  </m:oMathPara>
                </a14:m>
                <a:endParaRPr lang="zh-CN" altLang="zh-CN" kern="100" dirty="0">
                  <a:solidFill>
                    <a:srgbClr val="FF0000"/>
                  </a:solidFill>
                  <a:latin typeface="Calibri"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144" y="3925648"/>
                <a:ext cx="6244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573424" y="44061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地球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628873" y="43586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竖直</a:t>
            </a:r>
            <a:r>
              <a:rPr lang="zh-CN" altLang="zh-CN" kern="1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向下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6261" y="486874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铅垂线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7579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2397" y="1199788"/>
            <a:ext cx="9005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四、滑动摩擦力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8</a:t>
            </a:r>
            <a:r>
              <a:rPr lang="zh-CN" altLang="zh-CN" sz="2000" dirty="0" smtClean="0"/>
              <a:t>．滑动摩擦力的大小跟</a:t>
            </a:r>
            <a:r>
              <a:rPr lang="en-US" altLang="zh-CN" sz="2000" dirty="0" smtClean="0"/>
              <a:t>______________</a:t>
            </a:r>
            <a:r>
              <a:rPr lang="zh-CN" altLang="zh-CN" sz="2000" dirty="0" smtClean="0"/>
              <a:t>和</a:t>
            </a:r>
            <a:r>
              <a:rPr lang="en-US" altLang="zh-CN" sz="2000" dirty="0" smtClean="0"/>
              <a:t>_________________</a:t>
            </a:r>
            <a:r>
              <a:rPr lang="zh-CN" altLang="zh-CN" sz="2000" dirty="0" smtClean="0"/>
              <a:t>有关，当接触面粗糙程度相同时，压力</a:t>
            </a:r>
            <a:r>
              <a:rPr lang="en-US" altLang="zh-CN" sz="2000" dirty="0" smtClean="0"/>
              <a:t>_________</a:t>
            </a:r>
            <a:r>
              <a:rPr lang="zh-CN" altLang="zh-CN" sz="2000" dirty="0" smtClean="0"/>
              <a:t>，摩擦力越大；当压力一定时，接触面越</a:t>
            </a:r>
            <a:r>
              <a:rPr lang="en-US" altLang="zh-CN" sz="2000" dirty="0" smtClean="0"/>
              <a:t>____________</a:t>
            </a:r>
            <a:r>
              <a:rPr lang="zh-CN" altLang="zh-CN" sz="2000" dirty="0" smtClean="0"/>
              <a:t>，摩擦力越大。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9</a:t>
            </a:r>
            <a:r>
              <a:rPr lang="zh-CN" altLang="zh-CN" sz="2000" dirty="0" smtClean="0"/>
              <a:t>．增大有益摩擦的方法：①增大</a:t>
            </a:r>
            <a:r>
              <a:rPr lang="en-US" altLang="zh-CN" sz="2000" dirty="0" smtClean="0"/>
              <a:t>_____________</a:t>
            </a:r>
            <a:r>
              <a:rPr lang="zh-CN" altLang="zh-CN" sz="2000" dirty="0" smtClean="0"/>
              <a:t>；②增大接触面的</a:t>
            </a:r>
            <a:r>
              <a:rPr lang="en-US" altLang="zh-CN" sz="2000" dirty="0" smtClean="0"/>
              <a:t>________________</a:t>
            </a:r>
            <a:r>
              <a:rPr lang="zh-CN" altLang="zh-CN" sz="2000" dirty="0" smtClean="0"/>
              <a:t>。减小有害摩擦的方法：①减小</a:t>
            </a:r>
            <a:r>
              <a:rPr lang="en-US" altLang="zh-CN" sz="2000" dirty="0" smtClean="0"/>
              <a:t>_____________</a:t>
            </a:r>
            <a:r>
              <a:rPr lang="zh-CN" altLang="zh-CN" sz="2000" dirty="0" smtClean="0"/>
              <a:t>；②减小接触面的</a:t>
            </a:r>
            <a:r>
              <a:rPr lang="en-US" altLang="zh-CN" sz="2000" dirty="0" smtClean="0"/>
              <a:t>________________</a:t>
            </a:r>
            <a:r>
              <a:rPr lang="zh-CN" altLang="zh-CN" sz="2000" dirty="0" smtClean="0"/>
              <a:t>；③用</a:t>
            </a:r>
            <a:r>
              <a:rPr lang="en-US" altLang="zh-CN" sz="2000" dirty="0" smtClean="0"/>
              <a:t>__________</a:t>
            </a:r>
            <a:r>
              <a:rPr lang="zh-CN" altLang="zh-CN" sz="2000" dirty="0" smtClean="0"/>
              <a:t>摩擦代替</a:t>
            </a:r>
            <a:r>
              <a:rPr lang="en-US" altLang="zh-CN" sz="2000" dirty="0" smtClean="0"/>
              <a:t>_________</a:t>
            </a:r>
            <a:r>
              <a:rPr lang="zh-CN" altLang="zh-CN" sz="2000" dirty="0" smtClean="0"/>
              <a:t>摩擦；④使两个相互接触的表面</a:t>
            </a:r>
            <a:r>
              <a:rPr lang="en-US" altLang="zh-CN" sz="2000" dirty="0" smtClean="0"/>
              <a:t>__________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  <p:sp>
        <p:nvSpPr>
          <p:cNvPr id="2" name="矩形 1"/>
          <p:cNvSpPr/>
          <p:nvPr/>
        </p:nvSpPr>
        <p:spPr>
          <a:xfrm>
            <a:off x="4115254" y="17167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压力</a:t>
            </a:r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大小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5999" y="17158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接触面的粗糙</a:t>
            </a:r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程度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6086" y="22379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越</a:t>
            </a:r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84928" y="263114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粗糙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26557" y="309261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压力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4095" y="35823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粗糙</a:t>
            </a:r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程度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39901" y="358231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压力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26558" y="39525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滚动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30588" y="4519286"/>
            <a:ext cx="73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  <a:ea typeface="宋体"/>
                <a:cs typeface="Times New Roman"/>
              </a:rPr>
              <a:t>分</a:t>
            </a:r>
            <a:r>
              <a:rPr lang="zh-CN" altLang="en-US" dirty="0" smtClean="0">
                <a:solidFill>
                  <a:srgbClr val="FF0000"/>
                </a:solidFill>
                <a:ea typeface="宋体"/>
                <a:cs typeface="Times New Roman"/>
              </a:rPr>
              <a:t>离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804158" y="40511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滑动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6072" y="398841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  <a:ea typeface="宋体"/>
                <a:cs typeface="Times New Roman"/>
              </a:rPr>
              <a:t>粗糙程度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687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959" y="363246"/>
            <a:ext cx="11241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五、杠杆的平衡条件及</a:t>
            </a:r>
            <a:r>
              <a:rPr lang="zh-CN" altLang="zh-CN" sz="2000" b="1" dirty="0" smtClean="0"/>
              <a:t>分类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10</a:t>
            </a:r>
            <a:r>
              <a:rPr lang="zh-CN" altLang="zh-CN" sz="2000" dirty="0"/>
              <a:t>．杠杆绕着转动的点叫做</a:t>
            </a:r>
            <a:r>
              <a:rPr lang="en-US" altLang="zh-CN" sz="2000" dirty="0"/>
              <a:t>__________</a:t>
            </a:r>
            <a:r>
              <a:rPr lang="zh-CN" altLang="zh-CN" sz="2000" dirty="0"/>
              <a:t>，从支点到力作用线的距离叫做</a:t>
            </a:r>
            <a:r>
              <a:rPr lang="en-US" altLang="zh-CN" sz="2000" dirty="0"/>
              <a:t>__________</a:t>
            </a:r>
            <a:r>
              <a:rPr lang="zh-CN" altLang="zh-CN" sz="2000" dirty="0"/>
              <a:t>；动力的力臂叫</a:t>
            </a:r>
            <a:r>
              <a:rPr lang="en-US" altLang="zh-CN" sz="2000" dirty="0"/>
              <a:t>__________</a:t>
            </a:r>
            <a:r>
              <a:rPr lang="zh-CN" altLang="zh-CN" sz="2000" dirty="0"/>
              <a:t>；阻力的力臂叫</a:t>
            </a:r>
            <a:r>
              <a:rPr lang="en-US" altLang="zh-CN" sz="2000" dirty="0" smtClean="0"/>
              <a:t>__________</a:t>
            </a:r>
            <a:r>
              <a:rPr lang="zh-CN" altLang="zh-CN" sz="2000" dirty="0"/>
              <a:t>；杠杆在动力和阻力作用下处于静止状态，叫做</a:t>
            </a:r>
            <a:r>
              <a:rPr lang="en-US" altLang="zh-CN" sz="2000" dirty="0"/>
              <a:t>__________</a:t>
            </a:r>
            <a:r>
              <a:rPr lang="zh-CN" altLang="zh-CN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11</a:t>
            </a:r>
            <a:r>
              <a:rPr lang="zh-CN" altLang="zh-CN" sz="2000" dirty="0"/>
              <a:t>．杠杆平衡时，杠杆的动力乘动力臂等于阻力乘阻力臂，即杠杆的动力臂是阻力臂的几倍，那么动力就是阻力的几分之一，用公式表示为</a:t>
            </a:r>
            <a:r>
              <a:rPr lang="en-US" altLang="zh-CN" sz="2000" dirty="0"/>
              <a:t>__________________</a:t>
            </a:r>
            <a:r>
              <a:rPr lang="zh-CN" altLang="zh-CN" sz="2000" dirty="0"/>
              <a:t>或</a:t>
            </a:r>
            <a:r>
              <a:rPr lang="en-US" altLang="zh-CN" sz="2000" dirty="0"/>
              <a:t>________________</a:t>
            </a:r>
            <a:r>
              <a:rPr lang="zh-CN" altLang="zh-CN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12.</a:t>
            </a:r>
            <a:r>
              <a:rPr lang="zh-CN" altLang="zh-CN" sz="2000" dirty="0"/>
              <a:t>杠杆可分为三类：</a:t>
            </a:r>
            <a:r>
              <a:rPr lang="en-US" altLang="zh-CN" sz="2000" dirty="0" smtClean="0"/>
              <a:t>_______</a:t>
            </a:r>
            <a:r>
              <a:rPr lang="zh-CN" altLang="zh-CN" sz="2000" dirty="0"/>
              <a:t>杠杆、</a:t>
            </a:r>
            <a:r>
              <a:rPr lang="en-US" altLang="zh-CN" sz="2000" dirty="0" smtClean="0"/>
              <a:t>_______</a:t>
            </a:r>
            <a:r>
              <a:rPr lang="zh-CN" altLang="zh-CN" sz="2000" dirty="0"/>
              <a:t>杠杆和</a:t>
            </a:r>
            <a:r>
              <a:rPr lang="en-US" altLang="zh-CN" sz="2000" dirty="0" smtClean="0"/>
              <a:t>______</a:t>
            </a:r>
            <a:r>
              <a:rPr lang="zh-CN" altLang="zh-CN" sz="2000" dirty="0"/>
              <a:t>杠杆。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六、滑轮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13.</a:t>
            </a:r>
            <a:r>
              <a:rPr lang="zh-CN" altLang="zh-CN" sz="2000" dirty="0"/>
              <a:t>定滑轮的轴</a:t>
            </a:r>
            <a:r>
              <a:rPr lang="en-US" altLang="zh-CN" sz="2000" dirty="0" smtClean="0"/>
              <a:t>__</a:t>
            </a:r>
            <a:r>
              <a:rPr lang="en-US" altLang="zh-CN" sz="2000" dirty="0"/>
              <a:t>__</a:t>
            </a:r>
            <a:r>
              <a:rPr lang="en-US" altLang="zh-CN" sz="2000" dirty="0" smtClean="0"/>
              <a:t>____</a:t>
            </a:r>
            <a:r>
              <a:rPr lang="zh-CN" altLang="zh-CN" sz="2000" dirty="0"/>
              <a:t>，使用定滑轮不</a:t>
            </a:r>
            <a:r>
              <a:rPr lang="en-US" altLang="zh-CN" sz="2000" dirty="0"/>
              <a:t>______</a:t>
            </a:r>
            <a:r>
              <a:rPr lang="zh-CN" altLang="zh-CN" sz="2000" dirty="0"/>
              <a:t>，但可以改变拉力的</a:t>
            </a:r>
            <a:r>
              <a:rPr lang="en-US" altLang="zh-CN" sz="2000" dirty="0"/>
              <a:t>______</a:t>
            </a:r>
            <a:r>
              <a:rPr lang="zh-CN" altLang="zh-CN" sz="2000" dirty="0"/>
              <a:t>。动滑轮的轴随物体一起</a:t>
            </a:r>
            <a:r>
              <a:rPr lang="en-US" altLang="zh-CN" sz="2000" dirty="0"/>
              <a:t>______</a:t>
            </a:r>
            <a:r>
              <a:rPr lang="zh-CN" altLang="zh-CN" sz="2000" dirty="0"/>
              <a:t>，使用动滑轮可以</a:t>
            </a:r>
            <a:r>
              <a:rPr lang="en-US" altLang="zh-CN" sz="2000" dirty="0"/>
              <a:t>______</a:t>
            </a:r>
            <a:r>
              <a:rPr lang="zh-CN" altLang="zh-CN" sz="2000" dirty="0"/>
              <a:t>，但不改变</a:t>
            </a:r>
            <a:r>
              <a:rPr lang="en-US" altLang="zh-CN" sz="2000" dirty="0"/>
              <a:t>________________</a:t>
            </a:r>
            <a:r>
              <a:rPr lang="zh-CN" altLang="zh-CN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14.</a:t>
            </a:r>
            <a:r>
              <a:rPr lang="zh-CN" altLang="zh-CN" sz="2000" dirty="0"/>
              <a:t>使用滑轮组既省力又可改变用力的方向，使用滑轮组吊重物时，若动滑轮重、绳子自重和摩擦不计，动滑轮被几股绳子吊起，所用的力就是物重的</a:t>
            </a:r>
            <a:r>
              <a:rPr lang="en-US" altLang="zh-CN" sz="2000" dirty="0" smtClean="0"/>
              <a:t>________</a:t>
            </a:r>
            <a:r>
              <a:rPr lang="zh-CN" altLang="zh-CN" sz="2000" dirty="0"/>
              <a:t>，用公式表示为</a:t>
            </a:r>
            <a:r>
              <a:rPr lang="en-US" altLang="zh-CN" sz="2000" dirty="0" smtClean="0"/>
              <a:t>_________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6312105" y="3179401"/>
            <a:ext cx="95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费力</a:t>
            </a:r>
            <a:endParaRPr lang="zh-CN" altLang="zh-CN" kern="100" dirty="0">
              <a:solidFill>
                <a:srgbClr val="FF0000"/>
              </a:solidFill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11761" y="85613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支点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46340" y="8991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力臂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94422" y="1404776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动力臂</a:t>
            </a:r>
            <a:r>
              <a:rPr lang="en-US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34926" y="1404776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阻力臂</a:t>
            </a:r>
            <a:r>
              <a:rPr lang="en-US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62685" y="181714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algn="just">
              <a:spcAft>
                <a:spcPts val="0"/>
              </a:spcAft>
            </a:pPr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杠杆平衡</a:t>
            </a:r>
            <a:endParaRPr lang="zh-CN" altLang="zh-CN" kern="1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5510549" y="2708098"/>
                <a:ext cx="1601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宋体"/>
                        </a:rPr>
                        <m:t>  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宋体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宋体"/>
                        </a:rPr>
                        <m:t> 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宋体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49" y="2708098"/>
                <a:ext cx="16012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8449922" y="2498311"/>
                <a:ext cx="99283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2667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宋体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宋体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kern="100" dirty="0">
                  <a:solidFill>
                    <a:srgbClr val="FF0000"/>
                  </a:solidFill>
                  <a:latin typeface="Calibri"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22" y="2498311"/>
                <a:ext cx="992836" cy="656205"/>
              </a:xfrm>
              <a:prstGeom prst="rect">
                <a:avLst/>
              </a:prstGeom>
              <a:blipFill rotWithShape="1">
                <a:blip r:embed="rId5"/>
                <a:stretch>
                  <a:fillRect r="-11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3048000" y="3179401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省力</a:t>
            </a:r>
            <a:r>
              <a:rPr lang="en-US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864218" y="320039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等臂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8881792" y="5245071"/>
                <a:ext cx="1531607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宋体"/>
                          <a:cs typeface="Times New Roman"/>
                        </a:rPr>
                        <m:t>𝐹</m:t>
                      </m:r>
                      <m:r>
                        <a:rPr lang="en-US" altLang="zh-CN" i="1" kern="10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宋体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kern="10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𝑛</m:t>
                          </m:r>
                        </m:den>
                      </m:f>
                      <m:r>
                        <a:rPr lang="en-US" altLang="zh-CN" i="1" kern="10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宋体"/>
                          <a:cs typeface="Times New Roman"/>
                        </a:rPr>
                        <m:t>𝐺</m:t>
                      </m:r>
                    </m:oMath>
                  </m:oMathPara>
                </a14:m>
                <a:endParaRPr lang="zh-CN" altLang="zh-CN" kern="100" dirty="0">
                  <a:solidFill>
                    <a:srgbClr val="FF0000"/>
                  </a:solidFill>
                  <a:effectLst/>
                  <a:latin typeface="Calibri"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792" y="5245071"/>
                <a:ext cx="1531607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2126894" y="412646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固定不动</a:t>
            </a:r>
            <a:r>
              <a:rPr lang="en-US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126503" y="411389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省力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300009" y="41129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方向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13122" y="457828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移动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747230" y="45056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省力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983167" y="450565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algn="just">
              <a:spcAft>
                <a:spcPts val="0"/>
              </a:spcAft>
            </a:pPr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拉力的方向</a:t>
            </a:r>
            <a:endParaRPr lang="zh-CN" altLang="zh-CN" kern="1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12340" y="5471170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几分之一</a:t>
            </a:r>
            <a:r>
              <a:rPr lang="en-US" altLang="zh-CN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 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2950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6035" y="89550"/>
            <a:ext cx="4025851" cy="1003300"/>
            <a:chOff x="402739" y="21978"/>
            <a:chExt cx="4025851" cy="1003300"/>
          </a:xfrm>
        </p:grpSpPr>
        <p:sp>
          <p:nvSpPr>
            <p:cNvPr id="6" name="TextBox 2"/>
            <p:cNvSpPr txBox="1"/>
            <p:nvPr/>
          </p:nvSpPr>
          <p:spPr bwMode="auto">
            <a:xfrm>
              <a:off x="1071789" y="200461"/>
              <a:ext cx="33568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本章热点题型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02739" y="21978"/>
              <a:ext cx="3808138" cy="1003300"/>
              <a:chOff x="402739" y="21978"/>
              <a:chExt cx="3808138" cy="1003300"/>
            </a:xfrm>
          </p:grpSpPr>
          <p:cxnSp>
            <p:nvCxnSpPr>
              <p:cNvPr id="11" name="直接连接符 10"/>
              <p:cNvCxnSpPr/>
              <p:nvPr/>
            </p:nvCxnSpPr>
            <p:spPr bwMode="auto">
              <a:xfrm flipV="1">
                <a:off x="736656" y="846792"/>
                <a:ext cx="3474221" cy="1331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图片 11" descr="标题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13" name="矩形 12"/>
          <p:cNvSpPr/>
          <p:nvPr/>
        </p:nvSpPr>
        <p:spPr>
          <a:xfrm>
            <a:off x="509952" y="1096962"/>
            <a:ext cx="10828608" cy="601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一、力的概念及描述</a:t>
            </a:r>
          </a:p>
          <a:p>
            <a:pPr indent="45720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（多选）下列几种现象中，能够体现力改变物体运动状态的是（    ）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．手拉开弓              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．运动员罚点球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．刚刚起飞的火箭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．熊猫拉弯竹子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力的作用效果有两个：一是可改变物体的运动状态，二是可改变物体的形状。物体速度大小和方向的变化都属于运动状态的改变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手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拉开弓，拉力改变了弓的形状，运动状态不变，故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选项不符合题意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运动员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罚点球，足球受到脚的作用，由静止变成了运动，即改变了足球的运动状态，故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选项符合题意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刚刚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起飞的火箭，要加速上升，速度大小发生变化，运动状态改变，故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选项符合题意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熊猫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拉弯竹子，熊猫对竹子的力改变了竹子的形状，故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选项不符合题意。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】BC</a:t>
            </a:r>
          </a:p>
          <a:p>
            <a:pPr indent="457200">
              <a:lnSpc>
                <a:spcPct val="13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3940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838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楷体" pitchFamily="49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31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1467" y="1215106"/>
            <a:ext cx="92559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800" b="1" kern="100" dirty="0" smtClean="0">
                <a:latin typeface="Calibri"/>
                <a:ea typeface="宋体"/>
                <a:cs typeface="Times New Roman"/>
              </a:rPr>
              <a:t>跟踪</a:t>
            </a:r>
            <a:r>
              <a:rPr lang="zh-CN" altLang="en-US" sz="2800" b="1" kern="100" dirty="0">
                <a:latin typeface="Calibri"/>
                <a:ea typeface="宋体"/>
                <a:cs typeface="Times New Roman"/>
              </a:rPr>
              <a:t>练习</a:t>
            </a:r>
          </a:p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1. </a:t>
            </a:r>
            <a:r>
              <a:rPr lang="zh-CN" altLang="en-US" sz="2400" kern="100" dirty="0">
                <a:latin typeface="Calibri"/>
                <a:ea typeface="宋体"/>
                <a:cs typeface="Times New Roman"/>
              </a:rPr>
              <a:t>下列事例中与另外三个力所产生的作用效果不同的是（　　）</a:t>
            </a:r>
          </a:p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A</a:t>
            </a:r>
            <a:r>
              <a:rPr lang="zh-CN" altLang="en-US" sz="2400" kern="100" dirty="0">
                <a:latin typeface="Calibri"/>
                <a:ea typeface="宋体"/>
                <a:cs typeface="Times New Roman"/>
              </a:rPr>
              <a:t>．用力揉捏面团，捏出各种不同的动物	</a:t>
            </a:r>
          </a:p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B</a:t>
            </a:r>
            <a:r>
              <a:rPr lang="zh-CN" altLang="en-US" sz="2400" kern="100" dirty="0">
                <a:latin typeface="Calibri"/>
                <a:ea typeface="宋体"/>
                <a:cs typeface="Times New Roman"/>
              </a:rPr>
              <a:t>．用力握皮球，球变瘪了	</a:t>
            </a:r>
          </a:p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C</a:t>
            </a:r>
            <a:r>
              <a:rPr lang="zh-CN" altLang="en-US" sz="2400" kern="100" dirty="0">
                <a:latin typeface="Calibri"/>
                <a:ea typeface="宋体"/>
                <a:cs typeface="Times New Roman"/>
              </a:rPr>
              <a:t>．人对拉力器的作用力可使弹簧伸长	</a:t>
            </a:r>
          </a:p>
          <a:p>
            <a:pPr indent="26924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Calibri"/>
                <a:ea typeface="宋体"/>
                <a:cs typeface="Times New Roman"/>
              </a:rPr>
              <a:t>D</a:t>
            </a:r>
            <a:r>
              <a:rPr lang="zh-CN" altLang="en-US" sz="2400" kern="100" dirty="0">
                <a:latin typeface="Calibri"/>
                <a:ea typeface="宋体"/>
                <a:cs typeface="Times New Roman"/>
              </a:rPr>
              <a:t>．一阵风把地面上的灰尘吹得漫天飞舞</a:t>
            </a:r>
            <a:endParaRPr lang="zh-CN" altLang="en-US" sz="2400" kern="100" dirty="0">
              <a:latin typeface="Calibri"/>
              <a:ea typeface="宋体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35572" y="2191775"/>
            <a:ext cx="723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8512" y="1246186"/>
            <a:ext cx="744442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图所示，小明用一个沿斜面的力将大箱子推进车厢，请画出箱子沿斜面向上运动时的受力示意图。（点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为箱子的重心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对箱子进行受力分析可知，此时箱子共受到竖直向下的重力、垂直于斜面向上的支持力、沿斜面向上的推力、沿斜面向下的摩擦力四个力的作用，其作用点都在箱子的重心上，过箱子的重心，分别沿各力的方向画一条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有向线段。</a:t>
            </a:r>
            <a:endParaRPr lang="zh-CN" altLang="en-US" sz="240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lvl="0" indent="457200"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40" y="1057626"/>
            <a:ext cx="3228285" cy="171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C:\Documents and Settings\Administrator\桌面\老唐用的\新建文件夹\txy14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418" y="3367144"/>
            <a:ext cx="2980111" cy="15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7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53065" y="1150824"/>
            <a:ext cx="916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/>
              <a:t>2</a:t>
            </a:r>
            <a:r>
              <a:rPr lang="zh-CN" altLang="zh-CN" sz="2400" b="1" dirty="0"/>
              <a:t>.</a:t>
            </a:r>
            <a:r>
              <a:rPr lang="zh-CN" altLang="zh-CN" sz="2400" dirty="0"/>
              <a:t>如图是一名男生奔跑过程中左脚腾空、右脚着地的一瞬间，请画出此刻地面对他的支持力和摩擦力的示意图（</a:t>
            </a:r>
            <a:r>
              <a:rPr lang="en-US" altLang="zh-CN" sz="2400" i="1" dirty="0"/>
              <a:t>A</a:t>
            </a:r>
            <a:r>
              <a:rPr lang="zh-CN" altLang="zh-CN" sz="2400" dirty="0"/>
              <a:t>点是作用点）。</a:t>
            </a:r>
          </a:p>
        </p:txBody>
      </p:sp>
      <p:sp>
        <p:nvSpPr>
          <p:cNvPr id="2" name="矩形 1"/>
          <p:cNvSpPr/>
          <p:nvPr/>
        </p:nvSpPr>
        <p:spPr>
          <a:xfrm>
            <a:off x="1253066" y="4549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b="1" dirty="0">
                <a:solidFill>
                  <a:srgbClr val="000000"/>
                </a:solidFill>
              </a:rPr>
              <a:t>跟踪练习</a:t>
            </a:r>
            <a:endParaRPr lang="zh-CN" altLang="zh-CN" sz="2800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11" y="2334136"/>
            <a:ext cx="1835841" cy="20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57" y="2297746"/>
            <a:ext cx="1804573" cy="197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2400" i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Microsoft Office PowerPoint</Application>
  <PresentationFormat>自定义</PresentationFormat>
  <Paragraphs>210</Paragraphs>
  <Slides>20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26</cp:revision>
  <dcterms:created xsi:type="dcterms:W3CDTF">2018-03-01T02:03:00Z</dcterms:created>
  <dcterms:modified xsi:type="dcterms:W3CDTF">2020-09-30T09:44:03Z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