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24"/>
  </p:notesMasterIdLst>
  <p:sldIdLst>
    <p:sldId id="256" r:id="rId3"/>
    <p:sldId id="289" r:id="rId4"/>
    <p:sldId id="385" r:id="rId5"/>
    <p:sldId id="423" r:id="rId6"/>
    <p:sldId id="424" r:id="rId7"/>
    <p:sldId id="425" r:id="rId8"/>
    <p:sldId id="426" r:id="rId9"/>
    <p:sldId id="441" r:id="rId10"/>
    <p:sldId id="427" r:id="rId11"/>
    <p:sldId id="428" r:id="rId12"/>
    <p:sldId id="442" r:id="rId13"/>
    <p:sldId id="435" r:id="rId14"/>
    <p:sldId id="436" r:id="rId15"/>
    <p:sldId id="437" r:id="rId16"/>
    <p:sldId id="439" r:id="rId17"/>
    <p:sldId id="440" r:id="rId18"/>
    <p:sldId id="434" r:id="rId19"/>
    <p:sldId id="374" r:id="rId20"/>
    <p:sldId id="378" r:id="rId21"/>
    <p:sldId id="376" r:id="rId22"/>
    <p:sldId id="290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00"/>
    <a:srgbClr val="DF5963"/>
    <a:srgbClr val="FF9900"/>
    <a:srgbClr val="3000B8"/>
    <a:srgbClr val="0E98D6"/>
    <a:srgbClr val="0070C0"/>
    <a:srgbClr val="00FF00"/>
    <a:srgbClr val="009FB9"/>
    <a:srgbClr val="EA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56" y="-96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154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C184745-54D4-4ECD-912C-CF7FB4E864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t>2020/8/15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7.jpeg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66087" y="2217836"/>
            <a:ext cx="6066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第一节 </a:t>
            </a:r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电流做功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2283"/>
            <a:ext cx="28765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第十六章     电流做功与电功率</a:t>
            </a: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44" name="图片 43" descr="87（齿轮转动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3063875"/>
            <a:ext cx="4014470" cy="401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4"/>
          <p:cNvSpPr/>
          <p:nvPr/>
        </p:nvSpPr>
        <p:spPr>
          <a:xfrm>
            <a:off x="3042920" y="646748"/>
            <a:ext cx="58966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1kW</a:t>
            </a:r>
            <a:r>
              <a:rPr lang="el-GR" altLang="zh-CN" sz="2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·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能让家用电器工作多长时间？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Picture 9" descr="http://t3.baidu.com/it/u=3568024849,3352018280&amp;fm=23&amp;gp=0.jpg"/>
          <p:cNvPicPr>
            <a:picLocks noChangeAspect="1"/>
          </p:cNvPicPr>
          <p:nvPr/>
        </p:nvPicPr>
        <p:blipFill rotWithShape="1">
          <a:blip r:embed="rId2"/>
          <a:srcRect t="3676"/>
          <a:stretch/>
        </p:blipFill>
        <p:spPr>
          <a:xfrm>
            <a:off x="1425575" y="1319513"/>
            <a:ext cx="1933575" cy="3211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1" descr="http://t3.baidu.com/it/u=3851244874,2129236271&amp;fm=23&amp;gp=0.jpg"/>
          <p:cNvPicPr>
            <a:picLocks noChangeAspect="1"/>
          </p:cNvPicPr>
          <p:nvPr/>
        </p:nvPicPr>
        <p:blipFill rotWithShape="1">
          <a:blip r:embed="rId3"/>
          <a:srcRect t="3880"/>
          <a:stretch/>
        </p:blipFill>
        <p:spPr>
          <a:xfrm>
            <a:off x="3360738" y="1331088"/>
            <a:ext cx="2374900" cy="32043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3" descr="http://t3.baidu.com/it/u=3851244874,2129236271&amp;fm=23&amp;gp=0.jpg"/>
          <p:cNvPicPr>
            <a:picLocks noChangeAspect="1"/>
          </p:cNvPicPr>
          <p:nvPr/>
        </p:nvPicPr>
        <p:blipFill rotWithShape="1">
          <a:blip r:embed="rId3"/>
          <a:srcRect t="3538"/>
          <a:stretch/>
        </p:blipFill>
        <p:spPr>
          <a:xfrm>
            <a:off x="5519738" y="1319514"/>
            <a:ext cx="2447925" cy="32112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15" descr="http://t2.baidu.com/it/u=928559545,3092163924&amp;fm=23&amp;gp=0.jpg"/>
          <p:cNvPicPr>
            <a:picLocks noChangeAspect="1"/>
          </p:cNvPicPr>
          <p:nvPr/>
        </p:nvPicPr>
        <p:blipFill rotWithShape="1">
          <a:blip r:embed="rId4"/>
          <a:srcRect b="3469"/>
          <a:stretch/>
        </p:blipFill>
        <p:spPr>
          <a:xfrm>
            <a:off x="7967980" y="1673860"/>
            <a:ext cx="3333750" cy="2307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Box 9"/>
          <p:cNvSpPr txBox="1"/>
          <p:nvPr/>
        </p:nvSpPr>
        <p:spPr>
          <a:xfrm>
            <a:off x="1811338" y="4813300"/>
            <a:ext cx="14763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3W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TextBox 10"/>
          <p:cNvSpPr txBox="1"/>
          <p:nvPr/>
        </p:nvSpPr>
        <p:spPr>
          <a:xfrm>
            <a:off x="3792538" y="4797425"/>
            <a:ext cx="12954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25W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3" name="TextBox 11"/>
          <p:cNvSpPr txBox="1"/>
          <p:nvPr/>
        </p:nvSpPr>
        <p:spPr>
          <a:xfrm>
            <a:off x="6024563" y="4797425"/>
            <a:ext cx="19431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100W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TextBox 12"/>
          <p:cNvSpPr txBox="1"/>
          <p:nvPr/>
        </p:nvSpPr>
        <p:spPr>
          <a:xfrm>
            <a:off x="8688388" y="4810125"/>
            <a:ext cx="16557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80W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TextBox 13"/>
          <p:cNvSpPr txBox="1"/>
          <p:nvPr/>
        </p:nvSpPr>
        <p:spPr>
          <a:xfrm>
            <a:off x="1561148" y="5732780"/>
            <a:ext cx="19764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</a:rPr>
              <a:t>333.3h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1276" name="TextBox 14"/>
          <p:cNvSpPr txBox="1"/>
          <p:nvPr/>
        </p:nvSpPr>
        <p:spPr>
          <a:xfrm>
            <a:off x="3792538" y="5732463"/>
            <a:ext cx="15827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</a:rPr>
              <a:t>40h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1277" name="TextBox 15"/>
          <p:cNvSpPr txBox="1"/>
          <p:nvPr/>
        </p:nvSpPr>
        <p:spPr>
          <a:xfrm>
            <a:off x="6024563" y="5732463"/>
            <a:ext cx="13668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</a:rPr>
              <a:t>10h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sp>
        <p:nvSpPr>
          <p:cNvPr id="11278" name="TextBox 16"/>
          <p:cNvSpPr txBox="1"/>
          <p:nvPr/>
        </p:nvSpPr>
        <p:spPr>
          <a:xfrm>
            <a:off x="8688388" y="5661025"/>
            <a:ext cx="15113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>
                <a:latin typeface="Arial" panose="020B0604020202020204" pitchFamily="34" charset="0"/>
              </a:rPr>
              <a:t>12.5h</a:t>
            </a:r>
            <a:endParaRPr lang="zh-CN" altLang="en-US" sz="4000" b="1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0" y="-78740"/>
            <a:ext cx="2834005" cy="786017"/>
            <a:chOff x="442" y="2500"/>
            <a:chExt cx="1389" cy="495"/>
          </a:xfrm>
        </p:grpSpPr>
        <p:pic>
          <p:nvPicPr>
            <p:cNvPr id="4" name="Rectangle 1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想 一 想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  <p:bldP spid="11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8" name="Text Box 2"/>
              <p:cNvSpPr txBox="1"/>
              <p:nvPr/>
            </p:nvSpPr>
            <p:spPr>
              <a:xfrm>
                <a:off x="878922" y="3186808"/>
                <a:ext cx="8392795" cy="26765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Times New Roman" panose="02020603050405020304" pitchFamily="18" charset="0"/>
                  </a:rPr>
                  <a:t>         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解：</a:t>
                </a:r>
                <a:r>
                  <a:rPr lang="zh-CN" altLang="en-US" sz="2400" b="1" dirty="0">
                    <a:latin typeface="Times New Roman" panose="02020603050405020304" pitchFamily="18" charset="0"/>
                  </a:rPr>
                  <a:t>由电功的公式得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/>
                      </a:rPr>
                      <m:t>𝑾</m:t>
                    </m:r>
                    <m:r>
                      <a:rPr lang="en-US" altLang="zh-CN" sz="2400" b="1" i="1" dirty="0" smtClean="0">
                        <a:latin typeface="Cambria Math"/>
                      </a:rPr>
                      <m:t>=</m:t>
                    </m:r>
                    <m:r>
                      <a:rPr lang="en-US" altLang="zh-CN" sz="2400" b="1" i="1" dirty="0" err="1">
                        <a:latin typeface="Cambria Math"/>
                      </a:rPr>
                      <m:t>𝑼𝑰𝒕</m:t>
                    </m:r>
                  </m:oMath>
                </a14:m>
                <a:endParaRPr lang="en-US" altLang="zh-CN" sz="2400" b="1" dirty="0"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            =220V× 0.35A× 1800s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            =1.386×10</a:t>
                </a:r>
                <a:r>
                  <a:rPr lang="en-US" altLang="zh-CN" sz="2400" b="1" baseline="30000" dirty="0">
                    <a:latin typeface="Times New Roman" panose="02020603050405020304" pitchFamily="18" charset="0"/>
                  </a:rPr>
                  <a:t>5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J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Times New Roman" panose="02020603050405020304" pitchFamily="18" charset="0"/>
                  </a:rPr>
                  <a:t>           </a:t>
                </a:r>
                <a:r>
                  <a:rPr lang="zh-CN" altLang="en-US" sz="2400" b="1" dirty="0">
                    <a:latin typeface="Times New Roman" panose="02020603050405020304" pitchFamily="18" charset="0"/>
                  </a:rPr>
                  <a:t>答：通电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30min</a:t>
                </a:r>
                <a:r>
                  <a:rPr lang="zh-CN" altLang="en-US" sz="2400" b="1" dirty="0">
                    <a:latin typeface="Times New Roman" panose="02020603050405020304" pitchFamily="18" charset="0"/>
                  </a:rPr>
                  <a:t>，电烙铁消耗了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1.386×10</a:t>
                </a:r>
                <a:r>
                  <a:rPr lang="en-US" altLang="zh-CN" sz="2400" b="1" baseline="30000" dirty="0">
                    <a:latin typeface="Times New Roman" panose="02020603050405020304" pitchFamily="18" charset="0"/>
                  </a:rPr>
                  <a:t>5</a:t>
                </a:r>
                <a:r>
                  <a:rPr lang="en-US" altLang="zh-CN" sz="2400" b="1" dirty="0">
                    <a:latin typeface="Times New Roman" panose="02020603050405020304" pitchFamily="18" charset="0"/>
                  </a:rPr>
                  <a:t>J</a:t>
                </a:r>
                <a:r>
                  <a:rPr lang="zh-CN" altLang="en-US" sz="2400" b="1" dirty="0">
                    <a:latin typeface="Times New Roman" panose="02020603050405020304" pitchFamily="18" charset="0"/>
                  </a:rPr>
                  <a:t>的电能。</a:t>
                </a:r>
              </a:p>
            </p:txBody>
          </p:sp>
        </mc:Choice>
        <mc:Fallback xmlns="">
          <p:sp>
            <p:nvSpPr>
              <p:cNvPr id="4505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22" y="3186808"/>
                <a:ext cx="8392795" cy="2676525"/>
              </a:xfrm>
              <a:prstGeom prst="rect">
                <a:avLst/>
              </a:prstGeom>
              <a:blipFill rotWithShape="1">
                <a:blip r:embed="rId2"/>
                <a:stretch>
                  <a:fillRect t="-2506" b="-455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Text Box 5"/>
          <p:cNvSpPr txBox="1"/>
          <p:nvPr/>
        </p:nvSpPr>
        <p:spPr>
          <a:xfrm>
            <a:off x="2021287" y="740788"/>
            <a:ext cx="78892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ahoma" panose="020B0604030504040204" pitchFamily="34" charset="0"/>
              </a:rPr>
              <a:t>     </a:t>
            </a:r>
            <a:r>
              <a:rPr lang="zh-CN" altLang="en-US" sz="2800" b="1" dirty="0">
                <a:latin typeface="Tahoma" panose="020B0604030504040204" pitchFamily="34" charset="0"/>
              </a:rPr>
              <a:t>一把电烙铁接在220</a:t>
            </a:r>
            <a:r>
              <a:rPr lang="en-US" altLang="zh-CN" sz="2800" b="1">
                <a:latin typeface="Tahoma" panose="020B0604030504040204" pitchFamily="34" charset="0"/>
              </a:rPr>
              <a:t>V</a:t>
            </a:r>
            <a:r>
              <a:rPr lang="zh-CN" altLang="en-US" sz="2800" b="1" dirty="0">
                <a:latin typeface="Tahoma" panose="020B0604030504040204" pitchFamily="34" charset="0"/>
              </a:rPr>
              <a:t>的电路中，通过它的电流是350</a:t>
            </a:r>
            <a:r>
              <a:rPr lang="en-US" altLang="zh-CN" sz="2800" b="1" err="1">
                <a:latin typeface="Tahoma" panose="020B0604030504040204" pitchFamily="34" charset="0"/>
              </a:rPr>
              <a:t>mA</a:t>
            </a:r>
            <a:r>
              <a:rPr lang="en-US" altLang="zh-CN" sz="2800" b="1">
                <a:latin typeface="Tahoma" panose="020B0604030504040204" pitchFamily="34" charset="0"/>
              </a:rPr>
              <a:t>，</a:t>
            </a:r>
            <a:r>
              <a:rPr lang="zh-CN" altLang="en-US" sz="2800" b="1" dirty="0">
                <a:latin typeface="Tahoma" panose="020B0604030504040204" pitchFamily="34" charset="0"/>
              </a:rPr>
              <a:t>问通电</a:t>
            </a:r>
            <a:r>
              <a:rPr lang="en-US" altLang="zh-CN" sz="2800" b="1">
                <a:latin typeface="Tahoma" panose="020B0604030504040204" pitchFamily="34" charset="0"/>
              </a:rPr>
              <a:t>30min</a:t>
            </a:r>
            <a:r>
              <a:rPr lang="zh-CN" altLang="en-US" sz="2800" b="1" dirty="0">
                <a:latin typeface="Tahoma" panose="020B0604030504040204" pitchFamily="34" charset="0"/>
              </a:rPr>
              <a:t>消耗了多少电能？</a:t>
            </a:r>
            <a:endParaRPr lang="zh-CN" altLang="en-US" sz="28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2" name="Text Box 6"/>
              <p:cNvSpPr txBox="1">
                <a:spLocks noChangeArrowheads="1"/>
              </p:cNvSpPr>
              <p:nvPr/>
            </p:nvSpPr>
            <p:spPr bwMode="auto">
              <a:xfrm>
                <a:off x="2021287" y="1776473"/>
                <a:ext cx="8939938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algn="l" rtl="0" latinLnBrk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zh-CN" altLang="en-US" sz="2400" b="1" i="0" u="none" strike="noStrike" kern="1200" cap="none" spc="0" normalizeH="0" baseline="0" dirty="0">
                    <a:solidFill>
                      <a:srgbClr val="FF0000"/>
                    </a:solidFill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分析：只需求出在30min内的电功，就可以知道所消耗的电能。</a:t>
                </a:r>
              </a:p>
              <a:p>
                <a:pPr marL="0" marR="0" lvl="0" algn="l" rtl="0" latinLnBrk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已知：</a:t>
                </a:r>
                <a14:m>
                  <m:oMath xmlns:m="http://schemas.openxmlformats.org/officeDocument/2006/math">
                    <m:r>
                      <a:rPr lang="zh-CN" altLang="en-US" sz="2400" b="1" i="1" u="none" strike="noStrike" kern="1200" cap="none" spc="0" normalizeH="0" baseline="0" dirty="0" smtClean="0">
                        <a:latin typeface="Cambria Math"/>
                        <a:ea typeface="宋体" panose="02010600030101010101" pitchFamily="2" charset="-122"/>
                        <a:cs typeface="+mn-cs"/>
                      </a:rPr>
                      <m:t>𝑼</m:t>
                    </m:r>
                  </m:oMath>
                </a14:m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=220V,  </a:t>
                </a:r>
                <a14:m>
                  <m:oMath xmlns:m="http://schemas.openxmlformats.org/officeDocument/2006/math">
                    <m:r>
                      <a:rPr lang="zh-CN" altLang="en-US" sz="2400" b="1" i="1" u="none" strike="noStrike" kern="1200" cap="none" spc="0" normalizeH="0" baseline="0" dirty="0" smtClean="0">
                        <a:latin typeface="Cambria Math"/>
                        <a:ea typeface="宋体" panose="02010600030101010101" pitchFamily="2" charset="-122"/>
                        <a:cs typeface="+mn-cs"/>
                      </a:rPr>
                      <m:t>𝑰</m:t>
                    </m:r>
                  </m:oMath>
                </a14:m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=350mA=0.35A,   </a:t>
                </a:r>
                <a14:m>
                  <m:oMath xmlns:m="http://schemas.openxmlformats.org/officeDocument/2006/math">
                    <m:r>
                      <a:rPr lang="zh-CN" altLang="en-US" sz="2400" b="1" i="1" u="none" strike="noStrike" kern="1200" cap="none" spc="0" normalizeH="0" baseline="0" dirty="0" smtClean="0">
                        <a:latin typeface="Cambria Math"/>
                        <a:ea typeface="宋体" panose="02010600030101010101" pitchFamily="2" charset="-122"/>
                        <a:cs typeface="+mn-cs"/>
                      </a:rPr>
                      <m:t>𝒕</m:t>
                    </m:r>
                  </m:oMath>
                </a14:m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=1800s.</a:t>
                </a:r>
              </a:p>
              <a:p>
                <a:pPr marL="0" marR="0" lvl="0" algn="l" rtl="0" latinLnBrk="0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</a:pPr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求：</a:t>
                </a:r>
                <a14:m>
                  <m:oMath xmlns:m="http://schemas.openxmlformats.org/officeDocument/2006/math">
                    <m:r>
                      <a:rPr lang="zh-CN" altLang="en-US" sz="2400" b="1" i="1" u="none" strike="noStrike" kern="1200" cap="none" spc="0" normalizeH="0" baseline="0" dirty="0" smtClean="0">
                        <a:latin typeface="Cambria Math"/>
                        <a:ea typeface="宋体" panose="02010600030101010101" pitchFamily="2" charset="-122"/>
                        <a:cs typeface="+mn-cs"/>
                      </a:rPr>
                      <m:t>𝑾</m:t>
                    </m:r>
                  </m:oMath>
                </a14:m>
                <a:r>
                  <a:rPr lang="zh-CN" altLang="en-US" sz="2400" b="1" i="0" u="none" strike="noStrike" kern="1200" cap="none" spc="0" normalizeH="0" baseline="0" dirty="0">
                    <a:latin typeface="Tahoma" panose="020B0604030504040204" pitchFamily="34" charset="0"/>
                    <a:ea typeface="宋体" panose="02010600030101010101" pitchFamily="2" charset="-122"/>
                    <a:cs typeface="+mn-cs"/>
                  </a:rPr>
                  <a:t>=？</a:t>
                </a:r>
              </a:p>
            </p:txBody>
          </p:sp>
        </mc:Choice>
        <mc:Fallback xmlns="">
          <p:sp>
            <p:nvSpPr>
              <p:cNvPr id="4506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1287" y="1776473"/>
                <a:ext cx="893993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91" t="-5076" b="-10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5"/>
          <p:cNvGrpSpPr/>
          <p:nvPr/>
        </p:nvGrpSpPr>
        <p:grpSpPr bwMode="auto">
          <a:xfrm>
            <a:off x="688340" y="0"/>
            <a:ext cx="2834005" cy="786017"/>
            <a:chOff x="442" y="2500"/>
            <a:chExt cx="1389" cy="495"/>
          </a:xfrm>
        </p:grpSpPr>
        <p:pic>
          <p:nvPicPr>
            <p:cNvPr id="6" name="Rectangle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例   题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45414"/>
      </p:ext>
    </p:extLst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17412" grpId="0"/>
      <p:bldP spid="450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4614" y="143192"/>
            <a:ext cx="9309046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4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二、用电能表测量电功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电能表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（电度表）的作用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测量用电器在一段时间内消耗多少电能的仪表。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5" name="Picture 2" descr="http://t1.baidu.com/it/u=1386594746,4180309220&amp;fm=23&amp;gp=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>
            <a:fillRect/>
          </a:stretch>
        </p:blipFill>
        <p:spPr bwMode="auto">
          <a:xfrm>
            <a:off x="3136739" y="2282111"/>
            <a:ext cx="3518704" cy="31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dn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573" y="1085488"/>
            <a:ext cx="39474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93756" y="1244238"/>
            <a:ext cx="277768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●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en-US" altLang="zh-CN" sz="2000" b="1" dirty="0">
                <a:latin typeface="Times New Roman" panose="02020603050405020304" pitchFamily="18" charset="0"/>
              </a:rPr>
              <a:t>220 V</a:t>
            </a:r>
            <a:r>
              <a:rPr lang="zh-CN" altLang="en-US" sz="2000" b="1" dirty="0">
                <a:latin typeface="宋体" panose="02010600030101010101" pitchFamily="2" charset="-122"/>
              </a:rPr>
              <a:t>” </a:t>
            </a:r>
            <a:r>
              <a:rPr lang="zh-CN" altLang="en-US" sz="2000" b="1" dirty="0">
                <a:latin typeface="Times New Roman" panose="02020603050405020304" pitchFamily="18" charset="0"/>
              </a:rPr>
              <a:t>表示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这个电能表应该在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</a:rPr>
              <a:t>220 V</a:t>
            </a:r>
            <a:r>
              <a:rPr lang="zh-CN" altLang="en-US" sz="2000" b="1" dirty="0">
                <a:latin typeface="Times New Roman" panose="02020603050405020304" pitchFamily="18" charset="0"/>
              </a:rPr>
              <a:t>的电路中使用。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809492" y="312333"/>
            <a:ext cx="4920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．电能表几个重要的参数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140407" y="855302"/>
            <a:ext cx="250830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●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en-US" altLang="zh-CN" sz="2000" b="1" dirty="0">
                <a:latin typeface="Times New Roman" panose="02020603050405020304" pitchFamily="18" charset="0"/>
              </a:rPr>
              <a:t>10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20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br>
              <a:rPr lang="zh-CN" altLang="en-US" sz="2000" b="1" dirty="0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表示这个电能表的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标定电流为 </a:t>
            </a:r>
            <a:r>
              <a:rPr lang="en-US" altLang="zh-CN" sz="2000" b="1" dirty="0">
                <a:latin typeface="Times New Roman" panose="02020603050405020304" pitchFamily="18" charset="0"/>
              </a:rPr>
              <a:t>10 A</a:t>
            </a:r>
            <a:r>
              <a:rPr lang="zh-CN" altLang="en-US" sz="2000" b="1" dirty="0">
                <a:latin typeface="Times New Roman" panose="02020603050405020304" pitchFamily="18" charset="0"/>
              </a:rPr>
              <a:t>，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额定最大电流为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en-US" altLang="zh-CN" sz="2000" b="1" dirty="0">
                <a:latin typeface="Times New Roman" panose="02020603050405020304" pitchFamily="18" charset="0"/>
              </a:rPr>
              <a:t>20 A</a:t>
            </a:r>
            <a:r>
              <a:rPr lang="zh-CN" altLang="en-US" sz="2000" b="1" dirty="0">
                <a:latin typeface="Times New Roman" panose="02020603050405020304" pitchFamily="18" charset="0"/>
              </a:rPr>
              <a:t>。电能表工作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时的电流不应超过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额定最大电流。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170039" y="3657238"/>
            <a:ext cx="233977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●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en-US" altLang="zh-CN" sz="2000" b="1" dirty="0">
                <a:latin typeface="Times New Roman" panose="02020603050405020304" pitchFamily="18" charset="0"/>
              </a:rPr>
              <a:t>50 </a:t>
            </a:r>
            <a:r>
              <a:rPr lang="zh-CN" altLang="en-US" sz="2000" b="1" dirty="0">
                <a:latin typeface="Times New Roman" panose="02020603050405020304" pitchFamily="18" charset="0"/>
              </a:rPr>
              <a:t>～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Times New Roman" panose="02020603050405020304" pitchFamily="18" charset="0"/>
              </a:rPr>
              <a:t>表示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这个电能表在频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率为</a:t>
            </a:r>
            <a:r>
              <a:rPr lang="en-US" altLang="zh-CN" sz="2000" b="1" dirty="0">
                <a:latin typeface="Times New Roman" panose="02020603050405020304" pitchFamily="18" charset="0"/>
              </a:rPr>
              <a:t>50 Hz</a:t>
            </a:r>
            <a:r>
              <a:rPr lang="zh-CN" altLang="en-US" sz="2000" b="1" dirty="0">
                <a:latin typeface="Times New Roman" panose="02020603050405020304" pitchFamily="18" charset="0"/>
              </a:rPr>
              <a:t>的交流</a:t>
            </a:r>
            <a:br>
              <a:rPr lang="zh-CN" altLang="en-US" sz="2000" b="1" dirty="0">
                <a:latin typeface="Times New Roman" panose="02020603050405020304" pitchFamily="18" charset="0"/>
              </a:rPr>
            </a:br>
            <a:r>
              <a:rPr lang="zh-CN" altLang="en-US" sz="2000" b="1" dirty="0">
                <a:latin typeface="Times New Roman" panose="02020603050405020304" pitchFamily="18" charset="0"/>
              </a:rPr>
              <a:t>电路中使用。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7705" y="3268602"/>
            <a:ext cx="317146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</a:rPr>
              <a:t>●</a:t>
            </a:r>
            <a:r>
              <a:rPr lang="zh-CN" altLang="en-US" sz="2000" b="1" dirty="0">
                <a:latin typeface="宋体" panose="02010600030101010101" pitchFamily="2" charset="-122"/>
              </a:rPr>
              <a:t>“</a:t>
            </a:r>
            <a:r>
              <a:rPr lang="en-US" altLang="zh-CN" sz="2000" b="1" dirty="0">
                <a:latin typeface="Times New Roman" panose="02020603050405020304" pitchFamily="18" charset="0"/>
              </a:rPr>
              <a:t>600 revs/</a:t>
            </a:r>
            <a:r>
              <a:rPr lang="zh-CN" altLang="en-US" sz="2000" b="1" dirty="0"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</a:rPr>
              <a:t>kW · h</a:t>
            </a:r>
            <a:r>
              <a:rPr lang="zh-CN" altLang="en-US" sz="2000" b="1" dirty="0">
                <a:latin typeface="Times New Roman" panose="02020603050405020304" pitchFamily="18" charset="0"/>
              </a:rPr>
              <a:t>）</a:t>
            </a:r>
            <a:r>
              <a:rPr lang="zh-CN" altLang="en-US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Times New Roman" panose="02020603050405020304" pitchFamily="18" charset="0"/>
              </a:rPr>
              <a:t>表示接在这个电能表上的用电器，每消耗 </a:t>
            </a:r>
            <a:r>
              <a:rPr lang="en-US" altLang="zh-CN" sz="2000" b="1" dirty="0">
                <a:latin typeface="Times New Roman" panose="02020603050405020304" pitchFamily="18" charset="0"/>
              </a:rPr>
              <a:t>1 kW · h</a:t>
            </a:r>
            <a:r>
              <a:rPr lang="zh-CN" altLang="en-US" sz="2000" b="1" dirty="0">
                <a:latin typeface="Times New Roman" panose="02020603050405020304" pitchFamily="18" charset="0"/>
              </a:rPr>
              <a:t>的电能，电能表上的转盘转过 </a:t>
            </a:r>
            <a:r>
              <a:rPr lang="en-US" altLang="zh-CN" sz="2000" b="1" dirty="0">
                <a:latin typeface="Times New Roman" panose="02020603050405020304" pitchFamily="18" charset="0"/>
              </a:rPr>
              <a:t>600 </a:t>
            </a:r>
            <a:r>
              <a:rPr lang="zh-CN" altLang="en-US" sz="2000" b="1" dirty="0">
                <a:latin typeface="Times New Roman" panose="02020603050405020304" pitchFamily="18" charset="0"/>
              </a:rPr>
              <a:t>转。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453173" y="3760426"/>
            <a:ext cx="543983" cy="1333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263856" y="3738201"/>
            <a:ext cx="624417" cy="144462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182488" y="3755663"/>
            <a:ext cx="543984" cy="1333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385439" y="3908063"/>
            <a:ext cx="1104900" cy="1333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694480" y="2433276"/>
            <a:ext cx="2511976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8140406" y="3402958"/>
            <a:ext cx="2230510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8170039" y="5157426"/>
            <a:ext cx="3217333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693756" y="5157426"/>
            <a:ext cx="2620649" cy="0"/>
          </a:xfrm>
          <a:prstGeom prst="line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AutoShape 23"/>
          <p:cNvCxnSpPr>
            <a:cxnSpLocks noChangeShapeType="1"/>
            <a:stCxn id="17" idx="1"/>
          </p:cNvCxnSpPr>
          <p:nvPr/>
        </p:nvCxnSpPr>
        <p:spPr bwMode="auto">
          <a:xfrm rot="10800000">
            <a:off x="3217039" y="2442801"/>
            <a:ext cx="1236133" cy="1384300"/>
          </a:xfrm>
          <a:prstGeom prst="straightConnector1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4"/>
          <p:cNvCxnSpPr>
            <a:cxnSpLocks noChangeShapeType="1"/>
            <a:stCxn id="18" idx="0"/>
            <a:endCxn id="22" idx="0"/>
          </p:cNvCxnSpPr>
          <p:nvPr/>
        </p:nvCxnSpPr>
        <p:spPr bwMode="auto">
          <a:xfrm flipV="1">
            <a:off x="5576065" y="3402958"/>
            <a:ext cx="2564341" cy="335243"/>
          </a:xfrm>
          <a:prstGeom prst="straightConnector1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5"/>
          <p:cNvCxnSpPr>
            <a:cxnSpLocks noChangeShapeType="1"/>
            <a:stCxn id="19" idx="2"/>
            <a:endCxn id="23" idx="0"/>
          </p:cNvCxnSpPr>
          <p:nvPr/>
        </p:nvCxnSpPr>
        <p:spPr bwMode="auto">
          <a:xfrm rot="16200000" flipH="1">
            <a:off x="6677524" y="3664912"/>
            <a:ext cx="1268413" cy="1716617"/>
          </a:xfrm>
          <a:prstGeom prst="straightConnector1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6"/>
          <p:cNvCxnSpPr>
            <a:cxnSpLocks noChangeShapeType="1"/>
            <a:stCxn id="20" idx="2"/>
            <a:endCxn id="23" idx="0"/>
          </p:cNvCxnSpPr>
          <p:nvPr/>
        </p:nvCxnSpPr>
        <p:spPr bwMode="auto">
          <a:xfrm rot="5400000">
            <a:off x="3564172" y="3785826"/>
            <a:ext cx="1117600" cy="1625600"/>
          </a:xfrm>
          <a:prstGeom prst="straightConnector1">
            <a:avLst/>
          </a:prstGeom>
          <a:noFill/>
          <a:ln w="9525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  <p:bldP spid="15" grpId="0" build="p"/>
      <p:bldP spid="16" grpId="0" build="p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00319" y="485735"/>
            <a:ext cx="3621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．电能表的读数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3079" y="4354045"/>
            <a:ext cx="385364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红色框里的数字是小数点后面的数字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89762" y="4388865"/>
            <a:ext cx="3888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单位：</a:t>
            </a:r>
            <a:r>
              <a:rPr lang="en-US" altLang="zh-CN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kW•h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（</a:t>
            </a:r>
            <a:r>
              <a:rPr lang="zh-CN" altLang="en-US" sz="3200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）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楷体_GB231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47228" y="1398014"/>
            <a:ext cx="5704711" cy="1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．方法：电能表的计数器上前后两次读数之差，就是这段时间内用电的度数。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721828" y="3188715"/>
            <a:ext cx="5556251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．实际生活中，读数常常只读整数，不计小数。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3" y="1238190"/>
            <a:ext cx="3516194" cy="30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15503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19" y="578203"/>
            <a:ext cx="6089649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Rot="1"/>
          </p:cNvSpPr>
          <p:nvPr>
            <p:ph idx="1"/>
          </p:nvPr>
        </p:nvSpPr>
        <p:spPr>
          <a:xfrm>
            <a:off x="531419" y="1224264"/>
            <a:ext cx="4713817" cy="2949575"/>
          </a:xfrm>
        </p:spPr>
        <p:txBody>
          <a:bodyPr vert="horz" wrap="square" lIns="91440" tIns="45720" rIns="91440" bIns="45720" anchor="t"/>
          <a:lstStyle/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400" noProof="1">
                <a:latin typeface="Times New Roman" panose="02020603050405020304" pitchFamily="18" charset="0"/>
                <a:ea typeface="华文细黑" panose="02010600040101010101" pitchFamily="2" charset="-122"/>
              </a:rPr>
              <a:t>       </a:t>
            </a:r>
            <a:r>
              <a:rPr lang="zh-CN" altLang="en-US" sz="240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</a:rPr>
              <a:t>有一种电子式单向电能表已开始使用，其中没有转动的铝盘，靠内部的电子电路计算电能，读数由液晶板显示。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 rot="21314182">
            <a:off x="7863216" y="3513708"/>
            <a:ext cx="2161117" cy="2143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7855085" y="5572428"/>
            <a:ext cx="2281767" cy="36933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</a:rPr>
              <a:t>  </a:t>
            </a:r>
            <a:r>
              <a:rPr lang="en-US" altLang="zh-CN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zh-CN" altLang="en-US" noProof="1">
                <a:latin typeface="Times New Roman" panose="02020603050405020304" pitchFamily="18" charset="0"/>
                <a:ea typeface="华文细黑" panose="02010600040101010101" pitchFamily="2" charset="-122"/>
              </a:rPr>
              <a:t>电子</a:t>
            </a:r>
            <a:r>
              <a:rPr lang="zh-CN" altLang="en-US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细黑" panose="02010600040101010101" pitchFamily="2" charset="-122"/>
              </a:rPr>
              <a:t>式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385104" y="4314625"/>
            <a:ext cx="3962400" cy="1077913"/>
          </a:xfrm>
          <a:prstGeom prst="wedgeRectCallout">
            <a:avLst>
              <a:gd name="adj1" fmla="val 108847"/>
              <a:gd name="adj2" fmla="val -107034"/>
            </a:avLst>
          </a:prstGeom>
          <a:solidFill>
            <a:schemeClr val="bg1"/>
          </a:solidFill>
          <a:ln w="38100">
            <a:solidFill>
              <a:srgbClr val="FF2121"/>
            </a:solidFill>
            <a:miter lim="800000"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ea typeface="华文细黑" panose="02010600040101010101" pitchFamily="2" charset="-122"/>
              </a:rPr>
              <a:t>   表示每消耗</a:t>
            </a:r>
            <a:r>
              <a:rPr lang="en-US" altLang="zh-CN" sz="2000">
                <a:latin typeface="Times New Roman" panose="02020603050405020304" pitchFamily="18" charset="0"/>
                <a:ea typeface="华文细黑" panose="02010600040101010101" pitchFamily="2" charset="-122"/>
              </a:rPr>
              <a:t>1kW·h</a:t>
            </a:r>
            <a:r>
              <a:rPr lang="zh-CN" altLang="en-US" sz="2000">
                <a:latin typeface="Times New Roman" panose="02020603050405020304" pitchFamily="18" charset="0"/>
                <a:ea typeface="华文细黑" panose="02010600040101010101" pitchFamily="2" charset="-122"/>
              </a:rPr>
              <a:t>的电能，指示灯闪烁</a:t>
            </a:r>
            <a:r>
              <a:rPr lang="en-US" altLang="zh-CN" sz="2000">
                <a:latin typeface="Times New Roman" panose="02020603050405020304" pitchFamily="18" charset="0"/>
                <a:ea typeface="华文细黑" panose="02010600040101010101" pitchFamily="2" charset="-122"/>
              </a:rPr>
              <a:t>3200</a:t>
            </a:r>
            <a:r>
              <a:rPr lang="zh-CN" altLang="en-US" sz="2000">
                <a:latin typeface="Times New Roman" panose="02020603050405020304" pitchFamily="18" charset="0"/>
                <a:ea typeface="华文细黑" panose="02010600040101010101" pitchFamily="2" charset="-122"/>
              </a:rPr>
              <a:t>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85" y="3935634"/>
            <a:ext cx="1185621" cy="18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698" y="1852191"/>
            <a:ext cx="1185621" cy="18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2532" grpId="0" bldLvl="0" animBg="1"/>
      <p:bldP spid="2355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645185" y="1499135"/>
            <a:ext cx="9366918" cy="11302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小明家中</a:t>
            </a:r>
            <a:r>
              <a:rPr lang="en-US" sz="2400" b="1" dirty="0">
                <a:latin typeface="Times New Roman" panose="02020603050405020304" pitchFamily="18" charset="0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</a:rPr>
              <a:t>月底与 </a:t>
            </a:r>
            <a:r>
              <a:rPr lang="en-US" sz="2400" b="1" dirty="0">
                <a:latin typeface="Times New Roman" panose="02020603050405020304" pitchFamily="18" charset="0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</a:rPr>
              <a:t>月底电能表的示数如图所示，小明家所在地区每度电的电费是</a:t>
            </a:r>
            <a:r>
              <a:rPr lang="en-US" sz="2400" b="1" dirty="0">
                <a:latin typeface="Times New Roman" panose="02020603050405020304" pitchFamily="18" charset="0"/>
              </a:rPr>
              <a:t>0.60</a:t>
            </a:r>
            <a:r>
              <a:rPr lang="zh-CN" altLang="en-US" sz="2400" b="1" dirty="0">
                <a:latin typeface="Times New Roman" panose="02020603050405020304" pitchFamily="18" charset="0"/>
              </a:rPr>
              <a:t>元，请估算他家</a:t>
            </a:r>
            <a:r>
              <a:rPr lang="zh-CN" altLang="en-US" sz="2400" b="1" baseline="-25000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2</a:t>
            </a:r>
            <a:r>
              <a:rPr lang="en-US" sz="2400" b="1" baseline="-250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</a:rPr>
              <a:t>月份需要付多少电费。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291" name="表格 12290"/>
          <p:cNvGraphicFramePr/>
          <p:nvPr/>
        </p:nvGraphicFramePr>
        <p:xfrm>
          <a:off x="2063722" y="2819591"/>
          <a:ext cx="2688195" cy="504825"/>
        </p:xfrm>
        <a:graphic>
          <a:graphicData uri="http://schemas.openxmlformats.org/drawingml/2006/table">
            <a:tbl>
              <a:tblPr/>
              <a:tblGrid>
                <a:gridCol w="536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3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6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80" name="Rectangle 23"/>
          <p:cNvSpPr>
            <a:spLocks noChangeArrowheads="1"/>
          </p:cNvSpPr>
          <p:nvPr/>
        </p:nvSpPr>
        <p:spPr bwMode="auto">
          <a:xfrm>
            <a:off x="4277357" y="2898698"/>
            <a:ext cx="387242" cy="355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2306" name="表格 12305"/>
          <p:cNvGraphicFramePr/>
          <p:nvPr/>
        </p:nvGraphicFramePr>
        <p:xfrm>
          <a:off x="6864322" y="2819591"/>
          <a:ext cx="2812112" cy="504825"/>
        </p:xfrm>
        <a:graphic>
          <a:graphicData uri="http://schemas.openxmlformats.org/drawingml/2006/table">
            <a:tbl>
              <a:tblPr/>
              <a:tblGrid>
                <a:gridCol w="561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1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sz="2100" b="1" dirty="0"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34290" marB="34290"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295" name="Rectangle 56"/>
          <p:cNvSpPr>
            <a:spLocks noChangeArrowheads="1"/>
          </p:cNvSpPr>
          <p:nvPr/>
        </p:nvSpPr>
        <p:spPr bwMode="auto">
          <a:xfrm>
            <a:off x="9185531" y="2887123"/>
            <a:ext cx="413286" cy="355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11296" name="Rectangle 61"/>
          <p:cNvSpPr>
            <a:spLocks noChangeArrowheads="1"/>
          </p:cNvSpPr>
          <p:nvPr/>
        </p:nvSpPr>
        <p:spPr bwMode="auto">
          <a:xfrm>
            <a:off x="7903604" y="3467818"/>
            <a:ext cx="128192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楷体_GB2312" charset="-122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charset="-122"/>
              </a:rPr>
              <a:t>月底</a:t>
            </a:r>
          </a:p>
        </p:txBody>
      </p:sp>
      <p:sp>
        <p:nvSpPr>
          <p:cNvPr id="11297" name="Rectangle 62"/>
          <p:cNvSpPr>
            <a:spLocks noChangeArrowheads="1"/>
          </p:cNvSpPr>
          <p:nvPr/>
        </p:nvSpPr>
        <p:spPr bwMode="auto">
          <a:xfrm>
            <a:off x="3022570" y="3467818"/>
            <a:ext cx="12547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楷体_GB2312" charset="-122"/>
              </a:rPr>
              <a:t>1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charset="-122"/>
              </a:rPr>
              <a:t>月底</a:t>
            </a:r>
          </a:p>
        </p:txBody>
      </p:sp>
      <p:sp>
        <p:nvSpPr>
          <p:cNvPr id="12323" name="Rectangle 2"/>
          <p:cNvSpPr>
            <a:spLocks noChangeArrowheads="1"/>
          </p:cNvSpPr>
          <p:nvPr/>
        </p:nvSpPr>
        <p:spPr bwMode="auto">
          <a:xfrm>
            <a:off x="1440684" y="4001285"/>
            <a:ext cx="8056344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　　</a:t>
            </a:r>
            <a:r>
              <a:rPr lang="en-US" sz="2400" b="1" dirty="0">
                <a:latin typeface="Times New Roman" panose="02020603050405020304" pitchFamily="18" charset="0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</a:rPr>
              <a:t>月份消耗的电能为：</a:t>
            </a:r>
          </a:p>
          <a:p>
            <a:pPr>
              <a:lnSpc>
                <a:spcPts val="39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　　　　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3 394.5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kW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3 287.5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kW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107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kW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9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　　应支付的电费为：</a:t>
            </a:r>
          </a:p>
          <a:p>
            <a:pPr>
              <a:lnSpc>
                <a:spcPts val="39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　　　　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107 kW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h×0.60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kW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= 64.2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元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4" name="矩形 2"/>
          <p:cNvSpPr>
            <a:spLocks noChangeArrowheads="1"/>
          </p:cNvSpPr>
          <p:nvPr/>
        </p:nvSpPr>
        <p:spPr bwMode="auto">
          <a:xfrm>
            <a:off x="1154485" y="4082304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解析：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230630" y="773430"/>
            <a:ext cx="2834005" cy="786017"/>
            <a:chOff x="442" y="2500"/>
            <a:chExt cx="1389" cy="495"/>
          </a:xfrm>
        </p:grpSpPr>
        <p:pic>
          <p:nvPicPr>
            <p:cNvPr id="4" name="Rectangl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练 一 练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uiExpand="1" build="p"/>
      <p:bldP spid="123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3388" y="1885633"/>
            <a:ext cx="10795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电流做功</a:t>
            </a:r>
          </a:p>
        </p:txBody>
      </p:sp>
      <p:sp>
        <p:nvSpPr>
          <p:cNvPr id="17412" name="AutoShape 4"/>
          <p:cNvSpPr/>
          <p:nvPr/>
        </p:nvSpPr>
        <p:spPr>
          <a:xfrm>
            <a:off x="2495550" y="1700530"/>
            <a:ext cx="505460" cy="3662045"/>
          </a:xfrm>
          <a:prstGeom prst="leftBrace">
            <a:avLst>
              <a:gd name="adj1" fmla="val 102071"/>
              <a:gd name="adj2" fmla="val 50000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3" name="TextBox 5"/>
          <p:cNvSpPr txBox="1"/>
          <p:nvPr/>
        </p:nvSpPr>
        <p:spPr>
          <a:xfrm>
            <a:off x="3000058" y="1221423"/>
            <a:ext cx="226853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电能的转化形式</a:t>
            </a:r>
          </a:p>
        </p:txBody>
      </p:sp>
      <p:sp>
        <p:nvSpPr>
          <p:cNvPr id="17415" name="TextBox 8"/>
          <p:cNvSpPr txBox="1"/>
          <p:nvPr/>
        </p:nvSpPr>
        <p:spPr>
          <a:xfrm>
            <a:off x="5268595" y="1221740"/>
            <a:ext cx="58127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机械能、内能、光能、化学能等</a:t>
            </a:r>
          </a:p>
        </p:txBody>
      </p:sp>
      <p:sp>
        <p:nvSpPr>
          <p:cNvPr id="17419" name="TextBox 12"/>
          <p:cNvSpPr txBox="1"/>
          <p:nvPr/>
        </p:nvSpPr>
        <p:spPr>
          <a:xfrm>
            <a:off x="3000375" y="3239453"/>
            <a:ext cx="10795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电功</a:t>
            </a:r>
          </a:p>
        </p:txBody>
      </p:sp>
      <p:sp>
        <p:nvSpPr>
          <p:cNvPr id="17420" name="AutoShape 4"/>
          <p:cNvSpPr/>
          <p:nvPr/>
        </p:nvSpPr>
        <p:spPr>
          <a:xfrm>
            <a:off x="4236085" y="2678430"/>
            <a:ext cx="194945" cy="1804035"/>
          </a:xfrm>
          <a:prstGeom prst="leftBrace">
            <a:avLst>
              <a:gd name="adj1" fmla="val 102618"/>
              <a:gd name="adj2" fmla="val 50000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1" name="TextBox 15"/>
          <p:cNvSpPr txBox="1"/>
          <p:nvPr/>
        </p:nvSpPr>
        <p:spPr>
          <a:xfrm>
            <a:off x="4656138" y="2447290"/>
            <a:ext cx="2619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表示：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TextBox 16"/>
          <p:cNvSpPr txBox="1"/>
          <p:nvPr/>
        </p:nvSpPr>
        <p:spPr>
          <a:xfrm>
            <a:off x="4656138" y="3023553"/>
            <a:ext cx="46085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单位：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J  ,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常用：</a:t>
            </a:r>
            <a:r>
              <a:rPr lang="en-US" altLang="zh-CN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kW·h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23" name="TextBox 17"/>
          <p:cNvSpPr txBox="1"/>
          <p:nvPr/>
        </p:nvSpPr>
        <p:spPr>
          <a:xfrm>
            <a:off x="4656138" y="3526790"/>
            <a:ext cx="59769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关系：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1kW·h=3.6x10</a:t>
            </a:r>
            <a:r>
              <a:rPr lang="en-US" altLang="zh-CN" sz="32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J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4" name="TextBox 18"/>
              <p:cNvSpPr txBox="1"/>
              <p:nvPr/>
            </p:nvSpPr>
            <p:spPr>
              <a:xfrm>
                <a:off x="4677093" y="4110038"/>
                <a:ext cx="4608512" cy="5835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公式：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𝑾</m:t>
                    </m:r>
                    <m:r>
                      <a:rPr lang="en-US" altLang="zh-CN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3200" b="1" i="1" dirty="0" err="1">
                        <a:solidFill>
                          <a:srgbClr val="FF0000"/>
                        </a:solidFill>
                        <a:latin typeface="Cambria Math"/>
                      </a:rPr>
                      <m:t>𝑼𝑰𝒕</m:t>
                    </m:r>
                  </m:oMath>
                </a14:m>
                <a:endParaRPr lang="zh-CN" altLang="en-US" sz="32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42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93" y="4110038"/>
                <a:ext cx="4608512" cy="583565"/>
              </a:xfrm>
              <a:prstGeom prst="rect">
                <a:avLst/>
              </a:prstGeom>
              <a:blipFill rotWithShape="1">
                <a:blip r:embed="rId2"/>
                <a:stretch>
                  <a:fillRect l="-3307" t="-16667" b="-3020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5" name="TextBox 19"/>
          <p:cNvSpPr txBox="1"/>
          <p:nvPr/>
        </p:nvSpPr>
        <p:spPr>
          <a:xfrm>
            <a:off x="2856230" y="5086350"/>
            <a:ext cx="15128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电能表</a:t>
            </a:r>
          </a:p>
        </p:txBody>
      </p:sp>
      <p:sp>
        <p:nvSpPr>
          <p:cNvPr id="17426" name="AutoShape 4"/>
          <p:cNvSpPr/>
          <p:nvPr/>
        </p:nvSpPr>
        <p:spPr>
          <a:xfrm>
            <a:off x="4236085" y="5086985"/>
            <a:ext cx="194945" cy="1005840"/>
          </a:xfrm>
          <a:prstGeom prst="leftBrace">
            <a:avLst>
              <a:gd name="adj1" fmla="val 101809"/>
              <a:gd name="adj2" fmla="val 50000"/>
            </a:avLst>
          </a:pr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7" name="TextBox 22"/>
          <p:cNvSpPr txBox="1"/>
          <p:nvPr/>
        </p:nvSpPr>
        <p:spPr>
          <a:xfrm>
            <a:off x="4656138" y="4778693"/>
            <a:ext cx="41036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作用：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测量电功</a:t>
            </a:r>
          </a:p>
        </p:txBody>
      </p:sp>
      <p:sp>
        <p:nvSpPr>
          <p:cNvPr id="17428" name="TextBox 23"/>
          <p:cNvSpPr txBox="1"/>
          <p:nvPr/>
        </p:nvSpPr>
        <p:spPr>
          <a:xfrm>
            <a:off x="4656138" y="5281930"/>
            <a:ext cx="3960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识记铭牌数字含义</a:t>
            </a:r>
          </a:p>
        </p:txBody>
      </p:sp>
      <p:sp>
        <p:nvSpPr>
          <p:cNvPr id="17429" name="TextBox 24"/>
          <p:cNvSpPr txBox="1"/>
          <p:nvPr/>
        </p:nvSpPr>
        <p:spPr>
          <a:xfrm>
            <a:off x="4630738" y="5713730"/>
            <a:ext cx="55435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利用电能表计算消耗的电能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414" y="26909"/>
            <a:ext cx="3496087" cy="1003300"/>
            <a:chOff x="402739" y="21978"/>
            <a:chExt cx="3496087" cy="1003300"/>
          </a:xfrm>
        </p:grpSpPr>
        <p:sp>
          <p:nvSpPr>
            <p:cNvPr id="2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 descr="标题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32066" y="222250"/>
            <a:ext cx="3405188" cy="1003300"/>
            <a:chOff x="444500" y="6350"/>
            <a:chExt cx="3405188" cy="1003300"/>
          </a:xfrm>
        </p:grpSpPr>
        <p:pic>
          <p:nvPicPr>
            <p:cNvPr id="11" name="图片 14" descr="标题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组合 16"/>
            <p:cNvGrpSpPr/>
            <p:nvPr/>
          </p:nvGrpSpPr>
          <p:grpSpPr bwMode="auto">
            <a:xfrm>
              <a:off x="736600" y="222250"/>
              <a:ext cx="3113088" cy="645477"/>
              <a:chOff x="1161" y="963"/>
              <a:chExt cx="4902" cy="1015"/>
            </a:xfrm>
          </p:grpSpPr>
          <p:sp>
            <p:nvSpPr>
              <p:cNvPr id="13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768" cy="1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 dirty="0">
                    <a:solidFill>
                      <a:srgbClr val="009FB9"/>
                    </a:solidFill>
                  </a:rPr>
                  <a:t>当 堂 检 测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4" name="对象 872720"/>
          <p:cNvGraphicFramePr/>
          <p:nvPr/>
        </p:nvGraphicFramePr>
        <p:xfrm>
          <a:off x="1473518" y="1406168"/>
          <a:ext cx="805497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Document" r:id="rId4" imgW="10618470" imgH="1797050" progId="Word.Document.8">
                  <p:embed/>
                </p:oleObj>
              </mc:Choice>
              <mc:Fallback>
                <p:oleObj name="Document" r:id="rId4" imgW="10618470" imgH="1797050" progId="Word.Document.8">
                  <p:embed/>
                  <p:pic>
                    <p:nvPicPr>
                      <p:cNvPr id="0" name="图片 209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518" y="1406168"/>
                        <a:ext cx="8054975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872721"/>
          <p:cNvSpPr txBox="1">
            <a:spLocks noChangeArrowheads="1"/>
          </p:cNvSpPr>
          <p:nvPr/>
        </p:nvSpPr>
        <p:spPr bwMode="auto">
          <a:xfrm>
            <a:off x="8760065" y="1371325"/>
            <a:ext cx="508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6" name="对象 1170434"/>
          <p:cNvGraphicFramePr/>
          <p:nvPr/>
        </p:nvGraphicFramePr>
        <p:xfrm>
          <a:off x="1473518" y="3180398"/>
          <a:ext cx="8461375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Document" r:id="rId6" imgW="10902315" imgH="3067050" progId="Word.Document.8">
                  <p:embed/>
                </p:oleObj>
              </mc:Choice>
              <mc:Fallback>
                <p:oleObj name="Document" r:id="rId6" imgW="10902315" imgH="3067050" progId="Word.Document.8">
                  <p:embed/>
                  <p:pic>
                    <p:nvPicPr>
                      <p:cNvPr id="0" name="图片 2096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518" y="3180398"/>
                        <a:ext cx="8461375" cy="237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170435"/>
          <p:cNvSpPr txBox="1">
            <a:spLocks noChangeArrowheads="1"/>
          </p:cNvSpPr>
          <p:nvPr/>
        </p:nvSpPr>
        <p:spPr bwMode="auto">
          <a:xfrm>
            <a:off x="8209055" y="3047938"/>
            <a:ext cx="5277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028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5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00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0" name="对象 1239041"/>
          <p:cNvGraphicFramePr/>
          <p:nvPr/>
        </p:nvGraphicFramePr>
        <p:xfrm>
          <a:off x="1319213" y="822325"/>
          <a:ext cx="78819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Document" r:id="rId3" imgW="10151110" imgH="1381760" progId="Word.Document.8">
                  <p:embed/>
                </p:oleObj>
              </mc:Choice>
              <mc:Fallback>
                <p:oleObj name="Document" r:id="rId3" imgW="10151110" imgH="1381760" progId="Word.Document.8">
                  <p:embed/>
                  <p:pic>
                    <p:nvPicPr>
                      <p:cNvPr id="0" name="图片 31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822325"/>
                        <a:ext cx="788193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1239042"/>
          <p:cNvSpPr txBox="1">
            <a:spLocks noChangeArrowheads="1"/>
          </p:cNvSpPr>
          <p:nvPr/>
        </p:nvSpPr>
        <p:spPr bwMode="auto">
          <a:xfrm>
            <a:off x="2291708" y="1270390"/>
            <a:ext cx="514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5" name="对象 1238017"/>
          <p:cNvGraphicFramePr/>
          <p:nvPr/>
        </p:nvGraphicFramePr>
        <p:xfrm>
          <a:off x="1378622" y="4073525"/>
          <a:ext cx="8518525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Document" r:id="rId5" imgW="10802620" imgH="2762885" progId="Word.Document.8">
                  <p:embed/>
                </p:oleObj>
              </mc:Choice>
              <mc:Fallback>
                <p:oleObj name="Document" r:id="rId5" imgW="10802620" imgH="2762885" progId="Word.Document.8">
                  <p:embed/>
                  <p:pic>
                    <p:nvPicPr>
                      <p:cNvPr id="0" name="图片 3120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622" y="4073525"/>
                        <a:ext cx="8518525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1238018"/>
          <p:cNvSpPr txBox="1">
            <a:spLocks noChangeArrowheads="1"/>
          </p:cNvSpPr>
          <p:nvPr/>
        </p:nvSpPr>
        <p:spPr bwMode="auto">
          <a:xfrm>
            <a:off x="4364672" y="4529511"/>
            <a:ext cx="514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1" name="图片 10" descr="C:\Documents and Settings\Administrator\桌面\九上沪科图png\jb18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9314" y="1851977"/>
            <a:ext cx="912495" cy="147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C:\Documents and Settings\Administrator\桌面\九上沪科图png\jb188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482" y="1823402"/>
            <a:ext cx="1352944" cy="15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C:\Documents and Settings\Administrator\桌面\九上沪科图png\jb189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7397" y="1851342"/>
            <a:ext cx="1977900" cy="15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 descr="C:\Documents and Settings\Administrator\桌面\九上沪科图png\jb190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97227" y="1861820"/>
            <a:ext cx="2130385" cy="1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063080" y="3507224"/>
            <a:ext cx="797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A.</a:t>
            </a:r>
            <a:r>
              <a:rPr lang="zh-CN" altLang="zh-CN" sz="2000" b="1" dirty="0"/>
              <a:t>电风扇</a:t>
            </a:r>
            <a:r>
              <a:rPr lang="en-US" altLang="zh-CN" sz="2000" b="1" dirty="0"/>
              <a:t>      </a:t>
            </a:r>
            <a:r>
              <a:rPr lang="en-US" altLang="zh-CN" sz="2000" b="1" dirty="0" smtClean="0"/>
              <a:t>      </a:t>
            </a:r>
            <a:r>
              <a:rPr lang="en-US" altLang="zh-CN" sz="2000" b="1" dirty="0"/>
              <a:t>B.</a:t>
            </a:r>
            <a:r>
              <a:rPr lang="zh-CN" altLang="zh-CN" sz="2000" b="1" dirty="0"/>
              <a:t>电水壶</a:t>
            </a:r>
            <a:r>
              <a:rPr lang="en-US" altLang="zh-CN" sz="2000" b="1" dirty="0"/>
              <a:t>        </a:t>
            </a:r>
            <a:r>
              <a:rPr lang="en-US" altLang="zh-CN" sz="2000" b="1" dirty="0" smtClean="0"/>
              <a:t>           </a:t>
            </a:r>
            <a:r>
              <a:rPr lang="en-US" altLang="zh-CN" sz="2000" b="1" dirty="0"/>
              <a:t>C.</a:t>
            </a:r>
            <a:r>
              <a:rPr lang="zh-CN" altLang="zh-CN" sz="2000" b="1" dirty="0"/>
              <a:t>电饭煲</a:t>
            </a:r>
            <a:r>
              <a:rPr lang="en-US" altLang="zh-CN" sz="2000" b="1" dirty="0"/>
              <a:t>      </a:t>
            </a:r>
            <a:r>
              <a:rPr lang="en-US" altLang="zh-CN" sz="2000" b="1" dirty="0" smtClean="0"/>
              <a:t>                </a:t>
            </a:r>
            <a:r>
              <a:rPr lang="en-US" altLang="zh-CN" sz="2000" b="1" dirty="0"/>
              <a:t>D.</a:t>
            </a:r>
            <a:r>
              <a:rPr lang="zh-CN" altLang="zh-CN" sz="2000" b="1" dirty="0"/>
              <a:t>电视机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51965" y="915035"/>
            <a:ext cx="8688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知道影响电功大小的因素；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明确电功的单位；</a:t>
            </a:r>
            <a:endParaRPr lang="en-US" altLang="zh-CN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会运用电功的公式进行计算；</a:t>
            </a: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会读电能表，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  <a:sym typeface="+mn-ea"/>
              </a:rPr>
              <a:t>会通过电能表计算家庭电费，有节约用电的意识。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4500" y="52556"/>
            <a:ext cx="3405188" cy="1003300"/>
            <a:chOff x="444500" y="6350"/>
            <a:chExt cx="3405188" cy="1003300"/>
          </a:xfrm>
        </p:grpSpPr>
        <p:pic>
          <p:nvPicPr>
            <p:cNvPr id="6147" name="图片 14" descr="标题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6350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48" name="组合 16"/>
            <p:cNvGrpSpPr/>
            <p:nvPr/>
          </p:nvGrpSpPr>
          <p:grpSpPr bwMode="auto">
            <a:xfrm>
              <a:off x="736600" y="222250"/>
              <a:ext cx="3113088" cy="646113"/>
              <a:chOff x="1161" y="963"/>
              <a:chExt cx="4902" cy="1016"/>
            </a:xfrm>
          </p:grpSpPr>
          <p:sp>
            <p:nvSpPr>
              <p:cNvPr id="6152" name="TextBox 2"/>
              <p:cNvSpPr txBox="1">
                <a:spLocks noChangeArrowheads="1"/>
              </p:cNvSpPr>
              <p:nvPr/>
            </p:nvSpPr>
            <p:spPr bwMode="auto">
              <a:xfrm>
                <a:off x="1900" y="963"/>
                <a:ext cx="3768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solidFill>
                      <a:srgbClr val="009FB9"/>
                    </a:solidFill>
                  </a:rPr>
                  <a:t>学 习 目 标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161" y="1879"/>
                <a:ext cx="4902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对象 1230849"/>
          <p:cNvGraphicFramePr/>
          <p:nvPr/>
        </p:nvGraphicFramePr>
        <p:xfrm>
          <a:off x="1030288" y="369888"/>
          <a:ext cx="916622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Document" r:id="rId3" imgW="12106910" imgH="3637915" progId="Word.Document.8">
                  <p:embed/>
                </p:oleObj>
              </mc:Choice>
              <mc:Fallback>
                <p:oleObj name="Document" r:id="rId3" imgW="12106910" imgH="3637915" progId="Word.Document.8">
                  <p:embed/>
                  <p:pic>
                    <p:nvPicPr>
                      <p:cNvPr id="0" name="图片 414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369888"/>
                        <a:ext cx="9166225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30851"/>
          <p:cNvSpPr txBox="1">
            <a:spLocks noChangeArrowheads="1"/>
          </p:cNvSpPr>
          <p:nvPr/>
        </p:nvSpPr>
        <p:spPr bwMode="auto">
          <a:xfrm>
            <a:off x="7973833" y="780690"/>
            <a:ext cx="1670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230852"/>
          <p:cNvSpPr txBox="1">
            <a:spLocks noChangeArrowheads="1"/>
          </p:cNvSpPr>
          <p:nvPr/>
        </p:nvSpPr>
        <p:spPr bwMode="auto">
          <a:xfrm>
            <a:off x="1058267" y="1303910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5.8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230853"/>
          <p:cNvSpPr txBox="1">
            <a:spLocks noChangeArrowheads="1"/>
          </p:cNvSpPr>
          <p:nvPr/>
        </p:nvSpPr>
        <p:spPr bwMode="auto">
          <a:xfrm>
            <a:off x="5026038" y="1827130"/>
            <a:ext cx="753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6" name="对象 1229825"/>
          <p:cNvGraphicFramePr/>
          <p:nvPr/>
        </p:nvGraphicFramePr>
        <p:xfrm>
          <a:off x="1030364" y="2998200"/>
          <a:ext cx="9548892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Document" r:id="rId5" imgW="12349480" imgH="3434715" progId="Word.Document.8">
                  <p:embed/>
                </p:oleObj>
              </mc:Choice>
              <mc:Fallback>
                <p:oleObj name="Document" r:id="rId5" imgW="12349480" imgH="3434715" progId="Word.Document.8">
                  <p:embed/>
                  <p:pic>
                    <p:nvPicPr>
                      <p:cNvPr id="0" name="图片 414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364" y="2998200"/>
                        <a:ext cx="9548892" cy="270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229827"/>
          <p:cNvSpPr txBox="1">
            <a:spLocks noChangeArrowheads="1"/>
          </p:cNvSpPr>
          <p:nvPr/>
        </p:nvSpPr>
        <p:spPr bwMode="auto">
          <a:xfrm>
            <a:off x="1478253" y="4485283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文本框 1229828"/>
          <p:cNvSpPr txBox="1">
            <a:spLocks noChangeArrowheads="1"/>
          </p:cNvSpPr>
          <p:nvPr/>
        </p:nvSpPr>
        <p:spPr bwMode="auto">
          <a:xfrm>
            <a:off x="4244414" y="4485283"/>
            <a:ext cx="1563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099" name="Picture 3" descr="AKH18-3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38" y="5089528"/>
            <a:ext cx="4679870" cy="103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" descr="图片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1" name="Picture 2" descr="6-4-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879475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1-01-003-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33373">
            <a:off x="3621088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WordArt 5"/>
          <p:cNvSpPr>
            <a:spLocks noChangeArrowheads="1" noChangeShapeType="1" noTextEdit="1"/>
          </p:cNvSpPr>
          <p:nvPr/>
        </p:nvSpPr>
        <p:spPr bwMode="auto">
          <a:xfrm rot="6733373">
            <a:off x="486570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>
                <a:ln w="9525">
                  <a:rou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63175" y="1334436"/>
            <a:ext cx="9601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zh-CN" sz="2000" b="1" dirty="0">
                <a:latin typeface="+mn-ea"/>
                <a:ea typeface="+mn-ea"/>
              </a:rPr>
              <a:t>我们一直在学习电学知识</a:t>
            </a:r>
            <a:r>
              <a:rPr lang="zh-CN" altLang="en-US" sz="2000" b="1" dirty="0">
                <a:latin typeface="+mn-ea"/>
                <a:ea typeface="+mn-ea"/>
              </a:rPr>
              <a:t>。</a:t>
            </a:r>
            <a:r>
              <a:rPr lang="zh-CN" altLang="zh-CN" sz="2000" b="1" dirty="0">
                <a:latin typeface="+mn-ea"/>
                <a:ea typeface="+mn-ea"/>
              </a:rPr>
              <a:t>但说到电</a:t>
            </a:r>
            <a:r>
              <a:rPr lang="zh-CN" altLang="en-US" sz="2000" b="1" dirty="0">
                <a:latin typeface="+mn-ea"/>
                <a:ea typeface="+mn-ea"/>
              </a:rPr>
              <a:t>，</a:t>
            </a:r>
            <a:r>
              <a:rPr lang="zh-CN" altLang="zh-CN" sz="2000" b="1" dirty="0">
                <a:latin typeface="+mn-ea"/>
                <a:ea typeface="+mn-ea"/>
              </a:rPr>
              <a:t>其实我们最熟悉的还是家庭用电和每月要交多少电费</a:t>
            </a:r>
            <a:r>
              <a:rPr lang="zh-CN" altLang="en-US" sz="20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。</a:t>
            </a:r>
            <a:r>
              <a:rPr lang="zh-CN" altLang="zh-CN" sz="2000" b="1" dirty="0">
                <a:latin typeface="+mn-ea"/>
                <a:ea typeface="+mn-ea"/>
              </a:rPr>
              <a:t>请同学们讨论并回答</a:t>
            </a:r>
            <a:r>
              <a:rPr lang="zh-CN" altLang="en-US" sz="2000" b="1" dirty="0">
                <a:latin typeface="+mn-ea"/>
                <a:ea typeface="+mn-ea"/>
              </a:rPr>
              <a:t>：</a:t>
            </a:r>
            <a:r>
              <a:rPr lang="zh-CN" altLang="zh-CN" sz="2000" b="1" dirty="0">
                <a:latin typeface="+mn-ea"/>
                <a:ea typeface="+mn-ea"/>
              </a:rPr>
              <a:t>你的家庭用什么样的仪器测量用了多少度电</a:t>
            </a:r>
            <a:r>
              <a:rPr lang="zh-CN" altLang="en-US" sz="2000" b="1" dirty="0">
                <a:latin typeface="+mn-ea"/>
                <a:ea typeface="+mn-ea"/>
              </a:rPr>
              <a:t>？</a:t>
            </a:r>
            <a:r>
              <a:rPr lang="zh-CN" altLang="zh-CN" sz="2000" b="1" dirty="0">
                <a:latin typeface="+mn-ea"/>
                <a:ea typeface="+mn-ea"/>
              </a:rPr>
              <a:t>每月或每年你家需要交多少电费</a:t>
            </a:r>
            <a:r>
              <a:rPr lang="zh-CN" altLang="en-US" sz="2000" b="1" dirty="0">
                <a:latin typeface="+mn-ea"/>
                <a:ea typeface="+mn-ea"/>
              </a:rPr>
              <a:t>？</a:t>
            </a:r>
            <a:endParaRPr lang="zh-CN" altLang="zh-CN" sz="2000" b="1" dirty="0">
              <a:latin typeface="+mn-ea"/>
              <a:ea typeface="+mn-ea"/>
            </a:endParaRPr>
          </a:p>
        </p:txBody>
      </p:sp>
      <p:pic>
        <p:nvPicPr>
          <p:cNvPr id="16388" name="Picture 4" descr="c:\users\administrator\appdata\roaming\360se6\User Data\temp\t01e9456401acbff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491" y="2920431"/>
            <a:ext cx="2606076" cy="175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235745" y="3251477"/>
            <a:ext cx="624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同学们都能了解自己家庭测量用电的仪器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很好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！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那么到底如何读出一段时间内家庭用了多少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度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电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？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一度电到底能干什么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在这一节课里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  <a:latin typeface="+mn-ea"/>
                <a:ea typeface="+mn-ea"/>
              </a:rPr>
              <a:t>我们将一起来学习这方面的知识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zh-CN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105" y="2459421"/>
            <a:ext cx="4895851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dirty="0">
                <a:latin typeface="+mn-ea"/>
                <a:ea typeface="+mn-ea"/>
              </a:rPr>
              <a:t>……</a:t>
            </a:r>
            <a:endParaRPr lang="zh-CN" altLang="en-US" sz="5400" dirty="0">
              <a:latin typeface="+mn-ea"/>
              <a:ea typeface="+mn-ea"/>
            </a:endParaRPr>
          </a:p>
        </p:txBody>
      </p:sp>
      <p:grpSp>
        <p:nvGrpSpPr>
          <p:cNvPr id="8" name="组合 26"/>
          <p:cNvGrpSpPr/>
          <p:nvPr/>
        </p:nvGrpSpPr>
        <p:grpSpPr bwMode="auto">
          <a:xfrm>
            <a:off x="701798" y="117475"/>
            <a:ext cx="3305175" cy="1003300"/>
            <a:chOff x="700" y="622"/>
            <a:chExt cx="5204" cy="1580"/>
          </a:xfrm>
        </p:grpSpPr>
        <p:sp>
          <p:nvSpPr>
            <p:cNvPr id="9" name="TextBox 2"/>
            <p:cNvSpPr txBox="1"/>
            <p:nvPr/>
          </p:nvSpPr>
          <p:spPr>
            <a:xfrm>
              <a:off x="1900" y="962"/>
              <a:ext cx="3849" cy="10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</a:p>
          </p:txBody>
        </p:sp>
        <p:pic>
          <p:nvPicPr>
            <p:cNvPr id="12" name="图片 14" descr="标题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/>
          <p:nvPr/>
        </p:nvSpPr>
        <p:spPr>
          <a:xfrm>
            <a:off x="3730625" y="123825"/>
            <a:ext cx="58216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一、认识电流做功</a:t>
            </a:r>
          </a:p>
        </p:txBody>
      </p:sp>
      <p:sp>
        <p:nvSpPr>
          <p:cNvPr id="5123" name="Text Box 13"/>
          <p:cNvSpPr txBox="1"/>
          <p:nvPr/>
        </p:nvSpPr>
        <p:spPr>
          <a:xfrm>
            <a:off x="1770685" y="3103294"/>
            <a:ext cx="29527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34" charset="0"/>
              </a:rPr>
              <a:t>电能转化为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24" name="Text Box 14"/>
          <p:cNvSpPr txBox="1"/>
          <p:nvPr/>
        </p:nvSpPr>
        <p:spPr>
          <a:xfrm>
            <a:off x="6559772" y="5446086"/>
            <a:ext cx="23034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34" charset="0"/>
              </a:rPr>
              <a:t>电能转化为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25" name="Text Box 15"/>
          <p:cNvSpPr txBox="1"/>
          <p:nvPr/>
        </p:nvSpPr>
        <p:spPr>
          <a:xfrm>
            <a:off x="1831244" y="5446086"/>
            <a:ext cx="2592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34" charset="0"/>
              </a:rPr>
              <a:t>电能转化为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26" name="Text Box 16"/>
          <p:cNvSpPr txBox="1"/>
          <p:nvPr/>
        </p:nvSpPr>
        <p:spPr>
          <a:xfrm>
            <a:off x="6548197" y="2975800"/>
            <a:ext cx="23034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Tahoma" panose="020B0604030504040204" pitchFamily="34" charset="0"/>
              </a:rPr>
              <a:t>电能转化为</a:t>
            </a:r>
            <a:endParaRPr lang="zh-CN" altLang="en-US" sz="2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5127" name="图片 1"/>
          <p:cNvPicPr>
            <a:picLocks noChangeAspect="1"/>
          </p:cNvPicPr>
          <p:nvPr/>
        </p:nvPicPr>
        <p:blipFill>
          <a:blip r:embed="rId2"/>
          <a:srcRect l="17203" t="20552" r="15096" b="24519"/>
          <a:stretch>
            <a:fillRect/>
          </a:stretch>
        </p:blipFill>
        <p:spPr>
          <a:xfrm>
            <a:off x="1774825" y="1030605"/>
            <a:ext cx="2843474" cy="20537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2"/>
          <p:cNvPicPr>
            <a:picLocks noChangeAspect="1"/>
          </p:cNvPicPr>
          <p:nvPr/>
        </p:nvPicPr>
        <p:blipFill>
          <a:blip r:embed="rId3"/>
          <a:srcRect l="11806" t="19160" r="11133" b="20209"/>
          <a:stretch>
            <a:fillRect/>
          </a:stretch>
        </p:blipFill>
        <p:spPr>
          <a:xfrm>
            <a:off x="6461125" y="955675"/>
            <a:ext cx="2833346" cy="1996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4"/>
          <p:cNvPicPr>
            <a:picLocks noChangeAspect="1"/>
          </p:cNvPicPr>
          <p:nvPr/>
        </p:nvPicPr>
        <p:blipFill>
          <a:blip r:embed="rId4"/>
          <a:srcRect l="11285" t="32538" r="14886" b="14005"/>
          <a:stretch>
            <a:fillRect/>
          </a:stretch>
        </p:blipFill>
        <p:spPr>
          <a:xfrm>
            <a:off x="1786399" y="3513647"/>
            <a:ext cx="2831899" cy="1899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图片 5"/>
          <p:cNvPicPr>
            <a:picLocks noChangeAspect="1"/>
          </p:cNvPicPr>
          <p:nvPr/>
        </p:nvPicPr>
        <p:blipFill>
          <a:blip r:embed="rId5"/>
          <a:srcRect l="8611" t="32373" r="8115" b="18156"/>
          <a:stretch>
            <a:fillRect/>
          </a:stretch>
        </p:blipFill>
        <p:spPr>
          <a:xfrm>
            <a:off x="6472699" y="3513647"/>
            <a:ext cx="2814900" cy="18454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35558" y="3106959"/>
            <a:ext cx="15414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光能和内能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8136" y="2992800"/>
            <a:ext cx="1511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内能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1267" y="5476883"/>
            <a:ext cx="1511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机械能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7584" y="5461643"/>
            <a:ext cx="12239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化学能</a:t>
            </a:r>
          </a:p>
        </p:txBody>
      </p:sp>
      <p:grpSp>
        <p:nvGrpSpPr>
          <p:cNvPr id="22" name="组合 26"/>
          <p:cNvGrpSpPr/>
          <p:nvPr/>
        </p:nvGrpSpPr>
        <p:grpSpPr bwMode="auto">
          <a:xfrm>
            <a:off x="126461" y="-217"/>
            <a:ext cx="3305175" cy="1003300"/>
            <a:chOff x="700" y="622"/>
            <a:chExt cx="5204" cy="1580"/>
          </a:xfrm>
        </p:grpSpPr>
        <p:sp>
          <p:nvSpPr>
            <p:cNvPr id="23" name="TextBox 2"/>
            <p:cNvSpPr txBox="1"/>
            <p:nvPr/>
          </p:nvSpPr>
          <p:spPr>
            <a:xfrm>
              <a:off x="1900" y="962"/>
              <a:ext cx="3809" cy="1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新 课 讲 解</a:t>
              </a:r>
            </a:p>
          </p:txBody>
        </p:sp>
        <p:pic>
          <p:nvPicPr>
            <p:cNvPr id="24" name="图片 23" descr="标题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4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4112172810997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196975"/>
            <a:ext cx="3205163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89163" y="4573588"/>
            <a:ext cx="21605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电饭煲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6875" y="5505450"/>
            <a:ext cx="30972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电能     </a:t>
            </a:r>
          </a:p>
        </p:txBody>
      </p:sp>
      <p:pic>
        <p:nvPicPr>
          <p:cNvPr id="8" name="Picture 3" descr="21822"/>
          <p:cNvPicPr>
            <a:picLocks noChangeAspect="1"/>
          </p:cNvPicPr>
          <p:nvPr/>
        </p:nvPicPr>
        <p:blipFill>
          <a:blip r:embed="rId3"/>
          <a:srcRect b="14701"/>
          <a:stretch>
            <a:fillRect/>
          </a:stretch>
        </p:blipFill>
        <p:spPr>
          <a:xfrm>
            <a:off x="5448300" y="1170305"/>
            <a:ext cx="3816350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477000" y="4483100"/>
            <a:ext cx="25209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电风扇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1088" y="5521325"/>
            <a:ext cx="33480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电能    </a:t>
            </a:r>
          </a:p>
        </p:txBody>
      </p:sp>
      <p:sp>
        <p:nvSpPr>
          <p:cNvPr id="6152" name="右箭头 10"/>
          <p:cNvSpPr/>
          <p:nvPr/>
        </p:nvSpPr>
        <p:spPr>
          <a:xfrm>
            <a:off x="2909888" y="5740400"/>
            <a:ext cx="611187" cy="238125"/>
          </a:xfrm>
          <a:prstGeom prst="rightArrow">
            <a:avLst>
              <a:gd name="adj1" fmla="val 50000"/>
              <a:gd name="adj2" fmla="val 499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3" name="右箭头 11"/>
          <p:cNvSpPr/>
          <p:nvPr/>
        </p:nvSpPr>
        <p:spPr>
          <a:xfrm>
            <a:off x="7356475" y="5753100"/>
            <a:ext cx="488950" cy="242888"/>
          </a:xfrm>
          <a:prstGeom prst="rightArrow">
            <a:avLst>
              <a:gd name="adj1" fmla="val 50000"/>
              <a:gd name="adj2" fmla="val 4986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5050" y="5529263"/>
            <a:ext cx="12969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内能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24788" y="5521325"/>
            <a:ext cx="18002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机械能</a:t>
            </a:r>
          </a:p>
        </p:txBody>
      </p:sp>
      <p:grpSp>
        <p:nvGrpSpPr>
          <p:cNvPr id="7" name="Group 5"/>
          <p:cNvGrpSpPr/>
          <p:nvPr/>
        </p:nvGrpSpPr>
        <p:grpSpPr bwMode="auto">
          <a:xfrm>
            <a:off x="1682115" y="197485"/>
            <a:ext cx="2834005" cy="786017"/>
            <a:chOff x="442" y="2500"/>
            <a:chExt cx="1389" cy="495"/>
          </a:xfrm>
        </p:grpSpPr>
        <p:pic>
          <p:nvPicPr>
            <p:cNvPr id="11" name="Rectangle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想 一 想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6152" grpId="0" bldLvl="0" animBg="1"/>
      <p:bldP spid="6153" grpId="0" bldLvl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2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341438"/>
            <a:ext cx="3600450" cy="318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58925" y="4857750"/>
            <a:ext cx="36004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电能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8075" y="4881563"/>
            <a:ext cx="1727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化学能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4200" y="4810125"/>
            <a:ext cx="14398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电能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4425" y="4810125"/>
            <a:ext cx="34559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内能</a:t>
            </a:r>
            <a:r>
              <a:rPr lang="zh-CN" altLang="en-US" sz="4000" b="1" dirty="0">
                <a:solidFill>
                  <a:srgbClr val="000000"/>
                </a:solidFill>
                <a:latin typeface="Arial" panose="020B0604020202020204" pitchFamily="34" charset="0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机械能</a:t>
            </a:r>
          </a:p>
        </p:txBody>
      </p:sp>
      <p:sp>
        <p:nvSpPr>
          <p:cNvPr id="11" name="右箭头 10"/>
          <p:cNvSpPr/>
          <p:nvPr/>
        </p:nvSpPr>
        <p:spPr>
          <a:xfrm>
            <a:off x="2927350" y="5084763"/>
            <a:ext cx="647700" cy="2540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888163" y="5038725"/>
            <a:ext cx="719137" cy="252413"/>
          </a:xfrm>
          <a:prstGeom prst="rightArrow">
            <a:avLst>
              <a:gd name="adj1" fmla="val 50000"/>
              <a:gd name="adj2" fmla="val 4988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709420" y="185420"/>
            <a:ext cx="2834005" cy="786017"/>
            <a:chOff x="442" y="2500"/>
            <a:chExt cx="1389" cy="495"/>
          </a:xfrm>
        </p:grpSpPr>
        <p:pic>
          <p:nvPicPr>
            <p:cNvPr id="4" name="Rectangle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想 一 想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E0C8F0D-7BE0-4B80-9743-134F1E43D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4" y="1238373"/>
            <a:ext cx="3292352" cy="3292352"/>
          </a:xfrm>
          <a:prstGeom prst="rect">
            <a:avLst/>
          </a:prstGeom>
        </p:spPr>
      </p:pic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831340" y="1587500"/>
            <a:ext cx="8529320" cy="863600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      物理学中，当电能</a:t>
            </a:r>
            <a:r>
              <a:rPr lang="zh-CN" altLang="en-US" sz="2800" dirty="0">
                <a:solidFill>
                  <a:srgbClr val="FF0000"/>
                </a:solidFill>
              </a:rPr>
              <a:t>转化</a:t>
            </a:r>
            <a:r>
              <a:rPr lang="zh-CN" altLang="en-US" sz="2800" dirty="0">
                <a:solidFill>
                  <a:schemeClr val="tx1"/>
                </a:solidFill>
              </a:rPr>
              <a:t>为其他形式的能时，我们就说电流做了</a:t>
            </a:r>
            <a:r>
              <a:rPr lang="zh-CN" altLang="en-US" sz="2800" dirty="0">
                <a:solidFill>
                  <a:srgbClr val="FF0000"/>
                </a:solidFill>
              </a:rPr>
              <a:t>电功，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用</a:t>
            </a:r>
            <a:r>
              <a:rPr lang="en-US" altLang="zh-CN" sz="2800" b="1" i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 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表示。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3792538" y="4794885"/>
            <a:ext cx="3240088" cy="132207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R="0" defTabSz="9144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用电器消耗了多少电能</a:t>
            </a:r>
            <a:endParaRPr kumimoji="0" lang="zh-CN" altLang="en-US" sz="4000" b="1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90" name="Line 6"/>
          <p:cNvSpPr/>
          <p:nvPr/>
        </p:nvSpPr>
        <p:spPr>
          <a:xfrm>
            <a:off x="3574098" y="4143058"/>
            <a:ext cx="358775" cy="43180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9991" name="Line 7"/>
          <p:cNvSpPr/>
          <p:nvPr/>
        </p:nvSpPr>
        <p:spPr>
          <a:xfrm flipH="1">
            <a:off x="4980940" y="3513455"/>
            <a:ext cx="863600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2152968" y="2619058"/>
            <a:ext cx="2519363" cy="132207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R="0" defTabSz="9144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电流做了多少功</a:t>
            </a:r>
            <a:endParaRPr kumimoji="0" lang="zh-CN" altLang="en-US" sz="4000" b="1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993" name="Text Box 9"/>
          <p:cNvSpPr txBox="1">
            <a:spLocks noChangeArrowheads="1"/>
          </p:cNvSpPr>
          <p:nvPr/>
        </p:nvSpPr>
        <p:spPr bwMode="auto">
          <a:xfrm>
            <a:off x="5976938" y="2619058"/>
            <a:ext cx="4105275" cy="132207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marR="0" defTabSz="9144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有多少电能转化成其他形式的能</a:t>
            </a:r>
          </a:p>
        </p:txBody>
      </p:sp>
      <p:sp>
        <p:nvSpPr>
          <p:cNvPr id="169994" name="Line 10"/>
          <p:cNvSpPr/>
          <p:nvPr/>
        </p:nvSpPr>
        <p:spPr>
          <a:xfrm flipV="1">
            <a:off x="7033260" y="4143058"/>
            <a:ext cx="287338" cy="43180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9995" name="Line 11"/>
          <p:cNvSpPr/>
          <p:nvPr/>
        </p:nvSpPr>
        <p:spPr>
          <a:xfrm flipH="1">
            <a:off x="6331268" y="4143058"/>
            <a:ext cx="360362" cy="433387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9996" name="Line 12"/>
          <p:cNvSpPr/>
          <p:nvPr/>
        </p:nvSpPr>
        <p:spPr>
          <a:xfrm>
            <a:off x="4981575" y="2974023"/>
            <a:ext cx="863600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9997" name="Line 13"/>
          <p:cNvSpPr/>
          <p:nvPr/>
        </p:nvSpPr>
        <p:spPr>
          <a:xfrm flipH="1" flipV="1">
            <a:off x="4240848" y="4071620"/>
            <a:ext cx="431800" cy="50323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97144" y="591393"/>
            <a:ext cx="9054403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　　</a:t>
            </a:r>
            <a:r>
              <a:rPr lang="zh-CN" altLang="en-US" sz="2800" dirty="0">
                <a:latin typeface="+mn-lt"/>
                <a:ea typeface="+mn-ea"/>
              </a:rPr>
              <a:t>用电器工作的过程就是消耗电能的过程。即：使电能转化为其他形式能量的过程。</a:t>
            </a:r>
          </a:p>
        </p:txBody>
      </p:sp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69989" grpId="0" bldLvl="0" animBg="1"/>
      <p:bldP spid="169992" grpId="0" bldLvl="0" animBg="1"/>
      <p:bldP spid="169993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70864" y="1023139"/>
            <a:ext cx="9341909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．电能转化为其他形式的能的过程就是电流做功的过程。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70864" y="1632537"/>
            <a:ext cx="870716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有多少电能发生了转化就说电流做了多少功。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92561" y="2347223"/>
            <a:ext cx="388831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．计算电流做的功：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2434885" y="4179874"/>
            <a:ext cx="12073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b="1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UIt</a:t>
            </a:r>
            <a:endParaRPr lang="en-US" altLang="zh-CN" sz="28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178" y="4905717"/>
            <a:ext cx="2794958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——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焦（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184631" y="4962672"/>
            <a:ext cx="2574984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——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秒（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920724" y="4319469"/>
            <a:ext cx="242875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——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安（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84630" y="4357712"/>
            <a:ext cx="2956949" cy="45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——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伏 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261912" y="4284744"/>
            <a:ext cx="137111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</a:rPr>
              <a:t>公式：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5"/>
          <p:cNvSpPr>
            <a:spLocks noChangeArrowheads="1"/>
          </p:cNvSpPr>
          <p:nvPr/>
        </p:nvSpPr>
        <p:spPr bwMode="auto">
          <a:xfrm>
            <a:off x="505075" y="2956621"/>
            <a:ext cx="9868818" cy="6742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</a:rPr>
              <a:t>电流所做的功与</a:t>
            </a:r>
            <a:r>
              <a:rPr lang="zh-CN" altLang="en-US" sz="2800" b="1" dirty="0">
                <a:solidFill>
                  <a:srgbClr val="FF0000"/>
                </a:solidFill>
              </a:rPr>
              <a:t>电流</a:t>
            </a:r>
            <a:r>
              <a:rPr lang="zh-CN" altLang="en-US" sz="2800" b="1" dirty="0">
                <a:solidFill>
                  <a:srgbClr val="000000"/>
                </a:solidFill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</a:rPr>
              <a:t>电压</a:t>
            </a:r>
            <a:r>
              <a:rPr lang="zh-CN" altLang="en-US" sz="2800" b="1" dirty="0">
                <a:solidFill>
                  <a:srgbClr val="000000"/>
                </a:solidFill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</a:rPr>
              <a:t>通电时间</a:t>
            </a:r>
            <a:r>
              <a:rPr lang="zh-CN" altLang="en-US" sz="2800" b="1" dirty="0">
                <a:solidFill>
                  <a:srgbClr val="000000"/>
                </a:solidFill>
              </a:rPr>
              <a:t>成</a:t>
            </a:r>
            <a:r>
              <a:rPr lang="zh-CN" altLang="en-US" sz="2800" b="1" dirty="0">
                <a:solidFill>
                  <a:srgbClr val="FF0000"/>
                </a:solidFill>
              </a:rPr>
              <a:t>正比</a:t>
            </a:r>
            <a:r>
              <a:rPr lang="zh-CN" altLang="en-US" sz="2800" b="1" dirty="0">
                <a:solidFill>
                  <a:srgbClr val="000000"/>
                </a:solidFill>
              </a:rPr>
              <a:t>。</a:t>
            </a:r>
            <a:endParaRPr lang="zh-CN" altLang="en-US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4700" y="3369945"/>
            <a:ext cx="8542020" cy="226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800" dirty="0"/>
              <a:t>1.1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080000J=_____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</a:t>
            </a:r>
            <a:r>
              <a:rPr kumimoji="0" lang="el-GR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·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latinLnBrk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电饭锅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20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分钟内消耗电能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0.5kW·h,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合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____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sym typeface="+mn-ea"/>
              </a:rPr>
              <a:t>_____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J,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这个过程中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,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电流做功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_____</a:t>
            </a:r>
            <a:r>
              <a:rPr lang="en-US" altLang="zh-CN" sz="28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sym typeface="+mn-ea"/>
              </a:rPr>
              <a:t>___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J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。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+mn-ea"/>
                <a:cs typeface="+mn-cs"/>
              </a:rPr>
              <a:t>                    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1687830" y="419100"/>
            <a:ext cx="812927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34226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   3.</a:t>
            </a:r>
            <a:r>
              <a:rPr kumimoji="0" lang="zh-CN" altLang="en-US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单位：焦耳（符号</a:t>
            </a:r>
            <a:r>
              <a:rPr lang="en-US" altLang="zh-CN" sz="3200" b="1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sym typeface="+mn-ea"/>
              </a:rPr>
              <a:t>J </a:t>
            </a:r>
            <a:r>
              <a:rPr kumimoji="0" lang="zh-CN" altLang="en-US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常用单位:千瓦时（俗称</a:t>
            </a:r>
            <a:r>
              <a:rPr kumimoji="0" lang="en-US" altLang="zh-CN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度</a:t>
            </a:r>
            <a:r>
              <a:rPr kumimoji="0" lang="en-US" altLang="zh-CN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2800" i="0" u="none" strike="noStrike" kern="1200" cap="none" spc="0" normalizeH="0" baseline="0" dirty="0">
                <a:latin typeface="+mn-lt"/>
                <a:ea typeface="+mn-ea"/>
                <a:cs typeface="+mn-cs"/>
              </a:rPr>
              <a:t>，符号：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W·h</a:t>
            </a:r>
            <a:r>
              <a:rPr kumimoji="0" lang="zh-C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1687830" y="2356485"/>
            <a:ext cx="2834005" cy="786017"/>
            <a:chOff x="442" y="2500"/>
            <a:chExt cx="1389" cy="495"/>
          </a:xfrm>
        </p:grpSpPr>
        <p:pic>
          <p:nvPicPr>
            <p:cNvPr id="4" name="Rectangle 1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" y="2500"/>
              <a:ext cx="1389" cy="495"/>
            </a:xfrm>
            <a:prstGeom prst="rect">
              <a:avLst/>
            </a:prstGeom>
            <a:noFill/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45" y="2589"/>
              <a:ext cx="127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</a:rPr>
                <a:t>  练 一 练</a:t>
              </a:r>
              <a:endParaRPr kumimoji="1" lang="en-US" sz="3200" b="1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1" name="文本框 1239042"/>
          <p:cNvSpPr txBox="1">
            <a:spLocks noChangeArrowheads="1"/>
          </p:cNvSpPr>
          <p:nvPr/>
        </p:nvSpPr>
        <p:spPr bwMode="auto">
          <a:xfrm>
            <a:off x="4400101" y="3437066"/>
            <a:ext cx="6273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0.3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1239042"/>
          <p:cNvSpPr txBox="1">
            <a:spLocks noChangeArrowheads="1"/>
          </p:cNvSpPr>
          <p:nvPr/>
        </p:nvSpPr>
        <p:spPr bwMode="auto">
          <a:xfrm>
            <a:off x="8336915" y="4110355"/>
            <a:ext cx="18053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1239042"/>
          <p:cNvSpPr txBox="1">
            <a:spLocks noChangeArrowheads="1"/>
          </p:cNvSpPr>
          <p:nvPr/>
        </p:nvSpPr>
        <p:spPr bwMode="auto">
          <a:xfrm>
            <a:off x="5163779" y="4727720"/>
            <a:ext cx="18053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</a:t>
            </a:r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59560" y="1494155"/>
            <a:ext cx="874522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kW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1×10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W×3 600 s=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3.6×10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6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</a:t>
            </a:r>
          </a:p>
        </p:txBody>
      </p:sp>
    </p:spTree>
  </p:cSld>
  <p:clrMapOvr>
    <a:masterClrMapping/>
  </p:clrMapOvr>
  <p:transition>
    <p:blinds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9998" grpId="0" bldLvl="0" animBg="1"/>
      <p:bldP spid="21" grpId="0"/>
      <p:bldP spid="3" grpId="0"/>
      <p:bldP spid="6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2400" i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自定义</PresentationFormat>
  <Paragraphs>143</Paragraphs>
  <Slides>21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1_Office 主题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29</cp:revision>
  <dcterms:created xsi:type="dcterms:W3CDTF">2018-03-01T02:03:00Z</dcterms:created>
  <dcterms:modified xsi:type="dcterms:W3CDTF">2020-08-15T00:49:01Z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