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58" r:id="rId19"/>
    <p:sldId id="27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ozhi.cn_PY" panose="02000500000000000000" pitchFamily="2" charset="0"/>
      <p:regular r:id="rId27"/>
    </p:embeddedFont>
    <p:embeddedFont>
      <p:font typeface="方正大标宋_GBK" panose="03000509000000000000" pitchFamily="65" charset="-122"/>
      <p:regular r:id="rId28"/>
    </p:embeddedFont>
    <p:embeddedFont>
      <p:font typeface="方正大黑_GBK" panose="03000509000000000000" pitchFamily="65" charset="-122"/>
      <p:regular r:id="rId29"/>
    </p:embeddedFont>
    <p:embeddedFont>
      <p:font typeface="方正书宋_GBK" panose="03000509000000000000" pitchFamily="65" charset="-122"/>
      <p:regular r:id="rId30"/>
    </p:embeddedFont>
    <p:embeddedFont>
      <p:font typeface="方正小标宋_GBK" panose="03000509000000000000" pitchFamily="65" charset="-122"/>
      <p:regular r:id="rId31"/>
    </p:embeddedFont>
    <p:embeddedFont>
      <p:font typeface="方正准圆_GBK" panose="03000509000000000000" pitchFamily="65" charset="-122"/>
      <p:regular r:id="rId32"/>
    </p:embeddedFont>
    <p:embeddedFont>
      <p:font typeface="楷体" panose="02010609060101010101" pitchFamily="49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2"/>
    <a:srgbClr val="32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9148502" cy="68667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F7FCE7-A40C-47A1-A0CD-71D9930011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4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4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1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0" y="1041"/>
            <a:ext cx="9190035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0" y="6715903"/>
            <a:ext cx="9144000" cy="142097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矩形 15"/>
          <p:cNvSpPr/>
          <p:nvPr userDrawn="1"/>
        </p:nvSpPr>
        <p:spPr>
          <a:xfrm>
            <a:off x="0" y="0"/>
            <a:ext cx="9144000" cy="1205653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  <p:extLst>
      <p:ext uri="{BB962C8B-B14F-4D97-AF65-F5344CB8AC3E}">
        <p14:creationId xmlns:p14="http://schemas.microsoft.com/office/powerpoint/2010/main" val="61265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9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90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3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61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5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F3E1-681D-4955-A18B-B222E9167DA7}" type="datetimeFigureOut">
              <a:rPr lang="zh-CN" altLang="en-US" smtClean="0"/>
              <a:pPr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BEEA-9C59-4DCB-AF23-AEFF6BDC82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1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83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20" y="1769139"/>
            <a:ext cx="2002762" cy="20027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3" y="2085049"/>
            <a:ext cx="1375964" cy="13759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91" y="4029873"/>
            <a:ext cx="1375964" cy="13759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73" y="2085049"/>
            <a:ext cx="1375964" cy="13759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6" y="4029873"/>
            <a:ext cx="1375964" cy="137596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27" name="组合 26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3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38" name="燕尾形 37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" name="燕尾形 32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矩形 27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7450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76" y="1769139"/>
            <a:ext cx="2002762" cy="2002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9" y="2085049"/>
            <a:ext cx="1375964" cy="13759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3" y="2085049"/>
            <a:ext cx="1375964" cy="13759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91" y="4029873"/>
            <a:ext cx="1375964" cy="13759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6" y="4029873"/>
            <a:ext cx="1375964" cy="137596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27" name="组合 26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3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38" name="燕尾形 37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" name="燕尾形 32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矩形 27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1547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92" y="3716474"/>
            <a:ext cx="2002762" cy="2002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9" y="2085049"/>
            <a:ext cx="1375964" cy="13759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3" y="2085049"/>
            <a:ext cx="1375964" cy="13759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73" y="2085049"/>
            <a:ext cx="1375964" cy="13759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6" y="4029873"/>
            <a:ext cx="1375964" cy="137596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27" name="组合 26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3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38" name="燕尾形 37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" name="燕尾形 32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矩形 27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5106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48" y="3716474"/>
            <a:ext cx="2002762" cy="2002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9" y="2085049"/>
            <a:ext cx="1375964" cy="13759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3" y="2085049"/>
            <a:ext cx="1375964" cy="13759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91" y="4029873"/>
            <a:ext cx="1375964" cy="13759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73" y="2085049"/>
            <a:ext cx="1375964" cy="137596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27" name="组合 26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3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38" name="燕尾形 37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" name="燕尾形 32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矩形 27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9272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43" y="3280403"/>
            <a:ext cx="1368000" cy="136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" y="2212884"/>
            <a:ext cx="2448000" cy="244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4" y="3280403"/>
            <a:ext cx="1368000" cy="136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43" y="3280403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45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43" y="2212884"/>
            <a:ext cx="2448000" cy="244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" y="3280403"/>
            <a:ext cx="1368000" cy="136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4" y="3280403"/>
            <a:ext cx="1368000" cy="136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43" y="3280403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75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43" y="2212884"/>
            <a:ext cx="2448000" cy="244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4" y="3280403"/>
            <a:ext cx="1368000" cy="136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" y="3280403"/>
            <a:ext cx="1368000" cy="136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43" y="3280403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734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44" y="2212884"/>
            <a:ext cx="2448000" cy="244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" y="3280403"/>
            <a:ext cx="1368000" cy="136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43" y="3280403"/>
            <a:ext cx="1368000" cy="136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43" y="3280403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017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8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03814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60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雷锋叔叔，你在哪里</a:t>
            </a:r>
            <a:r>
              <a:rPr lang="en-US" altLang="zh-CN" sz="260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6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教学资料链接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095750" y="1882333"/>
            <a:ext cx="952500" cy="959382"/>
            <a:chOff x="5239123" y="1842146"/>
            <a:chExt cx="511595" cy="515292"/>
          </a:xfrm>
        </p:grpSpPr>
        <p:sp>
          <p:nvSpPr>
            <p:cNvPr id="4" name="矩形 3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1"/>
              <a:ext cx="458398" cy="45839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774257" y="3047241"/>
            <a:ext cx="118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教学资料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9697" y="2864458"/>
            <a:ext cx="650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导学案设计　教案设计　教学实录　预习卡设计　活动卡设计　课时测评　课外积累</a:t>
            </a:r>
            <a:endParaRPr lang="zh-CN" altLang="en-US" dirty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774258" y="4275123"/>
            <a:ext cx="7417242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74257" y="5678576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学习工具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21117" y="5686196"/>
            <a:ext cx="658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生字笔顺演示　课文词语听写　课文原声朗读　课文类文阅读</a:t>
            </a:r>
            <a:endParaRPr lang="zh-CN" altLang="en-US" dirty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95750" y="4530320"/>
            <a:ext cx="952500" cy="959382"/>
            <a:chOff x="5239123" y="1842146"/>
            <a:chExt cx="511595" cy="515292"/>
          </a:xfrm>
        </p:grpSpPr>
        <p:sp>
          <p:nvSpPr>
            <p:cNvPr id="12" name="矩形 11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1"/>
              <a:ext cx="458398" cy="458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7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63" y="3002954"/>
            <a:ext cx="1686337" cy="2989767"/>
          </a:xfrm>
          <a:prstGeom prst="roundRect">
            <a:avLst>
              <a:gd name="adj" fmla="val 8419"/>
            </a:avLst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4605" r="4605" b="11352"/>
          <a:stretch/>
        </p:blipFill>
        <p:spPr>
          <a:xfrm>
            <a:off x="5560772" y="1101214"/>
            <a:ext cx="1927995" cy="2533372"/>
          </a:xfrm>
          <a:prstGeom prst="roundRect">
            <a:avLst>
              <a:gd name="adj" fmla="val 6443"/>
            </a:avLst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35" y="4017913"/>
            <a:ext cx="3484732" cy="1962108"/>
          </a:xfrm>
          <a:prstGeom prst="roundRect">
            <a:avLst>
              <a:gd name="adj" fmla="val 6443"/>
            </a:avLst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004" r="2287" b="3382"/>
          <a:stretch/>
        </p:blipFill>
        <p:spPr>
          <a:xfrm>
            <a:off x="3011510" y="977322"/>
            <a:ext cx="1694160" cy="1694160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4503" y="295210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spc="3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1691" y="246979"/>
            <a:ext cx="1539798" cy="1214316"/>
            <a:chOff x="391219" y="-21737"/>
            <a:chExt cx="1539798" cy="1214316"/>
          </a:xfrm>
        </p:grpSpPr>
        <p:grpSp>
          <p:nvGrpSpPr>
            <p:cNvPr id="9" name="组合 8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2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9" name="燕尾形 18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" name="燕尾形 13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矩形 9"/>
            <p:cNvSpPr/>
            <p:nvPr/>
          </p:nvSpPr>
          <p:spPr>
            <a:xfrm>
              <a:off x="684064" y="773880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说一说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824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46" y="1761921"/>
            <a:ext cx="3070479" cy="2599647"/>
          </a:xfrm>
          <a:prstGeom prst="roundRect">
            <a:avLst>
              <a:gd name="adj" fmla="val 6443"/>
            </a:avLst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35" y="4017913"/>
            <a:ext cx="3484732" cy="1962108"/>
          </a:xfrm>
          <a:prstGeom prst="roundRect">
            <a:avLst>
              <a:gd name="adj" fmla="val 6443"/>
            </a:avLst>
          </a:prstGeom>
        </p:spPr>
      </p:pic>
      <p:sp>
        <p:nvSpPr>
          <p:cNvPr id="5" name="矩形 4"/>
          <p:cNvSpPr/>
          <p:nvPr/>
        </p:nvSpPr>
        <p:spPr>
          <a:xfrm>
            <a:off x="103517" y="1184005"/>
            <a:ext cx="8531525" cy="5147784"/>
          </a:xfrm>
          <a:prstGeom prst="rect">
            <a:avLst/>
          </a:prstGeom>
          <a:solidFill>
            <a:srgbClr val="FEFE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25480" y="1793092"/>
            <a:ext cx="3185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雷锋叔叔是一名解放军战士，只活了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岁。他为人民做了许多好事。当时流传这样一句话：</a:t>
            </a:r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2339" y="4445543"/>
            <a:ext cx="2889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“雷锋出差一千里，好事做了一火车。”</a:t>
            </a:r>
            <a:endParaRPr lang="zh-CN" altLang="en-US" sz="22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200">
              <a:solidFill>
                <a:srgbClr val="C0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1691" y="312860"/>
            <a:ext cx="1539799" cy="1148435"/>
            <a:chOff x="1671347" y="1836205"/>
            <a:chExt cx="1539799" cy="114843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71347" y="1836205"/>
              <a:ext cx="1539799" cy="1148435"/>
              <a:chOff x="323528" y="199152"/>
              <a:chExt cx="1539798" cy="1148435"/>
            </a:xfrm>
          </p:grpSpPr>
          <p:pic>
            <p:nvPicPr>
              <p:cNvPr id="2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43" name="燕尾形 4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7" name="燕尾形 2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33955"/>
                <a:ext cx="127246" cy="67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矩形 23"/>
            <p:cNvSpPr/>
            <p:nvPr/>
          </p:nvSpPr>
          <p:spPr>
            <a:xfrm>
              <a:off x="1964194" y="256594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读一读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925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 b="9417"/>
          <a:stretch/>
        </p:blipFill>
        <p:spPr>
          <a:xfrm>
            <a:off x="2169817" y="1785086"/>
            <a:ext cx="1610432" cy="2209798"/>
          </a:xfrm>
          <a:prstGeom prst="rect">
            <a:avLst/>
          </a:prstGeom>
          <a:effectLst>
            <a:glow rad="215900">
              <a:srgbClr val="FEFEF2"/>
            </a:glow>
            <a:outerShdw blurRad="25400" dist="25400" dir="2700000" algn="tl" rotWithShape="0">
              <a:prstClr val="black">
                <a:alpha val="50000"/>
              </a:prstClr>
            </a:outerShdw>
            <a:softEdge rad="127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21" y="1242652"/>
            <a:ext cx="2105822" cy="3078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6744" y="4318675"/>
            <a:ext cx="65305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/>
              <a:t>　　</a:t>
            </a:r>
            <a:r>
              <a:rPr lang="zh-CN" altLang="zh-CN" sz="2600"/>
              <a:t>雷锋叔叔牺牲以后，好几位国家领导人为他题词。毛泽东主席的题词是：“向雷锋同志学习。”</a:t>
            </a:r>
            <a:endParaRPr lang="zh-CN" altLang="en-US" sz="2600"/>
          </a:p>
        </p:txBody>
      </p:sp>
      <p:grpSp>
        <p:nvGrpSpPr>
          <p:cNvPr id="16" name="组合 15"/>
          <p:cNvGrpSpPr/>
          <p:nvPr/>
        </p:nvGrpSpPr>
        <p:grpSpPr>
          <a:xfrm>
            <a:off x="311691" y="312860"/>
            <a:ext cx="1539799" cy="1148435"/>
            <a:chOff x="1671347" y="1836205"/>
            <a:chExt cx="1539799" cy="1148435"/>
          </a:xfrm>
        </p:grpSpPr>
        <p:grpSp>
          <p:nvGrpSpPr>
            <p:cNvPr id="17" name="组合 16"/>
            <p:cNvGrpSpPr/>
            <p:nvPr/>
          </p:nvGrpSpPr>
          <p:grpSpPr>
            <a:xfrm>
              <a:off x="1671347" y="1836205"/>
              <a:ext cx="1539799" cy="1148435"/>
              <a:chOff x="323528" y="199152"/>
              <a:chExt cx="1539798" cy="1148435"/>
            </a:xfrm>
          </p:grpSpPr>
          <p:pic>
            <p:nvPicPr>
              <p:cNvPr id="19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26" name="燕尾形 25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1" name="燕尾形 20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33955"/>
                <a:ext cx="127246" cy="67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矩形 17"/>
            <p:cNvSpPr/>
            <p:nvPr/>
          </p:nvSpPr>
          <p:spPr>
            <a:xfrm>
              <a:off x="1964194" y="256594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读一读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2443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8795" y="2131180"/>
            <a:ext cx="5929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朗读课文，借助拼音认读生字，</a:t>
            </a:r>
            <a:endParaRPr lang="en-US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同学间交流识字方法。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28795" y="390448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想一想？雷锋叔叔，你在哪里？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1691" y="312860"/>
            <a:ext cx="1539799" cy="1148435"/>
            <a:chOff x="1671347" y="1836205"/>
            <a:chExt cx="1539799" cy="1148435"/>
          </a:xfrm>
        </p:grpSpPr>
        <p:grpSp>
          <p:nvGrpSpPr>
            <p:cNvPr id="16" name="组合 15"/>
            <p:cNvGrpSpPr/>
            <p:nvPr/>
          </p:nvGrpSpPr>
          <p:grpSpPr>
            <a:xfrm>
              <a:off x="1671347" y="1836205"/>
              <a:ext cx="1539799" cy="1148435"/>
              <a:chOff x="323528" y="199152"/>
              <a:chExt cx="1539798" cy="1148435"/>
            </a:xfrm>
          </p:grpSpPr>
          <p:pic>
            <p:nvPicPr>
              <p:cNvPr id="18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25" name="燕尾形 24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0" name="燕尾形 19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33955"/>
                <a:ext cx="127246" cy="67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839240" y="256594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自学要求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8024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27092" y="1705662"/>
            <a:ext cx="653123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>
                <a:latin typeface="taozhi.cn_PY" panose="02000500000000000000" pitchFamily="2" charset="0"/>
              </a:rPr>
              <a:t>céng       méng                   </a:t>
            </a:r>
            <a:r>
              <a:rPr lang="en-US" altLang="zh-CN" sz="2000">
                <a:latin typeface="taozhi.cn_PY" panose="02000500000000000000" pitchFamily="2" charset="0"/>
              </a:rPr>
              <a:t>  </a:t>
            </a:r>
            <a:r>
              <a:rPr lang="en-US" altLang="zh-CN" sz="2800">
                <a:latin typeface="taozhi.cn_PY" panose="02000500000000000000" pitchFamily="2" charset="0"/>
              </a:rPr>
              <a:t>  </a:t>
            </a:r>
            <a:r>
              <a:rPr lang="en-US" altLang="zh-CN" sz="1100">
                <a:latin typeface="taozhi.cn_PY" panose="02000500000000000000" pitchFamily="2" charset="0"/>
              </a:rPr>
              <a:t> </a:t>
            </a:r>
            <a:r>
              <a:rPr lang="en-US" altLang="zh-CN" sz="2800">
                <a:latin typeface="taozhi.cn_PY" panose="02000500000000000000" pitchFamily="2" charset="0"/>
              </a:rPr>
              <a:t> nìng </a:t>
            </a:r>
            <a:r>
              <a:rPr lang="en-US" altLang="zh-CN" sz="2000">
                <a:latin typeface="taozhi.cn_PY" panose="02000500000000000000" pitchFamily="2" charset="0"/>
              </a:rPr>
              <a:t>  </a:t>
            </a:r>
            <a:r>
              <a:rPr lang="en-US" altLang="zh-CN" sz="2800">
                <a:latin typeface="taozhi.cn_PY" panose="02000500000000000000" pitchFamily="2" charset="0"/>
              </a:rPr>
              <a:t> shùn</a:t>
            </a:r>
            <a:endParaRPr lang="zh-CN" altLang="en-US" sz="2800">
              <a:latin typeface="taozhi.cn_PY" panose="02000500000000000000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5191" y="3023559"/>
            <a:ext cx="653123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>
                <a:latin typeface="taozhi.cn_PY" panose="02000500000000000000" pitchFamily="2" charset="0"/>
              </a:rPr>
              <a:t>  mài   </a:t>
            </a:r>
            <a:r>
              <a:rPr lang="en-US" altLang="zh-CN" sz="2000">
                <a:latin typeface="taozhi.cn_PY" panose="02000500000000000000" pitchFamily="2" charset="0"/>
              </a:rPr>
              <a:t>     </a:t>
            </a:r>
            <a:r>
              <a:rPr lang="en-US" altLang="zh-CN" sz="2800">
                <a:latin typeface="taozhi.cn_PY" panose="02000500000000000000" pitchFamily="2" charset="0"/>
              </a:rPr>
              <a:t>    tà             </a:t>
            </a:r>
            <a:r>
              <a:rPr lang="en-US" altLang="zh-CN" sz="2400">
                <a:latin typeface="taozhi.cn_PY" panose="02000500000000000000" pitchFamily="2" charset="0"/>
              </a:rPr>
              <a:t> </a:t>
            </a:r>
            <a:r>
              <a:rPr lang="en-US" altLang="zh-CN" sz="2000">
                <a:latin typeface="taozhi.cn_PY" panose="02000500000000000000" pitchFamily="2" charset="0"/>
              </a:rPr>
              <a:t> </a:t>
            </a:r>
            <a:r>
              <a:rPr lang="en-US" altLang="zh-CN" sz="2400">
                <a:latin typeface="taozhi.cn_PY" panose="02000500000000000000" pitchFamily="2" charset="0"/>
              </a:rPr>
              <a:t> </a:t>
            </a:r>
            <a:r>
              <a:rPr lang="en-US" altLang="zh-CN" sz="2800">
                <a:latin typeface="taozhi.cn_PY" panose="02000500000000000000" pitchFamily="2" charset="0"/>
              </a:rPr>
              <a:t> jīng jí     </a:t>
            </a:r>
            <a:r>
              <a:rPr lang="en-US" altLang="zh-CN" sz="2400">
                <a:latin typeface="taozhi.cn_PY" panose="02000500000000000000" pitchFamily="2" charset="0"/>
              </a:rPr>
              <a:t>   </a:t>
            </a:r>
            <a:r>
              <a:rPr lang="en-US" altLang="zh-CN" sz="2800">
                <a:latin typeface="taozhi.cn_PY" panose="02000500000000000000" pitchFamily="2" charset="0"/>
              </a:rPr>
              <a:t>    bàn</a:t>
            </a:r>
            <a:endParaRPr lang="zh-CN" altLang="en-US" sz="2800">
              <a:latin typeface="taozhi.cn_PY" panose="02000500000000000000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7566" y="4341456"/>
            <a:ext cx="653123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>
                <a:latin typeface="taozhi.cn_PY" panose="02000500000000000000" pitchFamily="2" charset="0"/>
              </a:rPr>
              <a:t>  yíng               mì         </a:t>
            </a:r>
            <a:r>
              <a:rPr lang="en-US" altLang="zh-CN" sz="2400">
                <a:latin typeface="taozhi.cn_PY" panose="02000500000000000000" pitchFamily="2" charset="0"/>
              </a:rPr>
              <a:t>   </a:t>
            </a:r>
            <a:r>
              <a:rPr lang="en-US" altLang="zh-CN" sz="2800">
                <a:latin typeface="taozhi.cn_PY" panose="02000500000000000000" pitchFamily="2" charset="0"/>
              </a:rPr>
              <a:t>xū          xiàn</a:t>
            </a:r>
            <a:endParaRPr lang="zh-CN" altLang="en-US" sz="2800">
              <a:latin typeface="taozhi.cn_PY" panose="02000500000000000000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6383" y="2188755"/>
            <a:ext cx="653123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spc="4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spc="1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蒙蒙</a:t>
            </a:r>
            <a:r>
              <a:rPr lang="zh-CN" altLang="en-US" sz="3600" spc="100">
                <a:latin typeface="楷体" panose="02010609060101010101" pitchFamily="49" charset="-122"/>
                <a:ea typeface="楷体" panose="02010609060101010101" pitchFamily="49" charset="-122"/>
              </a:rPr>
              <a:t>细雨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spc="400">
                <a:latin typeface="楷体" panose="02010609060101010101" pitchFamily="49" charset="-122"/>
                <a:ea typeface="楷体" panose="02010609060101010101" pitchFamily="49" charset="-122"/>
              </a:rPr>
              <a:t>泥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泞  </a:t>
            </a:r>
            <a:r>
              <a:rPr lang="zh-CN" altLang="en-US" sz="3600" spc="4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6383" y="3506652"/>
            <a:ext cx="653123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spc="40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迈    </a:t>
            </a:r>
            <a:r>
              <a:rPr lang="zh-CN" altLang="en-US" sz="3600" spc="4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踏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步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spc="4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荆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棘  </a:t>
            </a:r>
            <a:r>
              <a:rPr lang="zh-CN" altLang="en-US" sz="3600" spc="40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6383" y="4824551"/>
            <a:ext cx="653123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spc="400">
                <a:latin typeface="楷体" panose="02010609060101010101" pitchFamily="49" charset="-122"/>
                <a:ea typeface="楷体" panose="02010609060101010101" pitchFamily="49" charset="-122"/>
              </a:rPr>
              <a:t>晶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莹    </a:t>
            </a:r>
            <a:r>
              <a:rPr lang="zh-CN" altLang="en-US" sz="3600" spc="400">
                <a:latin typeface="楷体" panose="02010609060101010101" pitchFamily="49" charset="-122"/>
                <a:ea typeface="楷体" panose="02010609060101010101" pitchFamily="49" charset="-122"/>
              </a:rPr>
              <a:t>寻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觅    </a:t>
            </a:r>
            <a:r>
              <a:rPr lang="zh-CN" altLang="en-US" sz="3600" spc="4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sz="36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spc="4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献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11691" y="312860"/>
            <a:ext cx="1539799" cy="1148435"/>
            <a:chOff x="1671347" y="1836205"/>
            <a:chExt cx="1539799" cy="1148435"/>
          </a:xfrm>
        </p:grpSpPr>
        <p:grpSp>
          <p:nvGrpSpPr>
            <p:cNvPr id="21" name="组合 20"/>
            <p:cNvGrpSpPr/>
            <p:nvPr/>
          </p:nvGrpSpPr>
          <p:grpSpPr>
            <a:xfrm>
              <a:off x="1671347" y="1836205"/>
              <a:ext cx="1539799" cy="1148435"/>
              <a:chOff x="323528" y="199152"/>
              <a:chExt cx="1539798" cy="1148435"/>
            </a:xfrm>
          </p:grpSpPr>
          <p:pic>
            <p:nvPicPr>
              <p:cNvPr id="23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30" name="燕尾形 29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5" name="燕尾形 24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33955"/>
                <a:ext cx="127246" cy="67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964194" y="256594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读一读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052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5421" y="2037043"/>
            <a:ext cx="6853158" cy="2333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曾　蒙　泞　顺　迈　踏</a:t>
            </a:r>
            <a:endParaRPr lang="en-US" altLang="zh-CN" sz="4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荆　棘　瓣　莹　觅　需　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11691" y="312860"/>
            <a:ext cx="1539799" cy="1148435"/>
            <a:chOff x="1671347" y="1836205"/>
            <a:chExt cx="1539799" cy="1148435"/>
          </a:xfrm>
        </p:grpSpPr>
        <p:grpSp>
          <p:nvGrpSpPr>
            <p:cNvPr id="16" name="组合 15"/>
            <p:cNvGrpSpPr/>
            <p:nvPr/>
          </p:nvGrpSpPr>
          <p:grpSpPr>
            <a:xfrm>
              <a:off x="1671347" y="1836205"/>
              <a:ext cx="1539799" cy="1148435"/>
              <a:chOff x="323528" y="199152"/>
              <a:chExt cx="1539798" cy="1148435"/>
            </a:xfrm>
          </p:grpSpPr>
          <p:pic>
            <p:nvPicPr>
              <p:cNvPr id="18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25" name="燕尾形 24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0" name="燕尾形 19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33955"/>
                <a:ext cx="127246" cy="67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964194" y="256594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读一读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944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2000" y="1885220"/>
            <a:ext cx="224000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长长的小溪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81897" y="2726046"/>
            <a:ext cx="224000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蒙蒙的细雨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81897" y="3566872"/>
            <a:ext cx="224000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年迈的大娘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81896" y="4407698"/>
            <a:ext cx="224000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晶莹的露珠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22103" y="2726046"/>
            <a:ext cx="224000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弯弯的小路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22103" y="3566872"/>
            <a:ext cx="224000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路上的荆棘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22103" y="4407698"/>
            <a:ext cx="224000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温暖的春风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376363" y="1702601"/>
            <a:ext cx="6391275" cy="3490423"/>
          </a:xfrm>
          <a:prstGeom prst="roundRect">
            <a:avLst>
              <a:gd name="adj" fmla="val 5363"/>
            </a:avLst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11691" y="312860"/>
            <a:ext cx="1539799" cy="1148435"/>
            <a:chOff x="1671347" y="1836205"/>
            <a:chExt cx="1539799" cy="1148435"/>
          </a:xfrm>
        </p:grpSpPr>
        <p:grpSp>
          <p:nvGrpSpPr>
            <p:cNvPr id="24" name="组合 23"/>
            <p:cNvGrpSpPr/>
            <p:nvPr/>
          </p:nvGrpSpPr>
          <p:grpSpPr>
            <a:xfrm>
              <a:off x="1671347" y="1836205"/>
              <a:ext cx="1539799" cy="1148435"/>
              <a:chOff x="323528" y="199152"/>
              <a:chExt cx="1539798" cy="1148435"/>
            </a:xfrm>
          </p:grpSpPr>
          <p:pic>
            <p:nvPicPr>
              <p:cNvPr id="2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33" name="燕尾形 3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FF5D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8" name="燕尾形 2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33955"/>
                <a:ext cx="127246" cy="67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矩形 24"/>
            <p:cNvSpPr/>
            <p:nvPr/>
          </p:nvSpPr>
          <p:spPr>
            <a:xfrm>
              <a:off x="1964194" y="256594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读一读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2019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64" y="1769139"/>
            <a:ext cx="2002762" cy="2002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9" y="2085049"/>
            <a:ext cx="1375964" cy="13759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91" y="4029873"/>
            <a:ext cx="1375964" cy="13759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73" y="2085049"/>
            <a:ext cx="1375964" cy="13759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6" y="4029873"/>
            <a:ext cx="1375964" cy="137596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2" name="组合 31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34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41" name="燕尾形 40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燕尾形 35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矩形 32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写一写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49241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d347bb22634a945e7b60f71e21ea53c4c46f96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119</Words>
  <Application>Microsoft Office PowerPoint</Application>
  <PresentationFormat>全屏显示(4:3)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方正小标宋_GBK</vt:lpstr>
      <vt:lpstr>方正大黑_GBK</vt:lpstr>
      <vt:lpstr>Arial</vt:lpstr>
      <vt:lpstr>taozhi.cn_PY</vt:lpstr>
      <vt:lpstr>Calibri</vt:lpstr>
      <vt:lpstr>方正准圆_GBK</vt:lpstr>
      <vt:lpstr>Calibri Light</vt:lpstr>
      <vt:lpstr>方正书宋_GBK</vt:lpstr>
      <vt:lpstr>方正大标宋_GBK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侯永祥</dc:creator>
  <cp:lastModifiedBy>侯永祥</cp:lastModifiedBy>
  <cp:revision>123</cp:revision>
  <dcterms:created xsi:type="dcterms:W3CDTF">2017-02-15T08:14:19Z</dcterms:created>
  <dcterms:modified xsi:type="dcterms:W3CDTF">2019-01-09T00:11:04Z</dcterms:modified>
</cp:coreProperties>
</file>