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07" r:id="rId2"/>
    <p:sldId id="487" r:id="rId3"/>
    <p:sldId id="701" r:id="rId4"/>
    <p:sldId id="702" r:id="rId5"/>
    <p:sldId id="704" r:id="rId6"/>
    <p:sldId id="705" r:id="rId7"/>
    <p:sldId id="706" r:id="rId8"/>
    <p:sldId id="707" r:id="rId9"/>
    <p:sldId id="708" r:id="rId10"/>
    <p:sldId id="709" r:id="rId11"/>
    <p:sldId id="710" r:id="rId12"/>
    <p:sldId id="711" r:id="rId13"/>
    <p:sldId id="712" r:id="rId14"/>
    <p:sldId id="713" r:id="rId15"/>
    <p:sldId id="714" r:id="rId16"/>
    <p:sldId id="715" r:id="rId17"/>
    <p:sldId id="716" r:id="rId18"/>
    <p:sldId id="717" r:id="rId19"/>
    <p:sldId id="718" r:id="rId20"/>
    <p:sldId id="719" r:id="rId21"/>
    <p:sldId id="721" r:id="rId22"/>
    <p:sldId id="727" r:id="rId23"/>
    <p:sldId id="723" r:id="rId24"/>
    <p:sldId id="724" r:id="rId25"/>
    <p:sldId id="725" r:id="rId26"/>
    <p:sldId id="726" r:id="rId27"/>
    <p:sldId id="27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E75617"/>
    <a:srgbClr val="FED0B0"/>
    <a:srgbClr val="00A7FF"/>
    <a:srgbClr val="CDEEAB"/>
    <a:srgbClr val="FE8900"/>
    <a:srgbClr val="FD6C01"/>
    <a:srgbClr val="FFB98A"/>
    <a:srgbClr val="FDBE7A"/>
    <a:srgbClr val="F1A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38" autoAdjust="0"/>
  </p:normalViewPr>
  <p:slideViewPr>
    <p:cSldViewPr snapToGrid="0">
      <p:cViewPr varScale="1">
        <p:scale>
          <a:sx n="84" d="100"/>
          <a:sy n="84" d="100"/>
        </p:scale>
        <p:origin x="-732" y="-78"/>
      </p:cViewPr>
      <p:guideLst>
        <p:guide orient="horz" pos="213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AF128-D4C7-4613-A18F-533357CB4162}" type="datetimeFigureOut">
              <a:rPr lang="zh-CN" altLang="en-US" smtClean="0"/>
              <a:t>2020-7-9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360BE-3DA9-485A-97A3-890292A6BD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93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587375" y="612775"/>
            <a:ext cx="5445125" cy="3063875"/>
          </a:xfrm>
          <a:ln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DF96533-B9A6-4E80-B2F6-283AEB110C2D}" type="slidenum">
              <a:rPr lang="zh-CN" altLang="en-US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t>2020-7-9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t>2020-7-9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27051" y="776288"/>
            <a:ext cx="10972800" cy="53895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99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697E6D3-DCA9-409B-A7F3-785222223CB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7" y="776291"/>
            <a:ext cx="10947400" cy="9350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27051" y="1855788"/>
            <a:ext cx="10972800" cy="43100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B0DFEF3-6756-4613-BBE0-B8E7EC70199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7" y="776291"/>
            <a:ext cx="10947400" cy="9350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27051" y="1855788"/>
            <a:ext cx="5384800" cy="4310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5051" y="1855788"/>
            <a:ext cx="5384800" cy="4310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05BC24C-B6CC-46F1-A4A3-DD3B44FC39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t>2020-7-9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t>2020-7-9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t>2020-7-9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t>2020-7-9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t>2020-7-9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t>2020-7-9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t>2020-7-9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</p:spPr>
        <p:txBody>
          <a:bodyPr/>
          <a:lstStyle/>
          <a:p>
            <a:fld id="{FFBEB33A-11B2-4A78-8694-9472994B1F2D}" type="datetimeFigureOut">
              <a:rPr lang="zh-CN" altLang="en-US" smtClean="0"/>
              <a:t>2020-7-9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FD2A49D4-9B49-43DF-9C56-0FC4C921B5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8890" y="-1905"/>
            <a:ext cx="12191365" cy="690372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2539" y="6725920"/>
            <a:ext cx="9035415" cy="181610"/>
          </a:xfrm>
          <a:prstGeom prst="rect">
            <a:avLst/>
          </a:prstGeom>
          <a:solidFill>
            <a:srgbClr val="00A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9032875" y="6720207"/>
            <a:ext cx="3167380" cy="182245"/>
          </a:xfrm>
          <a:prstGeom prst="rect">
            <a:avLst/>
          </a:prstGeom>
          <a:solidFill>
            <a:srgbClr val="E7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LOGO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10409556" y="181610"/>
            <a:ext cx="1475105" cy="447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539" y="6725920"/>
            <a:ext cx="9035415" cy="181610"/>
          </a:xfrm>
          <a:prstGeom prst="rect">
            <a:avLst/>
          </a:prstGeom>
          <a:solidFill>
            <a:srgbClr val="00A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32875" y="6720207"/>
            <a:ext cx="3167380" cy="182245"/>
          </a:xfrm>
          <a:prstGeom prst="rect">
            <a:avLst/>
          </a:prstGeom>
          <a:solidFill>
            <a:srgbClr val="E7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5"/>
          <p:cNvSpPr/>
          <p:nvPr/>
        </p:nvSpPr>
        <p:spPr>
          <a:xfrm>
            <a:off x="580466" y="2371316"/>
            <a:ext cx="11363177" cy="17912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 smtClean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4400" b="1" dirty="0" smtClean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4400" b="1" dirty="0" smtClean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 中国</a:t>
            </a:r>
            <a:r>
              <a:rPr lang="zh-CN" altLang="en-US" sz="4400" b="1" dirty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境内</a:t>
            </a:r>
            <a:r>
              <a:rPr lang="zh-CN" altLang="en-US" sz="4400" b="1" dirty="0" smtClean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早</a:t>
            </a:r>
            <a:r>
              <a:rPr lang="zh-CN" altLang="en-US" sz="4400" b="1" dirty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期人类的</a:t>
            </a:r>
            <a:r>
              <a:rPr lang="zh-CN" altLang="en-US" sz="4400" b="1" dirty="0" smtClean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代表</a:t>
            </a:r>
            <a:r>
              <a:rPr lang="en-US" altLang="zh-CN" sz="4400" b="1" dirty="0" smtClean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400" b="1" dirty="0" smtClean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北京人</a:t>
            </a:r>
            <a:endParaRPr lang="zh-CN" altLang="en-US" sz="4400" b="1" dirty="0">
              <a:ln w="28575"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4800" b="1" dirty="0">
              <a:ln w="28575"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 descr="G:\素材\d474e7423aa32f48195ccc6e355b5789.pngd474e7423aa32f48195ccc6e355b578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0170" y="3906520"/>
            <a:ext cx="3204210" cy="3156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书本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32876" y="5125087"/>
            <a:ext cx="3009265" cy="1866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5"/>
          <p:cNvSpPr txBox="1"/>
          <p:nvPr/>
        </p:nvSpPr>
        <p:spPr>
          <a:xfrm>
            <a:off x="3346095" y="701675"/>
            <a:ext cx="5289550" cy="3485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rgbClr val="00B050"/>
                </a:solidFill>
                <a:sym typeface="+mn-ea"/>
              </a:rPr>
              <a:t>第一单元 史前时期：中国境内早期人类与文明的起源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"/>
          <p:cNvSpPr txBox="1">
            <a:spLocks noChangeArrowheads="1"/>
          </p:cNvSpPr>
          <p:nvPr/>
        </p:nvSpPr>
        <p:spPr bwMode="auto">
          <a:xfrm>
            <a:off x="1412522" y="1141942"/>
            <a:ext cx="9278055" cy="45243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    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1921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年，北京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人遗址发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现于北京西南周口店龙骨山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1929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年，发现第一个北京人头盖骨化石。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此后，北京人遗址又相继发掘出土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个头盖骨化石，共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出土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40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多个个体的直立人化石，以及近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万件石器和大量的动物化石。这些古人类化石和石器的发现，为复原北京人的特征和生活状况提供了重要证据。</a:t>
            </a:r>
          </a:p>
        </p:txBody>
      </p:sp>
    </p:spTree>
    <p:extLst>
      <p:ext uri="{BB962C8B-B14F-4D97-AF65-F5344CB8AC3E}">
        <p14:creationId xmlns:p14="http://schemas.microsoft.com/office/powerpoint/2010/main" val="2880959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2"/>
          <p:cNvSpPr>
            <a:spLocks noChangeArrowheads="1"/>
          </p:cNvSpPr>
          <p:nvPr/>
        </p:nvSpPr>
        <p:spPr bwMode="auto">
          <a:xfrm>
            <a:off x="1869018" y="4075114"/>
            <a:ext cx="181822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zh-CN" altLang="en-US" sz="3200"/>
          </a:p>
        </p:txBody>
      </p:sp>
      <p:sp>
        <p:nvSpPr>
          <p:cNvPr id="16390" name="文本框 6151"/>
          <p:cNvSpPr txBox="1">
            <a:spLocks noChangeArrowheads="1"/>
          </p:cNvSpPr>
          <p:nvPr/>
        </p:nvSpPr>
        <p:spPr bwMode="auto">
          <a:xfrm>
            <a:off x="1172568" y="623227"/>
            <a:ext cx="2339480" cy="5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北京人的特征</a:t>
            </a:r>
          </a:p>
        </p:txBody>
      </p:sp>
      <p:pic>
        <p:nvPicPr>
          <p:cNvPr id="15371" name="图片 2" descr="144279237500348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18" y="2119314"/>
            <a:ext cx="58293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3"/>
          <p:cNvGrpSpPr>
            <a:grpSpLocks/>
          </p:cNvGrpSpPr>
          <p:nvPr/>
        </p:nvGrpSpPr>
        <p:grpSpPr bwMode="auto">
          <a:xfrm>
            <a:off x="910167" y="1268413"/>
            <a:ext cx="2286000" cy="500062"/>
            <a:chOff x="1076" y="1998"/>
            <a:chExt cx="2699" cy="788"/>
          </a:xfrm>
          <a:noFill/>
        </p:grpSpPr>
        <p:sp>
          <p:nvSpPr>
            <p:cNvPr id="14" name="流程图: 文档 13"/>
            <p:cNvSpPr/>
            <p:nvPr/>
          </p:nvSpPr>
          <p:spPr>
            <a:xfrm>
              <a:off x="1076" y="2071"/>
              <a:ext cx="2632" cy="715"/>
            </a:xfrm>
            <a:prstGeom prst="flowChartDocumen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5" name="文本框 4101"/>
            <p:cNvSpPr txBox="1"/>
            <p:nvPr/>
          </p:nvSpPr>
          <p:spPr>
            <a:xfrm>
              <a:off x="1076" y="1998"/>
              <a:ext cx="2699" cy="70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zh-CN" altLang="en-US" sz="2300" b="1" noProof="1">
                  <a:solidFill>
                    <a:schemeClr val="tx1"/>
                  </a:solidFill>
                  <a:latin typeface="隶书" pitchFamily="49" charset="-122"/>
                  <a:ea typeface="隶书" pitchFamily="49" charset="-122"/>
                  <a:sym typeface="宋体" panose="02010600030101010101" pitchFamily="2" charset="-122"/>
                </a:rPr>
                <a:t>观察与思考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603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39938"/>
          <p:cNvSpPr>
            <a:spLocks noChangeArrowheads="1"/>
          </p:cNvSpPr>
          <p:nvPr/>
        </p:nvSpPr>
        <p:spPr bwMode="auto">
          <a:xfrm>
            <a:off x="5973234" y="316865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601385" y="1290638"/>
            <a:ext cx="6987116" cy="4756150"/>
            <a:chOff x="2904" y="695"/>
            <a:chExt cx="3301" cy="2996"/>
          </a:xfrm>
        </p:grpSpPr>
        <p:sp>
          <p:nvSpPr>
            <p:cNvPr id="17412" name="Text Box 12"/>
            <p:cNvSpPr txBox="1">
              <a:spLocks noChangeArrowheads="1"/>
            </p:cNvSpPr>
            <p:nvPr/>
          </p:nvSpPr>
          <p:spPr bwMode="auto">
            <a:xfrm>
              <a:off x="3382" y="3326"/>
              <a:ext cx="228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尖状器</a:t>
              </a:r>
            </a:p>
          </p:txBody>
        </p:sp>
        <p:graphicFrame>
          <p:nvGraphicFramePr>
            <p:cNvPr id="17413" name="Object 13"/>
            <p:cNvGraphicFramePr>
              <a:graphicFrameLocks/>
            </p:cNvGraphicFramePr>
            <p:nvPr/>
          </p:nvGraphicFramePr>
          <p:xfrm>
            <a:off x="2904" y="695"/>
            <a:ext cx="3301" cy="2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r:id="rId3" imgW="3593651" imgH="3771429" progId="Photoshop.Image.7">
                    <p:embed/>
                  </p:oleObj>
                </mc:Choice>
                <mc:Fallback>
                  <p:oleObj r:id="rId3" imgW="3593651" imgH="3771429" progId="Photoshop.Image.7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" y="695"/>
                          <a:ext cx="3301" cy="2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52396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904068" y="984250"/>
            <a:ext cx="6836833" cy="4503738"/>
            <a:chOff x="899" y="-585"/>
            <a:chExt cx="3795" cy="4329"/>
          </a:xfrm>
        </p:grpSpPr>
        <p:sp>
          <p:nvSpPr>
            <p:cNvPr id="18434" name="Text Box 9"/>
            <p:cNvSpPr txBox="1">
              <a:spLocks noChangeArrowheads="1"/>
            </p:cNvSpPr>
            <p:nvPr/>
          </p:nvSpPr>
          <p:spPr bwMode="auto">
            <a:xfrm>
              <a:off x="2215" y="3187"/>
              <a:ext cx="1594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刮削器</a:t>
              </a:r>
            </a:p>
          </p:txBody>
        </p:sp>
        <p:pic>
          <p:nvPicPr>
            <p:cNvPr id="1843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-585"/>
              <a:ext cx="3795" cy="3582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91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151718" y="1314451"/>
            <a:ext cx="6468533" cy="4462463"/>
            <a:chOff x="668" y="194"/>
            <a:chExt cx="3946" cy="4322"/>
          </a:xfrm>
        </p:grpSpPr>
        <p:pic>
          <p:nvPicPr>
            <p:cNvPr id="1945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194"/>
              <a:ext cx="3946" cy="357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Text Box 7"/>
            <p:cNvSpPr txBox="1">
              <a:spLocks noChangeArrowheads="1"/>
            </p:cNvSpPr>
            <p:nvPr/>
          </p:nvSpPr>
          <p:spPr bwMode="auto">
            <a:xfrm>
              <a:off x="2151" y="3955"/>
              <a:ext cx="1427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砍砸器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277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/>
        </p:nvSpPr>
        <p:spPr bwMode="auto">
          <a:xfrm>
            <a:off x="575030" y="196692"/>
            <a:ext cx="4005603" cy="85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zh-CN" altLang="en-US" sz="4400" b="1" dirty="0">
                <a:solidFill>
                  <a:schemeClr val="tx2"/>
                </a:solidFill>
                <a:ea typeface="华文彩云" pitchFamily="2" charset="-122"/>
              </a:rPr>
              <a:t>动 脑 筋 ：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/>
        </p:nvSpPr>
        <p:spPr bwMode="auto">
          <a:xfrm>
            <a:off x="639100" y="1190978"/>
            <a:ext cx="1027218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CN" altLang="en-US" sz="3600" b="1" dirty="0"/>
              <a:t>对比一下，北京人和现代人的头部有什么区别？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734985" y="2233614"/>
            <a:ext cx="691303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保留了猿的某些特征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手脚分工明显，能直立行走）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685" y="2259543"/>
            <a:ext cx="2523376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4271434" y="3866093"/>
            <a:ext cx="7488767" cy="1800225"/>
          </a:xfrm>
          <a:prstGeom prst="wedgeRoundRectCallout">
            <a:avLst>
              <a:gd name="adj1" fmla="val -64958"/>
              <a:gd name="adj2" fmla="val -27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3200" b="1" dirty="0">
                <a:latin typeface="Tahoma" pitchFamily="34" charset="0"/>
                <a:ea typeface="黑体" pitchFamily="49" charset="-122"/>
              </a:rPr>
              <a:t>前额低平，</a:t>
            </a:r>
            <a:r>
              <a:rPr lang="zh-CN" altLang="en-US" sz="3200" b="1" dirty="0" smtClean="0">
                <a:latin typeface="Tahoma" pitchFamily="34" charset="0"/>
                <a:ea typeface="黑体" pitchFamily="49" charset="-122"/>
              </a:rPr>
              <a:t>眉骨粗大，</a:t>
            </a:r>
            <a:r>
              <a:rPr lang="zh-CN" altLang="en-US" sz="3200" b="1" dirty="0">
                <a:latin typeface="Tahoma" pitchFamily="34" charset="0"/>
                <a:ea typeface="黑体" pitchFamily="49" charset="-122"/>
              </a:rPr>
              <a:t>颧</a:t>
            </a:r>
            <a:r>
              <a:rPr lang="zh-CN" altLang="en-US" sz="3200" b="1" dirty="0" smtClean="0">
                <a:latin typeface="Tahoma" pitchFamily="34" charset="0"/>
                <a:ea typeface="黑体" pitchFamily="49" charset="-122"/>
              </a:rPr>
              <a:t>骨突出，鼻骨扁平，嘴部前伸，脑容量比现代人小</a:t>
            </a:r>
            <a:endParaRPr lang="zh-CN" altLang="en-US" sz="3200" b="1" dirty="0">
              <a:latin typeface="Tahoma" pitchFamily="34" charset="0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986" y="5506510"/>
            <a:ext cx="243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北京人复原头像</a:t>
            </a:r>
          </a:p>
        </p:txBody>
      </p:sp>
    </p:spTree>
    <p:extLst>
      <p:ext uri="{BB962C8B-B14F-4D97-AF65-F5344CB8AC3E}">
        <p14:creationId xmlns:p14="http://schemas.microsoft.com/office/powerpoint/2010/main" val="383926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34434" y="3790951"/>
            <a:ext cx="1084791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提示：可从北京人的生产生活方面考虑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（生产工具、用火情况、社会组织）</a:t>
            </a:r>
          </a:p>
        </p:txBody>
      </p:sp>
      <p:sp>
        <p:nvSpPr>
          <p:cNvPr id="3" name="矩形 2"/>
          <p:cNvSpPr/>
          <p:nvPr/>
        </p:nvSpPr>
        <p:spPr>
          <a:xfrm>
            <a:off x="820134" y="1712274"/>
            <a:ext cx="8012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想象一下，北京人的一天是怎样生活的呢？</a:t>
            </a:r>
          </a:p>
        </p:txBody>
      </p:sp>
      <p:pic>
        <p:nvPicPr>
          <p:cNvPr id="9" name="图片 2" descr="1442792375003484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63" y="3134791"/>
            <a:ext cx="4402101" cy="237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844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/>
        </p:nvSpPr>
        <p:spPr bwMode="auto">
          <a:xfrm>
            <a:off x="1448248" y="1557338"/>
            <a:ext cx="8788400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      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清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晨，北京人伴着第一缕阳光出发了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。中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青壮年手拿火把开始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追逐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山林中的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野兽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。只见他们快速奔跑着，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十几个人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围住一头肿骨鹿，有的用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木棍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击打，有的用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石头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丢击，肿骨鹿渐渐失去了抵抗能力，成为这群北京人的猎物。留在洞内的妇女、老人和孩子们也没闲着，他们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成群结伴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的在洞周围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采摘野果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，并用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保留下来的火种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烤熟了来吃。</a:t>
            </a:r>
          </a:p>
        </p:txBody>
      </p:sp>
    </p:spTree>
    <p:extLst>
      <p:ext uri="{BB962C8B-B14F-4D97-AF65-F5344CB8AC3E}">
        <p14:creationId xmlns:p14="http://schemas.microsoft.com/office/powerpoint/2010/main" val="39278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/>
        </p:nvSpPr>
        <p:spPr bwMode="auto">
          <a:xfrm>
            <a:off x="431801" y="1949451"/>
            <a:ext cx="8947151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想一想，北京人是怎样得到火的</a:t>
            </a:r>
            <a:r>
              <a:rPr lang="en-US" altLang="zh-CN" sz="4000" b="1" dirty="0">
                <a:latin typeface="宋体" pitchFamily="2" charset="-122"/>
                <a:ea typeface="宋体" pitchFamily="2" charset="-122"/>
              </a:rPr>
              <a:t>?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为什么说火的使用是人类进化过程中的一大进步？</a:t>
            </a: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996702" y="796066"/>
            <a:ext cx="4005603" cy="85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zh-CN" altLang="en-US" sz="4400" b="1" dirty="0">
                <a:solidFill>
                  <a:schemeClr val="tx2"/>
                </a:solidFill>
                <a:ea typeface="华文彩云" pitchFamily="2" charset="-122"/>
              </a:rPr>
              <a:t>动 脑 筋 ：</a:t>
            </a:r>
          </a:p>
        </p:txBody>
      </p:sp>
    </p:spTree>
    <p:extLst>
      <p:ext uri="{BB962C8B-B14F-4D97-AF65-F5344CB8AC3E}">
        <p14:creationId xmlns:p14="http://schemas.microsoft.com/office/powerpoint/2010/main" val="2933649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66234" y="835026"/>
            <a:ext cx="100287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Tahoma" pitchFamily="34" charset="0"/>
              </a:rPr>
              <a:t>得到火</a:t>
            </a:r>
            <a:r>
              <a:rPr lang="zh-CN" altLang="en-US" sz="3200" b="1" dirty="0">
                <a:solidFill>
                  <a:srgbClr val="FF0000"/>
                </a:solidFill>
                <a:latin typeface="Tahoma" pitchFamily="34" charset="0"/>
              </a:rPr>
              <a:t>：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大自然雷电生火；森林草木自燃生火；露天煤的自燃起火；偶尔的摩擦生火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……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905934" y="2495550"/>
            <a:ext cx="988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ahoma" pitchFamily="34" charset="0"/>
              </a:rPr>
              <a:t>意义：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烧烤食物；驱赶野兽；照明、防寒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……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77434" y="3651251"/>
            <a:ext cx="7725833" cy="1643063"/>
            <a:chOff x="698" y="3249"/>
            <a:chExt cx="3650" cy="1035"/>
          </a:xfrm>
        </p:grpSpPr>
        <p:sp>
          <p:nvSpPr>
            <p:cNvPr id="25606" name="AutoShape 8"/>
            <p:cNvSpPr>
              <a:spLocks noChangeArrowheads="1"/>
            </p:cNvSpPr>
            <p:nvPr/>
          </p:nvSpPr>
          <p:spPr bwMode="auto">
            <a:xfrm>
              <a:off x="2329" y="3249"/>
              <a:ext cx="272" cy="27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ahoma" pitchFamily="34" charset="0"/>
              </a:endParaRPr>
            </a:p>
          </p:txBody>
        </p:sp>
        <p:sp>
          <p:nvSpPr>
            <p:cNvPr id="25607" name="Text Box 9"/>
            <p:cNvSpPr txBox="1">
              <a:spLocks noChangeArrowheads="1"/>
            </p:cNvSpPr>
            <p:nvPr/>
          </p:nvSpPr>
          <p:spPr bwMode="auto">
            <a:xfrm>
              <a:off x="698" y="3612"/>
              <a:ext cx="365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FF0000"/>
                  </a:solidFill>
                  <a:latin typeface="Tahoma" pitchFamily="34" charset="0"/>
                  <a:ea typeface="华文行楷" pitchFamily="2" charset="-122"/>
                </a:rPr>
                <a:t>增强了人们适应自然的能力，是人类进化过程中的一大进步！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263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279" y="1663242"/>
            <a:ext cx="10208371" cy="2930274"/>
          </a:xfrm>
          <a:noFill/>
        </p:spPr>
        <p:txBody>
          <a:bodyPr/>
          <a:lstStyle/>
          <a:p>
            <a:pPr marL="0" indent="0">
              <a:lnSpc>
                <a:spcPct val="169000"/>
              </a:lnSpc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了解元谋人的生活年代、发现地点及发现的意义。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69000"/>
              </a:lnSpc>
              <a:buNone/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、知道北京人和山顶洞人的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特征，了解北京人发现的意义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69000"/>
              </a:lnSpc>
              <a:buNone/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、知道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化石是研究人类起源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重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证据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69000"/>
              </a:lnSpc>
              <a:buNone/>
            </a:pP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7127" y="456860"/>
            <a:ext cx="2773295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563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学习目标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94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268111" y="509364"/>
            <a:ext cx="566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三、山顶洞人</a:t>
            </a:r>
            <a:endParaRPr lang="zh-CN" altLang="en-US" sz="2800" b="1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276" y="1467380"/>
            <a:ext cx="210812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723" y="1467380"/>
            <a:ext cx="5054728" cy="276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19521" y="4570573"/>
            <a:ext cx="264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山顶洞人复原头像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6420" y="4323562"/>
            <a:ext cx="454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山顶洞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人使用的骨针和装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饰品</a:t>
            </a:r>
          </a:p>
        </p:txBody>
      </p:sp>
    </p:spTree>
    <p:extLst>
      <p:ext uri="{BB962C8B-B14F-4D97-AF65-F5344CB8AC3E}">
        <p14:creationId xmlns:p14="http://schemas.microsoft.com/office/powerpoint/2010/main" val="313624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59838" y="-30956"/>
            <a:ext cx="9527116" cy="5910263"/>
            <a:chOff x="1033" y="310"/>
            <a:chExt cx="4501" cy="3723"/>
          </a:xfrm>
        </p:grpSpPr>
        <p:pic>
          <p:nvPicPr>
            <p:cNvPr id="28674" name="Picture 3" descr="山顶洞人的项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" y="310"/>
              <a:ext cx="2581" cy="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5" name="Picture 4" descr="山顶洞人使用的骨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399"/>
              <a:ext cx="1793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6" name="Picture 5" descr="火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" y="2822"/>
              <a:ext cx="1125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7" name="Text Box 6"/>
            <p:cNvSpPr txBox="1">
              <a:spLocks noChangeArrowheads="1"/>
            </p:cNvSpPr>
            <p:nvPr/>
          </p:nvSpPr>
          <p:spPr bwMode="auto">
            <a:xfrm>
              <a:off x="2966" y="2584"/>
              <a:ext cx="42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饰品</a:t>
              </a:r>
            </a:p>
          </p:txBody>
        </p:sp>
        <p:sp>
          <p:nvSpPr>
            <p:cNvPr id="28678" name="Text Box 7"/>
            <p:cNvSpPr txBox="1">
              <a:spLocks noChangeArrowheads="1"/>
            </p:cNvSpPr>
            <p:nvPr/>
          </p:nvSpPr>
          <p:spPr bwMode="auto">
            <a:xfrm>
              <a:off x="4313" y="2364"/>
              <a:ext cx="42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骨针</a:t>
              </a:r>
            </a:p>
          </p:txBody>
        </p:sp>
        <p:sp>
          <p:nvSpPr>
            <p:cNvPr id="28679" name="Text Box 8"/>
            <p:cNvSpPr txBox="1">
              <a:spLocks noChangeArrowheads="1"/>
            </p:cNvSpPr>
            <p:nvPr/>
          </p:nvSpPr>
          <p:spPr bwMode="auto">
            <a:xfrm>
              <a:off x="3857" y="3528"/>
              <a:ext cx="7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火</a:t>
              </a: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71475" y="482071"/>
            <a:ext cx="1555751" cy="5715000"/>
            <a:chOff x="252" y="478"/>
            <a:chExt cx="735" cy="3600"/>
          </a:xfrm>
        </p:grpSpPr>
        <p:sp>
          <p:nvSpPr>
            <p:cNvPr id="28681" name="Text Box 10"/>
            <p:cNvSpPr txBox="1">
              <a:spLocks noChangeArrowheads="1"/>
            </p:cNvSpPr>
            <p:nvPr/>
          </p:nvSpPr>
          <p:spPr bwMode="auto">
            <a:xfrm>
              <a:off x="252" y="478"/>
              <a:ext cx="291" cy="969"/>
            </a:xfrm>
            <a:prstGeom prst="rect">
              <a:avLst/>
            </a:prstGeom>
            <a:solidFill>
              <a:srgbClr val="FFCC00">
                <a:alpha val="29018"/>
              </a:srgbClr>
            </a:solidFill>
            <a:ln w="22225">
              <a:solidFill>
                <a:srgbClr val="FFCC00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9F374D"/>
                  </a:solidFill>
                  <a:ea typeface="方正姚体" pitchFamily="2" charset="-122"/>
                </a:rPr>
                <a:t>说一说</a:t>
              </a:r>
            </a:p>
          </p:txBody>
        </p:sp>
        <p:sp>
          <p:nvSpPr>
            <p:cNvPr id="28682" name="Text Box 11"/>
            <p:cNvSpPr txBox="1">
              <a:spLocks noChangeArrowheads="1"/>
            </p:cNvSpPr>
            <p:nvPr/>
          </p:nvSpPr>
          <p:spPr bwMode="auto">
            <a:xfrm>
              <a:off x="696" y="896"/>
              <a:ext cx="291" cy="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山顶洞人比北京人有哪些进步？</a:t>
              </a:r>
            </a:p>
          </p:txBody>
        </p:sp>
      </p:grp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959838" y="5937514"/>
            <a:ext cx="1013248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D201B"/>
                </a:solidFill>
              </a:rPr>
              <a:t>    </a:t>
            </a:r>
            <a:r>
              <a:rPr lang="zh-CN" altLang="en-US" sz="2800" b="1" dirty="0">
                <a:solidFill>
                  <a:srgbClr val="FD201B"/>
                </a:solidFill>
                <a:latin typeface="宋体" pitchFamily="2" charset="-122"/>
                <a:ea typeface="宋体" pitchFamily="2" charset="-122"/>
              </a:rPr>
              <a:t>外形</a:t>
            </a:r>
            <a:r>
              <a:rPr lang="zh-CN" altLang="en-US" sz="2800" b="1" dirty="0" smtClean="0">
                <a:solidFill>
                  <a:srgbClr val="FD201B"/>
                </a:solidFill>
                <a:latin typeface="宋体" pitchFamily="2" charset="-122"/>
                <a:ea typeface="宋体" pitchFamily="2" charset="-122"/>
              </a:rPr>
              <a:t>，掌握磨</a:t>
            </a:r>
            <a:r>
              <a:rPr lang="zh-CN" altLang="en-US" sz="2800" b="1" dirty="0">
                <a:solidFill>
                  <a:srgbClr val="FD201B"/>
                </a:solidFill>
                <a:latin typeface="宋体" pitchFamily="2" charset="-122"/>
                <a:ea typeface="宋体" pitchFamily="2" charset="-122"/>
              </a:rPr>
              <a:t>光</a:t>
            </a:r>
            <a:r>
              <a:rPr lang="zh-CN" altLang="en-US" sz="2800" b="1" dirty="0" smtClean="0">
                <a:solidFill>
                  <a:srgbClr val="FD201B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2800" b="1" dirty="0">
                <a:solidFill>
                  <a:srgbClr val="FD201B"/>
                </a:solidFill>
                <a:latin typeface="宋体" pitchFamily="2" charset="-122"/>
                <a:ea typeface="宋体" pitchFamily="2" charset="-122"/>
              </a:rPr>
              <a:t>钻</a:t>
            </a:r>
            <a:r>
              <a:rPr lang="zh-CN" altLang="en-US" sz="2800" b="1" dirty="0" smtClean="0">
                <a:solidFill>
                  <a:srgbClr val="FD201B"/>
                </a:solidFill>
                <a:latin typeface="宋体" pitchFamily="2" charset="-122"/>
                <a:ea typeface="宋体" pitchFamily="2" charset="-122"/>
              </a:rPr>
              <a:t>孔技术，</a:t>
            </a:r>
            <a:r>
              <a:rPr lang="zh-CN" altLang="en-US" sz="2800" b="1" dirty="0">
                <a:solidFill>
                  <a:srgbClr val="FD201B"/>
                </a:solidFill>
                <a:latin typeface="宋体" pitchFamily="2" charset="-122"/>
                <a:ea typeface="宋体" pitchFamily="2" charset="-122"/>
              </a:rPr>
              <a:t>会人工取火</a:t>
            </a:r>
            <a:r>
              <a:rPr lang="zh-CN" altLang="en-US" sz="2800" b="1" dirty="0" smtClean="0">
                <a:solidFill>
                  <a:srgbClr val="FD201B"/>
                </a:solidFill>
                <a:latin typeface="宋体" pitchFamily="2" charset="-122"/>
                <a:ea typeface="宋体" pitchFamily="2" charset="-122"/>
              </a:rPr>
              <a:t>，有爱</a:t>
            </a:r>
            <a:r>
              <a:rPr lang="zh-CN" altLang="en-US" sz="2800" b="1" dirty="0">
                <a:solidFill>
                  <a:srgbClr val="FD201B"/>
                </a:solidFill>
                <a:latin typeface="宋体" pitchFamily="2" charset="-122"/>
                <a:ea typeface="宋体" pitchFamily="2" charset="-122"/>
              </a:rPr>
              <a:t>美意识</a:t>
            </a:r>
            <a:endParaRPr lang="zh-CN" altLang="en-US" sz="2800" b="1" i="1" dirty="0">
              <a:solidFill>
                <a:srgbClr val="FD201B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8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4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表格 64513"/>
          <p:cNvGraphicFramePr/>
          <p:nvPr>
            <p:extLst>
              <p:ext uri="{D42A27DB-BD31-4B8C-83A1-F6EECF244321}">
                <p14:modId xmlns:p14="http://schemas.microsoft.com/office/powerpoint/2010/main" val="4107362243"/>
              </p:ext>
            </p:extLst>
          </p:nvPr>
        </p:nvGraphicFramePr>
        <p:xfrm>
          <a:off x="527051" y="981075"/>
          <a:ext cx="11135785" cy="5637213"/>
        </p:xfrm>
        <a:graphic>
          <a:graphicData uri="http://schemas.openxmlformats.org/drawingml/2006/table">
            <a:tbl>
              <a:tblPr/>
              <a:tblGrid>
                <a:gridCol w="1177571"/>
                <a:gridCol w="1893713"/>
                <a:gridCol w="1824567"/>
                <a:gridCol w="2688167"/>
                <a:gridCol w="1536700"/>
                <a:gridCol w="670983"/>
                <a:gridCol w="1344084"/>
              </a:tblGrid>
              <a:tr h="10795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000" b="1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代表</a:t>
                      </a:r>
                      <a:endParaRPr lang="zh-CN" altLang="en-US" sz="3000" b="1" dirty="0">
                        <a:solidFill>
                          <a:srgbClr val="CC0099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marL="121920" marR="12192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000" b="1" dirty="0">
                          <a:solidFill>
                            <a:srgbClr val="CC0099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距今时间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000" b="1" dirty="0">
                          <a:solidFill>
                            <a:srgbClr val="CC0099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体质形态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000" b="1" dirty="0">
                          <a:solidFill>
                            <a:srgbClr val="CC0099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工具制造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000" b="1" dirty="0">
                          <a:solidFill>
                            <a:srgbClr val="CC0099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用火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000" b="1" dirty="0">
                          <a:solidFill>
                            <a:srgbClr val="CC0099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观念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000" b="1" dirty="0">
                          <a:solidFill>
                            <a:srgbClr val="CC0099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社会组织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064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000" b="1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元谋人</a:t>
                      </a:r>
                    </a:p>
                  </a:txBody>
                  <a:tcPr marL="121920" marR="12192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06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000" b="1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北京人</a:t>
                      </a:r>
                    </a:p>
                  </a:txBody>
                  <a:tcPr marL="121920" marR="12192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5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000" b="1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</a:rPr>
                        <a:t>山顶洞人</a:t>
                      </a:r>
                    </a:p>
                  </a:txBody>
                  <a:tcPr marL="121920" marR="12192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3000" b="1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56" name="矩形 64555"/>
          <p:cNvSpPr>
            <a:spLocks noChangeArrowheads="1"/>
          </p:cNvSpPr>
          <p:nvPr/>
        </p:nvSpPr>
        <p:spPr bwMode="auto">
          <a:xfrm>
            <a:off x="1871134" y="2205039"/>
            <a:ext cx="1631951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约170万年</a:t>
            </a:r>
          </a:p>
        </p:txBody>
      </p:sp>
      <p:sp>
        <p:nvSpPr>
          <p:cNvPr id="64557" name="矩形 64556"/>
          <p:cNvSpPr>
            <a:spLocks noChangeArrowheads="1"/>
          </p:cNvSpPr>
          <p:nvPr/>
        </p:nvSpPr>
        <p:spPr bwMode="auto">
          <a:xfrm>
            <a:off x="3600451" y="1917701"/>
            <a:ext cx="192193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000" b="1" dirty="0">
                <a:latin typeface="华文中宋" pitchFamily="2" charset="-122"/>
                <a:ea typeface="华文中宋" pitchFamily="2" charset="-122"/>
              </a:rPr>
              <a:t>保留猿的特征</a:t>
            </a:r>
          </a:p>
        </p:txBody>
      </p:sp>
      <p:sp>
        <p:nvSpPr>
          <p:cNvPr id="64558" name="矩形 64557"/>
          <p:cNvSpPr>
            <a:spLocks noChangeArrowheads="1"/>
          </p:cNvSpPr>
          <p:nvPr/>
        </p:nvSpPr>
        <p:spPr bwMode="auto">
          <a:xfrm>
            <a:off x="5862919" y="2205039"/>
            <a:ext cx="1865034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0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打制石器</a:t>
            </a:r>
          </a:p>
        </p:txBody>
      </p:sp>
      <p:sp>
        <p:nvSpPr>
          <p:cNvPr id="64559" name="矩形 64558"/>
          <p:cNvSpPr>
            <a:spLocks noChangeArrowheads="1"/>
          </p:cNvSpPr>
          <p:nvPr/>
        </p:nvSpPr>
        <p:spPr bwMode="auto">
          <a:xfrm>
            <a:off x="8179505" y="2276477"/>
            <a:ext cx="1919816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000" b="1" dirty="0">
                <a:latin typeface="华文中宋" pitchFamily="2" charset="-122"/>
                <a:ea typeface="华文中宋" pitchFamily="2" charset="-122"/>
              </a:rPr>
              <a:t>天然火</a:t>
            </a:r>
          </a:p>
        </p:txBody>
      </p:sp>
      <p:sp>
        <p:nvSpPr>
          <p:cNvPr id="64562" name="文本框 64561"/>
          <p:cNvSpPr txBox="1">
            <a:spLocks noChangeArrowheads="1"/>
          </p:cNvSpPr>
          <p:nvPr/>
        </p:nvSpPr>
        <p:spPr bwMode="auto">
          <a:xfrm>
            <a:off x="1775884" y="3070225"/>
            <a:ext cx="201506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000" b="1" dirty="0">
                <a:latin typeface="华文中宋" pitchFamily="2" charset="-122"/>
                <a:ea typeface="华文中宋" pitchFamily="2" charset="-122"/>
              </a:rPr>
              <a:t>约</a:t>
            </a:r>
            <a:r>
              <a:rPr lang="en-US" altLang="zh-CN" sz="3000" b="1" dirty="0">
                <a:latin typeface="华文中宋" pitchFamily="2" charset="-122"/>
                <a:ea typeface="华文中宋" pitchFamily="2" charset="-122"/>
              </a:rPr>
              <a:t>70</a:t>
            </a:r>
            <a:r>
              <a:rPr lang="zh-CN" altLang="en-US" sz="3000" b="1" dirty="0">
                <a:latin typeface="华文中宋" pitchFamily="2" charset="-122"/>
                <a:ea typeface="华文中宋" pitchFamily="2" charset="-122"/>
              </a:rPr>
              <a:t>万－</a:t>
            </a:r>
            <a:r>
              <a:rPr lang="en-US" altLang="zh-CN" sz="3000" b="1" dirty="0">
                <a:latin typeface="华文中宋" pitchFamily="2" charset="-122"/>
                <a:ea typeface="华文中宋" pitchFamily="2" charset="-122"/>
              </a:rPr>
              <a:t>20</a:t>
            </a:r>
            <a:r>
              <a:rPr lang="zh-CN" altLang="en-US" sz="3000" b="1" dirty="0">
                <a:latin typeface="华文中宋" pitchFamily="2" charset="-122"/>
                <a:ea typeface="华文中宋" pitchFamily="2" charset="-122"/>
              </a:rPr>
              <a:t>万年</a:t>
            </a:r>
          </a:p>
        </p:txBody>
      </p:sp>
      <p:sp>
        <p:nvSpPr>
          <p:cNvPr id="64563" name="文本框 64562"/>
          <p:cNvSpPr txBox="1">
            <a:spLocks noChangeArrowheads="1"/>
          </p:cNvSpPr>
          <p:nvPr/>
        </p:nvSpPr>
        <p:spPr bwMode="auto">
          <a:xfrm>
            <a:off x="3600451" y="3141664"/>
            <a:ext cx="182456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保留猿的某些特征</a:t>
            </a:r>
          </a:p>
        </p:txBody>
      </p:sp>
      <p:sp>
        <p:nvSpPr>
          <p:cNvPr id="64564" name="文本框 64563"/>
          <p:cNvSpPr txBox="1">
            <a:spLocks noChangeArrowheads="1"/>
          </p:cNvSpPr>
          <p:nvPr/>
        </p:nvSpPr>
        <p:spPr bwMode="auto">
          <a:xfrm>
            <a:off x="5862919" y="3108325"/>
            <a:ext cx="179493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0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打制石器</a:t>
            </a:r>
          </a:p>
        </p:txBody>
      </p:sp>
      <p:sp>
        <p:nvSpPr>
          <p:cNvPr id="64565" name="矩形 64564"/>
          <p:cNvSpPr>
            <a:spLocks noChangeArrowheads="1"/>
          </p:cNvSpPr>
          <p:nvPr/>
        </p:nvSpPr>
        <p:spPr bwMode="auto">
          <a:xfrm>
            <a:off x="8179505" y="3357564"/>
            <a:ext cx="18245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000" b="1" dirty="0">
                <a:latin typeface="华文中宋" pitchFamily="2" charset="-122"/>
                <a:ea typeface="华文中宋" pitchFamily="2" charset="-122"/>
              </a:rPr>
              <a:t>天然火</a:t>
            </a:r>
          </a:p>
        </p:txBody>
      </p:sp>
      <p:sp>
        <p:nvSpPr>
          <p:cNvPr id="64566" name="文本框 64565"/>
          <p:cNvSpPr txBox="1">
            <a:spLocks noChangeArrowheads="1"/>
          </p:cNvSpPr>
          <p:nvPr/>
        </p:nvSpPr>
        <p:spPr bwMode="auto">
          <a:xfrm>
            <a:off x="10437990" y="3298474"/>
            <a:ext cx="1631951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000" b="1" dirty="0">
                <a:latin typeface="华文中宋" pitchFamily="2" charset="-122"/>
                <a:ea typeface="华文中宋" pitchFamily="2" charset="-122"/>
              </a:rPr>
              <a:t>群居</a:t>
            </a:r>
          </a:p>
        </p:txBody>
      </p:sp>
      <p:sp>
        <p:nvSpPr>
          <p:cNvPr id="64567" name="文本框 64566"/>
          <p:cNvSpPr txBox="1">
            <a:spLocks noChangeArrowheads="1"/>
          </p:cNvSpPr>
          <p:nvPr/>
        </p:nvSpPr>
        <p:spPr bwMode="auto">
          <a:xfrm>
            <a:off x="1871133" y="5086350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000" b="1" dirty="0">
                <a:solidFill>
                  <a:srgbClr val="006600"/>
                </a:solidFill>
                <a:latin typeface="华文中宋" pitchFamily="2" charset="-122"/>
                <a:ea typeface="华文中宋" pitchFamily="2" charset="-122"/>
              </a:rPr>
              <a:t>约3万年</a:t>
            </a:r>
          </a:p>
        </p:txBody>
      </p:sp>
      <p:sp>
        <p:nvSpPr>
          <p:cNvPr id="64568" name="文本框 64567"/>
          <p:cNvSpPr txBox="1">
            <a:spLocks noChangeArrowheads="1"/>
          </p:cNvSpPr>
          <p:nvPr/>
        </p:nvSpPr>
        <p:spPr bwMode="auto">
          <a:xfrm>
            <a:off x="3602567" y="4654551"/>
            <a:ext cx="19177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0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和现代人基本相同</a:t>
            </a:r>
          </a:p>
        </p:txBody>
      </p:sp>
      <p:sp>
        <p:nvSpPr>
          <p:cNvPr id="64569" name="文本框 64568"/>
          <p:cNvSpPr txBox="1">
            <a:spLocks noChangeArrowheads="1"/>
          </p:cNvSpPr>
          <p:nvPr/>
        </p:nvSpPr>
        <p:spPr bwMode="auto">
          <a:xfrm>
            <a:off x="5422900" y="4437063"/>
            <a:ext cx="2880784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b="1" dirty="0">
                <a:solidFill>
                  <a:srgbClr val="006600"/>
                </a:solidFill>
                <a:latin typeface="华文中宋" pitchFamily="2" charset="-122"/>
                <a:ea typeface="华文中宋" pitchFamily="2" charset="-122"/>
              </a:rPr>
              <a:t>使用</a:t>
            </a:r>
            <a:r>
              <a:rPr lang="zh-CN" altLang="en-US" sz="2800" b="1" dirty="0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</a:rPr>
              <a:t>打制石器</a:t>
            </a:r>
            <a:r>
              <a:rPr lang="zh-CN" altLang="en-US" sz="2800" b="1" dirty="0" smtClean="0">
                <a:solidFill>
                  <a:srgbClr val="006600"/>
                </a:solidFill>
                <a:latin typeface="华文中宋" pitchFamily="2" charset="-122"/>
                <a:ea typeface="华文中宋" pitchFamily="2" charset="-122"/>
              </a:rPr>
              <a:t>，</a:t>
            </a:r>
            <a:r>
              <a:rPr lang="zh-CN" altLang="en-US" sz="2800" b="1" dirty="0">
                <a:solidFill>
                  <a:srgbClr val="006600"/>
                </a:solidFill>
                <a:latin typeface="华文中宋" pitchFamily="2" charset="-122"/>
                <a:ea typeface="华文中宋" pitchFamily="2" charset="-122"/>
              </a:rPr>
              <a:t>已经</a:t>
            </a:r>
            <a:r>
              <a:rPr lang="zh-CN" altLang="en-US" sz="2800" b="1" dirty="0" smtClean="0">
                <a:solidFill>
                  <a:srgbClr val="006600"/>
                </a:solidFill>
                <a:latin typeface="华文中宋" pitchFamily="2" charset="-122"/>
                <a:ea typeface="华文中宋" pitchFamily="2" charset="-122"/>
              </a:rPr>
              <a:t>掌</a:t>
            </a:r>
            <a:r>
              <a:rPr lang="zh-CN" altLang="en-US" sz="2800" b="1" dirty="0">
                <a:solidFill>
                  <a:srgbClr val="006600"/>
                </a:solidFill>
                <a:latin typeface="华文中宋" pitchFamily="2" charset="-122"/>
                <a:ea typeface="华文中宋" pitchFamily="2" charset="-122"/>
              </a:rPr>
              <a:t>握</a:t>
            </a:r>
            <a:r>
              <a:rPr lang="zh-CN" altLang="en-US" sz="28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磨光和钻孔</a:t>
            </a:r>
            <a:r>
              <a:rPr lang="zh-CN" altLang="en-US" sz="2800" b="1" dirty="0">
                <a:solidFill>
                  <a:srgbClr val="006600"/>
                </a:solidFill>
                <a:latin typeface="华文中宋" pitchFamily="2" charset="-122"/>
                <a:ea typeface="华文中宋" pitchFamily="2" charset="-122"/>
              </a:rPr>
              <a:t>技术</a:t>
            </a:r>
          </a:p>
        </p:txBody>
      </p:sp>
      <p:sp>
        <p:nvSpPr>
          <p:cNvPr id="64570" name="文本框 64569"/>
          <p:cNvSpPr txBox="1">
            <a:spLocks noChangeArrowheads="1"/>
          </p:cNvSpPr>
          <p:nvPr/>
        </p:nvSpPr>
        <p:spPr bwMode="auto">
          <a:xfrm>
            <a:off x="8179505" y="4889501"/>
            <a:ext cx="1534584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人工取火</a:t>
            </a:r>
          </a:p>
        </p:txBody>
      </p:sp>
      <p:sp>
        <p:nvSpPr>
          <p:cNvPr id="64571" name="文本框 64570"/>
          <p:cNvSpPr txBox="1">
            <a:spLocks noChangeArrowheads="1"/>
          </p:cNvSpPr>
          <p:nvPr/>
        </p:nvSpPr>
        <p:spPr bwMode="auto">
          <a:xfrm>
            <a:off x="9649884" y="4652963"/>
            <a:ext cx="6731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b="1" dirty="0">
                <a:solidFill>
                  <a:srgbClr val="006600"/>
                </a:solidFill>
                <a:latin typeface="华文中宋" pitchFamily="2" charset="-122"/>
                <a:ea typeface="华文中宋" pitchFamily="2" charset="-122"/>
              </a:rPr>
              <a:t>懂得爱美</a:t>
            </a:r>
          </a:p>
        </p:txBody>
      </p:sp>
      <p:sp>
        <p:nvSpPr>
          <p:cNvPr id="64572" name="文本框 64571"/>
          <p:cNvSpPr txBox="1">
            <a:spLocks noChangeArrowheads="1"/>
          </p:cNvSpPr>
          <p:nvPr/>
        </p:nvSpPr>
        <p:spPr bwMode="auto">
          <a:xfrm>
            <a:off x="10437990" y="4941888"/>
            <a:ext cx="144356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氏族</a:t>
            </a:r>
            <a:r>
              <a:rPr lang="zh-CN" altLang="en-US" sz="2800" b="1" dirty="0">
                <a:solidFill>
                  <a:srgbClr val="006600"/>
                </a:solidFill>
                <a:latin typeface="华文中宋" pitchFamily="2" charset="-122"/>
                <a:ea typeface="华文中宋" pitchFamily="2" charset="-122"/>
              </a:rPr>
              <a:t>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92479" y="97237"/>
            <a:ext cx="2773295" cy="862965"/>
            <a:chOff x="3327445" y="196489"/>
            <a:chExt cx="3088610" cy="1003300"/>
          </a:xfrm>
        </p:grpSpPr>
        <p:pic>
          <p:nvPicPr>
            <p:cNvPr id="20" name="图片 19" descr="标题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22" name="TextBox 2"/>
              <p:cNvSpPr txBox="1"/>
              <p:nvPr/>
            </p:nvSpPr>
            <p:spPr>
              <a:xfrm>
                <a:off x="1809" y="782"/>
                <a:ext cx="3563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课堂小结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03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6" grpId="0"/>
      <p:bldP spid="64557" grpId="0"/>
      <p:bldP spid="64558" grpId="0"/>
      <p:bldP spid="64559" grpId="0"/>
      <p:bldP spid="64562" grpId="0"/>
      <p:bldP spid="64563" grpId="0"/>
      <p:bldP spid="64564" grpId="0"/>
      <p:bldP spid="64565" grpId="0"/>
      <p:bldP spid="64566" grpId="0"/>
      <p:bldP spid="64567" grpId="0"/>
      <p:bldP spid="64568" grpId="0"/>
      <p:bldP spid="64569" grpId="0"/>
      <p:bldP spid="64570" grpId="0"/>
      <p:bldP spid="64571" grpId="0"/>
      <p:bldP spid="645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"/>
          <p:cNvSpPr txBox="1">
            <a:spLocks noChangeArrowheads="1"/>
          </p:cNvSpPr>
          <p:nvPr/>
        </p:nvSpPr>
        <p:spPr bwMode="auto">
          <a:xfrm>
            <a:off x="947810" y="1248481"/>
            <a:ext cx="997796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1.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如果你去长江流域参观远古人类遗址，可以参观到（    ）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A.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元谋人遗址       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B.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北京人遗址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C.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山顶洞人遗址     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D.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蓝田人遗址</a:t>
            </a:r>
            <a:endParaRPr lang="zh-CN" altLang="en-US" sz="32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28418" y="1734297"/>
            <a:ext cx="605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sym typeface="Arial" pitchFamily="34" charset="0"/>
              </a:rPr>
              <a:t>A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7947" y="76975"/>
            <a:ext cx="2773295" cy="862965"/>
            <a:chOff x="3327445" y="234673"/>
            <a:chExt cx="3088610" cy="1003300"/>
          </a:xfrm>
        </p:grpSpPr>
        <p:pic>
          <p:nvPicPr>
            <p:cNvPr id="6" name="图片 5" descr="标题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7445" y="234673"/>
              <a:ext cx="868531" cy="1003300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8" name="TextBox 2"/>
              <p:cNvSpPr txBox="1"/>
              <p:nvPr/>
            </p:nvSpPr>
            <p:spPr>
              <a:xfrm>
                <a:off x="1809" y="782"/>
                <a:ext cx="3563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随堂检测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5968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1"/>
          <p:cNvSpPr txBox="1">
            <a:spLocks noChangeArrowheads="1"/>
          </p:cNvSpPr>
          <p:nvPr/>
        </p:nvSpPr>
        <p:spPr bwMode="auto">
          <a:xfrm>
            <a:off x="946150" y="924278"/>
            <a:ext cx="968586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2.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根据片段联想，题中所述的这一远古人类是（    ）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①发现于周口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  <a:sym typeface="Arial" pitchFamily="34" charset="0"/>
              </a:rPr>
              <a:t>店龙骨山上</a:t>
            </a:r>
            <a:endParaRPr lang="en-US" altLang="zh-CN" sz="3200" b="1" dirty="0" smtClean="0">
              <a:latin typeface="宋体" pitchFamily="2" charset="-122"/>
              <a:ea typeface="宋体" pitchFamily="2" charset="-122"/>
              <a:sym typeface="Arial" pitchFamily="34" charset="0"/>
            </a:endParaRPr>
          </a:p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  <a:sym typeface="Arial" pitchFamily="34" charset="0"/>
              </a:rPr>
              <a:t>②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能够直立行走，但还保留着猿的体质特征   </a:t>
            </a:r>
          </a:p>
          <a:p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③使用天然火                              </a:t>
            </a:r>
            <a:endParaRPr lang="en-US" altLang="zh-CN" sz="3200" b="1" dirty="0" smtClean="0">
              <a:latin typeface="宋体" pitchFamily="2" charset="-122"/>
              <a:ea typeface="宋体" pitchFamily="2" charset="-122"/>
              <a:sym typeface="Arial" pitchFamily="34" charset="0"/>
            </a:endParaRPr>
          </a:p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  <a:sym typeface="Arial" pitchFamily="34" charset="0"/>
              </a:rPr>
              <a:t>④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过着群居生活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A.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元谋人 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  <a:sym typeface="Arial" pitchFamily="34" charset="0"/>
              </a:rPr>
              <a:t>    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  <a:sym typeface="Arial" pitchFamily="34" charset="0"/>
              </a:rPr>
              <a:t>B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北京人  </a:t>
            </a:r>
          </a:p>
          <a:p>
            <a:r>
              <a:rPr lang="en-US" altLang="zh-CN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C.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蓝田人  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  <a:sym typeface="Arial" pitchFamily="34" charset="0"/>
              </a:rPr>
              <a:t>   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  <a:sym typeface="Arial" pitchFamily="34" charset="0"/>
              </a:rPr>
              <a:t>D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sym typeface="Arial" pitchFamily="34" charset="0"/>
              </a:rPr>
              <a:t>山顶洞人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840384" y="900289"/>
            <a:ext cx="791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35228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635000" y="972256"/>
            <a:ext cx="1072726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北京人保留了猿的某些特征，但他们已经是人的主要原因是（   ）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A.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他们能够制造和使用工具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B.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他们已经会使用天然火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C.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他们生活在距今约七十万至二十万年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D.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他们过着群居生活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127252" y="1438628"/>
            <a:ext cx="865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6036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占位符 88065"/>
          <p:cNvSpPr>
            <a:spLocks noGrp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读图填空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是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___________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是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_______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    （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已经掌握磨光和钻孔技术的是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__________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能人工取火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的是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___________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他们的头部有什么区别？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  </a:t>
            </a:r>
          </a:p>
          <a:p>
            <a:pPr marL="342900" indent="-342900">
              <a:spcBef>
                <a:spcPct val="20000"/>
              </a:spcBef>
            </a:pPr>
            <a:endParaRPr lang="zh-CN" altLang="en-US" sz="2400" b="1" dirty="0"/>
          </a:p>
          <a:p>
            <a:pPr marL="342900" indent="-342900">
              <a:spcBef>
                <a:spcPct val="20000"/>
              </a:spcBef>
            </a:pPr>
            <a:endParaRPr lang="zh-CN" altLang="en-US" sz="2400" b="1" dirty="0"/>
          </a:p>
          <a:p>
            <a:pPr marL="342900" indent="-342900">
              <a:spcBef>
                <a:spcPct val="20000"/>
              </a:spcBef>
            </a:pPr>
            <a:endParaRPr lang="zh-CN" altLang="en-US" sz="2400" b="1" dirty="0"/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/>
              <a:t>       </a:t>
            </a:r>
          </a:p>
          <a:p>
            <a:pPr marL="342900" indent="-342900">
              <a:spcBef>
                <a:spcPct val="20000"/>
              </a:spcBef>
            </a:pPr>
            <a:endParaRPr lang="zh-CN" altLang="en-US" sz="2400" dirty="0"/>
          </a:p>
        </p:txBody>
      </p:sp>
      <p:pic>
        <p:nvPicPr>
          <p:cNvPr id="11266" name="图片 88066" descr="s0009c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24" y="3429000"/>
            <a:ext cx="202269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88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899" y="3573463"/>
            <a:ext cx="1821386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88068"/>
          <p:cNvSpPr txBox="1">
            <a:spLocks noChangeArrowheads="1"/>
          </p:cNvSpPr>
          <p:nvPr/>
        </p:nvSpPr>
        <p:spPr bwMode="auto">
          <a:xfrm>
            <a:off x="2544234" y="6165851"/>
            <a:ext cx="7683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ea typeface="宋体" pitchFamily="2" charset="-122"/>
              </a:rPr>
              <a:t>A</a:t>
            </a:r>
          </a:p>
        </p:txBody>
      </p:sp>
      <p:sp>
        <p:nvSpPr>
          <p:cNvPr id="11269" name="文本框 88069"/>
          <p:cNvSpPr txBox="1">
            <a:spLocks noChangeArrowheads="1"/>
          </p:cNvSpPr>
          <p:nvPr/>
        </p:nvSpPr>
        <p:spPr bwMode="auto">
          <a:xfrm>
            <a:off x="7632701" y="6237288"/>
            <a:ext cx="67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ea typeface="宋体" pitchFamily="2" charset="-122"/>
              </a:rPr>
              <a:t>B</a:t>
            </a:r>
          </a:p>
        </p:txBody>
      </p:sp>
      <p:sp>
        <p:nvSpPr>
          <p:cNvPr id="88071" name="文本框 88070"/>
          <p:cNvSpPr txBox="1">
            <a:spLocks noChangeArrowheads="1"/>
          </p:cNvSpPr>
          <p:nvPr/>
        </p:nvSpPr>
        <p:spPr bwMode="auto">
          <a:xfrm>
            <a:off x="2537532" y="838726"/>
            <a:ext cx="153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山顶</a:t>
            </a:r>
            <a:r>
              <a:rPr lang="zh-CN" altLang="en-US" sz="2400" b="1" dirty="0" smtClean="0">
                <a:solidFill>
                  <a:srgbClr val="FF0000"/>
                </a:solidFill>
                <a:ea typeface="宋体" pitchFamily="2" charset="-122"/>
              </a:rPr>
              <a:t>洞人</a:t>
            </a:r>
            <a:endParaRPr lang="zh-CN" altLang="en-US" sz="24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88072" name="文本框 88071"/>
          <p:cNvSpPr txBox="1">
            <a:spLocks noChangeArrowheads="1"/>
          </p:cNvSpPr>
          <p:nvPr/>
        </p:nvSpPr>
        <p:spPr bwMode="auto">
          <a:xfrm>
            <a:off x="4855632" y="808199"/>
            <a:ext cx="15345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北京人</a:t>
            </a:r>
          </a:p>
        </p:txBody>
      </p:sp>
      <p:sp>
        <p:nvSpPr>
          <p:cNvPr id="88073" name="文本框 88072"/>
          <p:cNvSpPr txBox="1">
            <a:spLocks noChangeArrowheads="1"/>
          </p:cNvSpPr>
          <p:nvPr/>
        </p:nvSpPr>
        <p:spPr bwMode="auto">
          <a:xfrm>
            <a:off x="5928792" y="1285681"/>
            <a:ext cx="24955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山顶洞人</a:t>
            </a:r>
          </a:p>
        </p:txBody>
      </p:sp>
      <p:sp>
        <p:nvSpPr>
          <p:cNvPr id="88074" name="文本框 88073"/>
          <p:cNvSpPr txBox="1">
            <a:spLocks noChangeArrowheads="1"/>
          </p:cNvSpPr>
          <p:nvPr/>
        </p:nvSpPr>
        <p:spPr bwMode="auto">
          <a:xfrm>
            <a:off x="4255910" y="1747273"/>
            <a:ext cx="24955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山顶洞人</a:t>
            </a:r>
          </a:p>
        </p:txBody>
      </p:sp>
      <p:sp>
        <p:nvSpPr>
          <p:cNvPr id="88075" name="文本框 88074"/>
          <p:cNvSpPr txBox="1">
            <a:spLocks noChangeArrowheads="1"/>
          </p:cNvSpPr>
          <p:nvPr/>
        </p:nvSpPr>
        <p:spPr bwMode="auto">
          <a:xfrm>
            <a:off x="527051" y="2785533"/>
            <a:ext cx="110405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北京人保留了猿的某些特征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;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山顶洞人与现代人基本相同。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9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  <p:bldP spid="88072" grpId="0"/>
      <p:bldP spid="88073" grpId="0"/>
      <p:bldP spid="88074" grpId="0"/>
      <p:bldP spid="880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962849">
            <a:off x="2643505" y="2129790"/>
            <a:ext cx="1586230" cy="1635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16415">
            <a:off x="4503421" y="2003426"/>
            <a:ext cx="1552575" cy="1602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67121" y="2108200"/>
            <a:ext cx="1621155" cy="1609090"/>
          </a:xfrm>
          <a:prstGeom prst="rect">
            <a:avLst/>
          </a:prstGeom>
        </p:spPr>
      </p:pic>
      <p:pic>
        <p:nvPicPr>
          <p:cNvPr id="8" name="图片 7" descr="e39d3c2f2f182ad0b1d230a64cb0948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309225" y="4817149"/>
            <a:ext cx="1882775" cy="1882775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084821" y="2067562"/>
            <a:ext cx="1526540" cy="1689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36183" y="1410819"/>
            <a:ext cx="10562167" cy="574675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600" b="1" dirty="0" smtClean="0">
                <a:latin typeface="Times New Roman" pitchFamily="18" charset="0"/>
                <a:ea typeface="华文行楷" pitchFamily="2" charset="-122"/>
              </a:rPr>
              <a:t>你知道关于人类起源的神话传说吗？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09599" y="2371053"/>
            <a:ext cx="96668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9900" indent="-469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中国：盘古开天辟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地；女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娲抟土造人</a:t>
            </a:r>
            <a:endParaRPr lang="zh-CN" altLang="en-US" sz="3200" b="1" dirty="0">
              <a:solidFill>
                <a:srgbClr val="FF0000"/>
              </a:solidFill>
              <a:latin typeface="宋体" pitchFamily="2" charset="-122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西方：上帝造人说</a:t>
            </a:r>
            <a:endParaRPr lang="zh-CN" altLang="en-US" sz="3200" dirty="0">
              <a:latin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2479" y="97237"/>
            <a:ext cx="2773295" cy="862965"/>
            <a:chOff x="3327445" y="196489"/>
            <a:chExt cx="3088610" cy="1003300"/>
          </a:xfrm>
        </p:grpSpPr>
        <p:pic>
          <p:nvPicPr>
            <p:cNvPr id="9" name="图片 8" descr="标题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1" name="TextBox 2"/>
              <p:cNvSpPr txBox="1"/>
              <p:nvPr/>
            </p:nvSpPr>
            <p:spPr>
              <a:xfrm>
                <a:off x="1809" y="782"/>
                <a:ext cx="3563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导入新课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82083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30721"/>
          <p:cNvSpPr>
            <a:spLocks noChangeArrowheads="1"/>
          </p:cNvSpPr>
          <p:nvPr/>
        </p:nvSpPr>
        <p:spPr bwMode="auto">
          <a:xfrm>
            <a:off x="5973234" y="304800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9698" name="Picture 2" descr="SJJDZSD2001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82773"/>
            <a:ext cx="3754967" cy="343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312335" y="4090989"/>
            <a:ext cx="92314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lnSpc>
                <a:spcPct val="150000"/>
              </a:lnSpc>
              <a:buClr>
                <a:schemeClr val="accent2"/>
              </a:buClr>
            </a:pPr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1859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年，英国生物学家达尔文发表了生物学史上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划时代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的巨著</a:t>
            </a:r>
            <a:r>
              <a:rPr lang="en-US" altLang="zh-CN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物种起源</a:t>
            </a:r>
            <a:r>
              <a:rPr lang="en-US" altLang="zh-CN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，创立进化论学说。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001" y="1152132"/>
            <a:ext cx="3952160" cy="241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9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文本框 6151"/>
          <p:cNvSpPr txBox="1">
            <a:spLocks noChangeArrowheads="1"/>
          </p:cNvSpPr>
          <p:nvPr/>
        </p:nvSpPr>
        <p:spPr bwMode="auto">
          <a:xfrm>
            <a:off x="836943" y="1068304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  <a:sym typeface="宋体" pitchFamily="2" charset="-122"/>
              </a:rPr>
              <a:t>一、我国</a:t>
            </a:r>
            <a:r>
              <a:rPr lang="zh-CN" altLang="en-US" sz="2800" b="1" dirty="0">
                <a:latin typeface="华文中宋" pitchFamily="2" charset="-122"/>
                <a:ea typeface="华文中宋" pitchFamily="2" charset="-122"/>
                <a:sym typeface="宋体" pitchFamily="2" charset="-122"/>
              </a:rPr>
              <a:t>境内的早期人类</a:t>
            </a:r>
          </a:p>
        </p:txBody>
      </p:sp>
      <p:grpSp>
        <p:nvGrpSpPr>
          <p:cNvPr id="10247" name="组合 3"/>
          <p:cNvGrpSpPr>
            <a:grpSpLocks/>
          </p:cNvGrpSpPr>
          <p:nvPr/>
        </p:nvGrpSpPr>
        <p:grpSpPr bwMode="auto">
          <a:xfrm>
            <a:off x="1197192" y="1858657"/>
            <a:ext cx="2302093" cy="486101"/>
            <a:chOff x="1076" y="2071"/>
            <a:chExt cx="2718" cy="766"/>
          </a:xfrm>
          <a:noFill/>
        </p:grpSpPr>
        <p:sp>
          <p:nvSpPr>
            <p:cNvPr id="2" name="流程图: 文档 1"/>
            <p:cNvSpPr/>
            <p:nvPr/>
          </p:nvSpPr>
          <p:spPr>
            <a:xfrm>
              <a:off x="1076" y="2071"/>
              <a:ext cx="2632" cy="715"/>
            </a:xfrm>
            <a:prstGeom prst="flowChartDocumen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125" name="文本框 4101"/>
            <p:cNvSpPr txBox="1"/>
            <p:nvPr/>
          </p:nvSpPr>
          <p:spPr>
            <a:xfrm>
              <a:off x="1095" y="2134"/>
              <a:ext cx="2699" cy="70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2300" b="1" noProof="1">
                  <a:solidFill>
                    <a:schemeClr val="tx1"/>
                  </a:solidFill>
                  <a:latin typeface="隶书" pitchFamily="49" charset="-122"/>
                  <a:ea typeface="隶书" pitchFamily="49" charset="-122"/>
                  <a:sym typeface="宋体" panose="02010600030101010101" pitchFamily="2" charset="-122"/>
                </a:rPr>
                <a:t>观察与思考</a:t>
              </a:r>
            </a:p>
          </p:txBody>
        </p:sp>
      </p:grpSp>
      <p:sp>
        <p:nvSpPr>
          <p:cNvPr id="10250" name="Rectangle 22"/>
          <p:cNvSpPr>
            <a:spLocks noChangeArrowheads="1"/>
          </p:cNvSpPr>
          <p:nvPr/>
        </p:nvSpPr>
        <p:spPr bwMode="auto">
          <a:xfrm>
            <a:off x="1866901" y="4433889"/>
            <a:ext cx="181822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zh-CN" altLang="en-US" sz="3200"/>
          </a:p>
        </p:txBody>
      </p:sp>
      <p:pic>
        <p:nvPicPr>
          <p:cNvPr id="9227" name="图片 1" descr="1919459843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4" y="2887664"/>
            <a:ext cx="10098616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57080" y="80726"/>
            <a:ext cx="2773295" cy="862965"/>
            <a:chOff x="3327445" y="196489"/>
            <a:chExt cx="3088610" cy="1003300"/>
          </a:xfrm>
        </p:grpSpPr>
        <p:pic>
          <p:nvPicPr>
            <p:cNvPr id="14" name="图片 13" descr="标题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1809" y="782"/>
                <a:ext cx="3563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内容讲解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559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33793"/>
          <p:cNvSpPr>
            <a:spLocks noChangeArrowheads="1"/>
          </p:cNvSpPr>
          <p:nvPr/>
        </p:nvSpPr>
        <p:spPr bwMode="auto">
          <a:xfrm>
            <a:off x="5973234" y="304800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6" name="矩形 33795"/>
          <p:cNvSpPr>
            <a:spLocks noChangeArrowheads="1"/>
          </p:cNvSpPr>
          <p:nvPr/>
        </p:nvSpPr>
        <p:spPr bwMode="auto">
          <a:xfrm>
            <a:off x="624417" y="3119438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148" y="1067571"/>
            <a:ext cx="6455833" cy="36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文本框 1"/>
          <p:cNvSpPr txBox="1">
            <a:spLocks noChangeArrowheads="1"/>
          </p:cNvSpPr>
          <p:nvPr/>
        </p:nvSpPr>
        <p:spPr bwMode="auto">
          <a:xfrm>
            <a:off x="7649630" y="1195488"/>
            <a:ext cx="351366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    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元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谋人距今约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170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万年，是我国境内目前已确认的最早的古人类。</a:t>
            </a:r>
          </a:p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他们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已经能够制作工具，知道使用火。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9689" y="5057422"/>
            <a:ext cx="3318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元谋人遗址</a:t>
            </a:r>
          </a:p>
        </p:txBody>
      </p:sp>
    </p:spTree>
    <p:extLst>
      <p:ext uri="{BB962C8B-B14F-4D97-AF65-F5344CB8AC3E}">
        <p14:creationId xmlns:p14="http://schemas.microsoft.com/office/powerpoint/2010/main" val="201731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363133" y="2335213"/>
            <a:ext cx="463126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D201B"/>
                </a:solidFill>
              </a:rPr>
              <a:t>发现于云南元谋县</a:t>
            </a:r>
            <a:endParaRPr lang="zh-CN" altLang="en-US" sz="2800" b="1" dirty="0">
              <a:solidFill>
                <a:srgbClr val="FD201B"/>
              </a:solidFill>
              <a:ea typeface="楷体_GB2312" pitchFamily="49" charset="-122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63133" y="3387726"/>
            <a:ext cx="314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D201B"/>
                </a:solidFill>
              </a:rPr>
              <a:t>约</a:t>
            </a:r>
            <a:r>
              <a:rPr lang="en-US" altLang="zh-CN" sz="2800" b="1" dirty="0">
                <a:solidFill>
                  <a:srgbClr val="FD201B"/>
                </a:solidFill>
              </a:rPr>
              <a:t>170</a:t>
            </a:r>
            <a:r>
              <a:rPr lang="zh-CN" altLang="en-US" sz="2800" b="1" dirty="0">
                <a:solidFill>
                  <a:srgbClr val="FD201B"/>
                </a:solidFill>
              </a:rPr>
              <a:t>万</a:t>
            </a:r>
            <a:r>
              <a:rPr lang="zh-CN" altLang="en-US" sz="2800" b="1" dirty="0" smtClean="0">
                <a:solidFill>
                  <a:srgbClr val="FD201B"/>
                </a:solidFill>
              </a:rPr>
              <a:t>年</a:t>
            </a:r>
            <a:endParaRPr lang="zh-CN" altLang="en-US" sz="2800" b="1" dirty="0">
              <a:solidFill>
                <a:srgbClr val="FD201B"/>
              </a:solidFill>
              <a:ea typeface="楷体_GB2312" pitchFamily="49" charset="-122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265767" y="4581526"/>
            <a:ext cx="81703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D201B"/>
                </a:solidFill>
              </a:rPr>
              <a:t>是我国境</a:t>
            </a:r>
            <a:r>
              <a:rPr lang="zh-CN" altLang="en-US" sz="2800" b="1" dirty="0" smtClean="0">
                <a:solidFill>
                  <a:srgbClr val="FD201B"/>
                </a:solidFill>
              </a:rPr>
              <a:t>内</a:t>
            </a:r>
            <a:r>
              <a:rPr lang="zh-CN" altLang="en-US" sz="2800" b="1" dirty="0">
                <a:solidFill>
                  <a:srgbClr val="FD201B"/>
                </a:solidFill>
              </a:rPr>
              <a:t>目</a:t>
            </a:r>
            <a:r>
              <a:rPr lang="zh-CN" altLang="en-US" sz="2800" b="1" dirty="0" smtClean="0">
                <a:solidFill>
                  <a:srgbClr val="FD201B"/>
                </a:solidFill>
              </a:rPr>
              <a:t>前已确认的最早的古人类</a:t>
            </a:r>
            <a:endParaRPr lang="zh-CN" altLang="en-US" sz="2800" b="1" dirty="0">
              <a:solidFill>
                <a:srgbClr val="FD201B"/>
              </a:solidFill>
              <a:ea typeface="楷体_GB2312" pitchFamily="49" charset="-122"/>
            </a:endParaRPr>
          </a:p>
        </p:txBody>
      </p:sp>
      <p:grpSp>
        <p:nvGrpSpPr>
          <p:cNvPr id="12293" name="Group 6"/>
          <p:cNvGrpSpPr>
            <a:grpSpLocks/>
          </p:cNvGrpSpPr>
          <p:nvPr/>
        </p:nvGrpSpPr>
        <p:grpSpPr bwMode="auto">
          <a:xfrm>
            <a:off x="677334" y="1292225"/>
            <a:ext cx="7088717" cy="3175000"/>
            <a:chOff x="409" y="432"/>
            <a:chExt cx="3349" cy="2338"/>
          </a:xfrm>
        </p:grpSpPr>
        <p:sp>
          <p:nvSpPr>
            <p:cNvPr id="12294" name="Text Box 7"/>
            <p:cNvSpPr txBox="1">
              <a:spLocks noChangeArrowheads="1"/>
            </p:cNvSpPr>
            <p:nvPr/>
          </p:nvSpPr>
          <p:spPr bwMode="auto">
            <a:xfrm>
              <a:off x="624" y="889"/>
              <a:ext cx="2112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华文新魏" pitchFamily="2" charset="-122"/>
                  <a:ea typeface="华文新魏" pitchFamily="2" charset="-122"/>
                </a:rPr>
                <a:t>  </a:t>
              </a:r>
              <a:r>
                <a:rPr lang="zh-CN" altLang="en-US" sz="2800" b="1" dirty="0">
                  <a:latin typeface="华文新魏" pitchFamily="2" charset="-122"/>
                  <a:ea typeface="华文新魏" pitchFamily="2" charset="-122"/>
                </a:rPr>
                <a:t>为什么叫元谋人 </a:t>
              </a:r>
              <a:r>
                <a:rPr lang="en-US" altLang="zh-CN" sz="2800" b="1" dirty="0">
                  <a:latin typeface="华文新魏" pitchFamily="2" charset="-122"/>
                  <a:ea typeface="华文新魏" pitchFamily="2" charset="-122"/>
                </a:rPr>
                <a:t>?</a:t>
              </a:r>
            </a:p>
          </p:txBody>
        </p:sp>
        <p:sp>
          <p:nvSpPr>
            <p:cNvPr id="12295" name="Text Box 8"/>
            <p:cNvSpPr txBox="1">
              <a:spLocks noChangeArrowheads="1"/>
            </p:cNvSpPr>
            <p:nvPr/>
          </p:nvSpPr>
          <p:spPr bwMode="auto">
            <a:xfrm>
              <a:off x="579" y="1593"/>
              <a:ext cx="2728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dirty="0" smtClean="0"/>
                <a:t>  </a:t>
              </a:r>
              <a:r>
                <a:rPr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元</a:t>
              </a:r>
              <a:r>
                <a:rPr lang="zh-CN" altLang="en-US" sz="2800" b="1" dirty="0">
                  <a:latin typeface="华文新魏" pitchFamily="2" charset="-122"/>
                  <a:ea typeface="华文新魏" pitchFamily="2" charset="-122"/>
                </a:rPr>
                <a:t>谋人距今有多久</a:t>
              </a:r>
              <a:r>
                <a:rPr lang="en-US" altLang="zh-CN" sz="2800" b="1" dirty="0">
                  <a:latin typeface="华文新魏" pitchFamily="2" charset="-122"/>
                  <a:ea typeface="华文新魏" pitchFamily="2" charset="-122"/>
                </a:rPr>
                <a:t>?</a:t>
              </a:r>
            </a:p>
          </p:txBody>
        </p:sp>
        <p:sp>
          <p:nvSpPr>
            <p:cNvPr id="12296" name="Text Box 10"/>
            <p:cNvSpPr txBox="1">
              <a:spLocks noChangeArrowheads="1"/>
            </p:cNvSpPr>
            <p:nvPr/>
          </p:nvSpPr>
          <p:spPr bwMode="auto">
            <a:xfrm>
              <a:off x="579" y="2388"/>
              <a:ext cx="317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 smtClean="0">
                  <a:latin typeface="华文新魏" pitchFamily="2" charset="-122"/>
                  <a:ea typeface="华文新魏" pitchFamily="2" charset="-122"/>
                </a:rPr>
                <a:t>  元</a:t>
              </a:r>
              <a:r>
                <a:rPr lang="zh-CN" altLang="en-US" sz="2800" b="1" dirty="0">
                  <a:latin typeface="华文新魏" pitchFamily="2" charset="-122"/>
                  <a:ea typeface="华文新魏" pitchFamily="2" charset="-122"/>
                </a:rPr>
                <a:t>谋人的主要特点是什么</a:t>
              </a:r>
              <a:r>
                <a:rPr lang="en-US" altLang="zh-CN" sz="2800" b="1" dirty="0">
                  <a:latin typeface="华文新魏" pitchFamily="2" charset="-122"/>
                  <a:ea typeface="华文新魏" pitchFamily="2" charset="-122"/>
                </a:rPr>
                <a:t>?</a:t>
              </a:r>
            </a:p>
          </p:txBody>
        </p:sp>
        <p:sp>
          <p:nvSpPr>
            <p:cNvPr id="12297" name="Text Box 14"/>
            <p:cNvSpPr txBox="1">
              <a:spLocks noChangeArrowheads="1"/>
            </p:cNvSpPr>
            <p:nvPr/>
          </p:nvSpPr>
          <p:spPr bwMode="auto">
            <a:xfrm>
              <a:off x="409" y="432"/>
              <a:ext cx="887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/>
                <a:t>元谋人</a:t>
              </a:r>
              <a:endParaRPr lang="zh-CN" altLang="en-US" sz="2800" b="1" dirty="0">
                <a:ea typeface="楷体_GB2312" pitchFamily="49" charset="-122"/>
              </a:endParaRPr>
            </a:p>
          </p:txBody>
        </p:sp>
      </p:grp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8675411" y="585788"/>
            <a:ext cx="104644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当考古界发现重要的遗迹、遗物时，大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都用其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发现地命名。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10141346" y="1182033"/>
            <a:ext cx="615553" cy="2728913"/>
          </a:xfrm>
          <a:prstGeom prst="rect">
            <a:avLst/>
          </a:prstGeom>
          <a:solidFill>
            <a:srgbClr val="FFCC00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9F374D"/>
                </a:solidFill>
                <a:ea typeface="方正姚体" pitchFamily="2" charset="-122"/>
              </a:rPr>
              <a:t>历史小常识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7910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28" grpId="0"/>
      <p:bldP spid="389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文本框 6151"/>
          <p:cNvSpPr txBox="1">
            <a:spLocks noChangeArrowheads="1"/>
          </p:cNvSpPr>
          <p:nvPr/>
        </p:nvSpPr>
        <p:spPr bwMode="auto">
          <a:xfrm>
            <a:off x="1172568" y="623227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华文中宋" pitchFamily="2" charset="-122"/>
                <a:ea typeface="华文中宋" pitchFamily="2" charset="-122"/>
                <a:sym typeface="宋体" pitchFamily="2" charset="-122"/>
              </a:rPr>
              <a:t>二、北京人</a:t>
            </a:r>
          </a:p>
        </p:txBody>
      </p:sp>
      <p:pic>
        <p:nvPicPr>
          <p:cNvPr id="12298" name="Picture 2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1" y="2090739"/>
            <a:ext cx="656166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3"/>
          <p:cNvGrpSpPr>
            <a:grpSpLocks/>
          </p:cNvGrpSpPr>
          <p:nvPr/>
        </p:nvGrpSpPr>
        <p:grpSpPr bwMode="auto">
          <a:xfrm>
            <a:off x="910167" y="1268413"/>
            <a:ext cx="2286000" cy="500062"/>
            <a:chOff x="1076" y="1998"/>
            <a:chExt cx="2699" cy="788"/>
          </a:xfrm>
          <a:noFill/>
        </p:grpSpPr>
        <p:sp>
          <p:nvSpPr>
            <p:cNvPr id="13" name="流程图: 文档 12"/>
            <p:cNvSpPr/>
            <p:nvPr/>
          </p:nvSpPr>
          <p:spPr>
            <a:xfrm>
              <a:off x="1076" y="2071"/>
              <a:ext cx="2632" cy="715"/>
            </a:xfrm>
            <a:prstGeom prst="flowChartDocumen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4" name="文本框 4101"/>
            <p:cNvSpPr txBox="1"/>
            <p:nvPr/>
          </p:nvSpPr>
          <p:spPr>
            <a:xfrm>
              <a:off x="1076" y="1998"/>
              <a:ext cx="2699" cy="70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zh-CN" altLang="en-US" sz="2300" b="1" noProof="1">
                  <a:solidFill>
                    <a:schemeClr val="tx1"/>
                  </a:solidFill>
                  <a:latin typeface="隶书" pitchFamily="49" charset="-122"/>
                  <a:ea typeface="隶书" pitchFamily="49" charset="-122"/>
                  <a:sym typeface="宋体" panose="02010600030101010101" pitchFamily="2" charset="-122"/>
                </a:rPr>
                <a:t>观察与思考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58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 descr="H5LDP82%J21F(Q2T`O`FV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17" y="2957513"/>
            <a:ext cx="3799416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6" descr="_@{O_T00G`7KZ_2O2(VN3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4" y="2957513"/>
            <a:ext cx="5655733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7" descr="5320112_4174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17" y="538163"/>
            <a:ext cx="309668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文本框 8"/>
          <p:cNvSpPr txBox="1">
            <a:spLocks noChangeArrowheads="1"/>
          </p:cNvSpPr>
          <p:nvPr/>
        </p:nvSpPr>
        <p:spPr bwMode="auto">
          <a:xfrm>
            <a:off x="1437217" y="2001796"/>
            <a:ext cx="5676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北京人系列化石</a:t>
            </a:r>
          </a:p>
        </p:txBody>
      </p:sp>
    </p:spTree>
    <p:extLst>
      <p:ext uri="{BB962C8B-B14F-4D97-AF65-F5344CB8AC3E}">
        <p14:creationId xmlns:p14="http://schemas.microsoft.com/office/powerpoint/2010/main" val="25162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55_2"/>
  <p:tag name="KSO_WM_SLIDE_INDEX" val="2"/>
  <p:tag name="KSO_WM_SLIDE_LAYOUT" val="a_f"/>
  <p:tag name="KSO_WM_SLIDE_LAYOUT_CNT" val="1_1"/>
  <p:tag name="KSO_WM_SLIDE_TYPE" val="text"/>
  <p:tag name="KSO_WM_BEAUTIFY_FLAG" val="#wm#"/>
  <p:tag name="KSO_WM_SLIDE_POSITION" val="36*126"/>
  <p:tag name="KSO_WM_SLIDE_SIZE" val="648*391"/>
  <p:tag name="KSO_WM_SLIDE_ITEM_CNT" val="1"/>
  <p:tag name="KSO_WM_TEMPLATE_CATEGORY" val="custom"/>
  <p:tag name="KSO_WM_TEMPLATE_INDEX" val="155"/>
  <p:tag name="KSO_WM_TAG_VERSION" val="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5"/>
</p:tagLst>
</file>

<file path=ppt/theme/theme1.xml><?xml version="1.0" encoding="utf-8"?>
<a:theme xmlns:a="http://schemas.openxmlformats.org/drawingml/2006/main" name="Office 主题​​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1487</Words>
  <Application>Microsoft Office PowerPoint</Application>
  <PresentationFormat>自定义</PresentationFormat>
  <Paragraphs>128</Paragraphs>
  <Slides>27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主题​​</vt:lpstr>
      <vt:lpstr>Adobe Photoshop 图像</vt:lpstr>
      <vt:lpstr>PowerPoint 演示文稿</vt:lpstr>
      <vt:lpstr>PowerPoint 演示文稿</vt:lpstr>
      <vt:lpstr>你知道关于人类起源的神话传说吗？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173</cp:revision>
  <dcterms:created xsi:type="dcterms:W3CDTF">2017-05-02T03:41:00Z</dcterms:created>
  <dcterms:modified xsi:type="dcterms:W3CDTF">2020-07-09T09:35:00Z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