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9" r:id="rId4"/>
    <p:sldId id="258" r:id="rId5"/>
    <p:sldId id="286" r:id="rId6"/>
    <p:sldId id="360" r:id="rId7"/>
    <p:sldId id="361" r:id="rId8"/>
    <p:sldId id="362" r:id="rId9"/>
    <p:sldId id="363" r:id="rId10"/>
    <p:sldId id="364" r:id="rId11"/>
    <p:sldId id="365" r:id="rId12"/>
    <p:sldId id="366" r:id="rId13"/>
    <p:sldId id="367" r:id="rId14"/>
    <p:sldId id="368" r:id="rId15"/>
    <p:sldId id="369" r:id="rId16"/>
    <p:sldId id="402" r:id="rId17"/>
    <p:sldId id="403" r:id="rId18"/>
    <p:sldId id="425" r:id="rId19"/>
    <p:sldId id="426" r:id="rId20"/>
    <p:sldId id="427" r:id="rId21"/>
    <p:sldId id="428" r:id="rId22"/>
    <p:sldId id="404" r:id="rId23"/>
    <p:sldId id="405" r:id="rId24"/>
    <p:sldId id="406" r:id="rId25"/>
    <p:sldId id="407" r:id="rId26"/>
    <p:sldId id="408" r:id="rId27"/>
    <p:sldId id="374" r:id="rId28"/>
    <p:sldId id="375" r:id="rId29"/>
    <p:sldId id="376" r:id="rId30"/>
    <p:sldId id="378" r:id="rId31"/>
    <p:sldId id="411" r:id="rId32"/>
    <p:sldId id="379" r:id="rId33"/>
    <p:sldId id="429" r:id="rId34"/>
    <p:sldId id="381" r:id="rId35"/>
    <p:sldId id="382" r:id="rId36"/>
    <p:sldId id="430" r:id="rId37"/>
    <p:sldId id="431" r:id="rId38"/>
    <p:sldId id="412" r:id="rId39"/>
    <p:sldId id="413" r:id="rId40"/>
    <p:sldId id="414" r:id="rId41"/>
    <p:sldId id="415" r:id="rId42"/>
    <p:sldId id="417" r:id="rId43"/>
    <p:sldId id="432" r:id="rId44"/>
    <p:sldId id="433" r:id="rId45"/>
    <p:sldId id="418" r:id="rId46"/>
    <p:sldId id="419" r:id="rId47"/>
    <p:sldId id="424" r:id="rId48"/>
    <p:sldId id="383" r:id="rId49"/>
    <p:sldId id="384" r:id="rId50"/>
    <p:sldId id="385" r:id="rId51"/>
    <p:sldId id="386" r:id="rId52"/>
    <p:sldId id="420" r:id="rId53"/>
    <p:sldId id="421" r:id="rId54"/>
    <p:sldId id="422"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23"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autoAdjust="0"/>
  </p:normalViewPr>
  <p:slideViewPr>
    <p:cSldViewPr snapToGrid="0">
      <p:cViewPr>
        <p:scale>
          <a:sx n="90" d="100"/>
          <a:sy n="90" d="100"/>
        </p:scale>
        <p:origin x="-84" y="-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80F3244-9F1F-4CB7-B2C2-30CED3F380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4019CE80-FB74-47E4-948E-4651D3773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04F87515-6B65-42D2-A1A0-1F90F3B51D8C}"/>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5" name="页脚占位符 4">
            <a:extLst>
              <a:ext uri="{FF2B5EF4-FFF2-40B4-BE49-F238E27FC236}">
                <a16:creationId xmlns="" xmlns:a16="http://schemas.microsoft.com/office/drawing/2014/main" id="{8A03DA3E-1030-4A2A-B87F-D87B5DAB22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97F5656-CE43-446D-8524-DCEBAFF774F7}"/>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pic>
        <p:nvPicPr>
          <p:cNvPr id="9" name="Picture 2" descr="E:\负责系列\2018-2019\课件\必修1学案版生物RJ课件\必修1学案版生物RJ课件\PPT\PPT-紫.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25"/>
            <a:ext cx="12192000" cy="685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4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1B2999-D7C1-4A80-B33E-CB8C9BD0CCB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3F40DB2-D56B-4C94-9D77-9BCC09796D7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C0CF573-27F3-4F42-A14B-D3DF01AB32D8}"/>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5" name="页脚占位符 4">
            <a:extLst>
              <a:ext uri="{FF2B5EF4-FFF2-40B4-BE49-F238E27FC236}">
                <a16:creationId xmlns="" xmlns:a16="http://schemas.microsoft.com/office/drawing/2014/main" id="{70E7E886-DB75-4C31-90C0-28F571484A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EED4D25-CB5F-4DDD-B014-2130C61C3BAB}"/>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36501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1594415B-F8FE-46A2-91F9-A422BEBBF6E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738A2E4F-ABA6-487C-A978-535EECC4A581}"/>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7F545E8-1FDB-422E-A8B0-A3D33AE8F07C}"/>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5" name="页脚占位符 4">
            <a:extLst>
              <a:ext uri="{FF2B5EF4-FFF2-40B4-BE49-F238E27FC236}">
                <a16:creationId xmlns="" xmlns:a16="http://schemas.microsoft.com/office/drawing/2014/main" id="{3CE43212-FA11-4379-82D0-A74B952063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ECB8899-57E5-4110-8F16-7B31FF2BAE55}"/>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243957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pic>
        <p:nvPicPr>
          <p:cNvPr id="6" name="Picture 5" descr="E:\负责系列\2018-2019\课件\素材\PPT-紫.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9" y="-13691"/>
            <a:ext cx="12218212" cy="68716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9">
            <a:extLst>
              <a:ext uri="{FF2B5EF4-FFF2-40B4-BE49-F238E27FC236}">
                <a16:creationId xmlns:a16="http://schemas.microsoft.com/office/drawing/2014/main" xmlns="" id="{7AD45840-D2B0-4901-B178-19B6783B1BA9}"/>
              </a:ext>
            </a:extLst>
          </p:cNvPr>
          <p:cNvCxnSpPr>
            <a:cxnSpLocks/>
          </p:cNvCxnSpPr>
          <p:nvPr/>
        </p:nvCxnSpPr>
        <p:spPr>
          <a:xfrm>
            <a:off x="106879" y="593766"/>
            <a:ext cx="11910951" cy="41564"/>
          </a:xfrm>
          <a:prstGeom prst="line">
            <a:avLst/>
          </a:prstGeom>
          <a:ln w="9525" cap="flat" cmpd="sng" algn="ctr">
            <a:solidFill>
              <a:schemeClr val="accent1">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文本框 3">
            <a:extLst>
              <a:ext uri="{FF2B5EF4-FFF2-40B4-BE49-F238E27FC236}">
                <a16:creationId xmlns:a16="http://schemas.microsoft.com/office/drawing/2014/main" xmlns="" id="{414C84BC-7BA9-4C68-8C1A-1C2B4FC245CF}"/>
              </a:ext>
            </a:extLst>
          </p:cNvPr>
          <p:cNvSpPr txBox="1"/>
          <p:nvPr/>
        </p:nvSpPr>
        <p:spPr>
          <a:xfrm>
            <a:off x="184068" y="308759"/>
            <a:ext cx="3141838"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高中生物  必修</a:t>
            </a:r>
            <a:r>
              <a:rPr lang="en-US" altLang="zh-CN" sz="1200" b="1" dirty="0" smtClean="0">
                <a:latin typeface="微软雅黑" panose="020B0503020204020204" pitchFamily="34" charset="-122"/>
                <a:ea typeface="微软雅黑" panose="020B0503020204020204" pitchFamily="34" charset="-122"/>
              </a:rPr>
              <a:t>2   </a:t>
            </a:r>
            <a:r>
              <a:rPr lang="zh-CN" altLang="en-US" sz="1200" b="1" dirty="0" smtClean="0">
                <a:latin typeface="微软雅黑" panose="020B0503020204020204" pitchFamily="34" charset="-122"/>
                <a:ea typeface="微软雅黑" panose="020B0503020204020204" pitchFamily="34" charset="-122"/>
              </a:rPr>
              <a:t>第三章 遗传的分子基础</a:t>
            </a:r>
            <a:endParaRPr lang="zh-CN" altLang="en-US" sz="1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015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6CF5CC-DB4F-4617-8397-7A28B8F772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0AF72FF-C15C-417E-A77A-D79FCC18DB1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A5138058-1B24-4362-9970-902D31E6F4DD}"/>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5" name="页脚占位符 4">
            <a:extLst>
              <a:ext uri="{FF2B5EF4-FFF2-40B4-BE49-F238E27FC236}">
                <a16:creationId xmlns="" xmlns:a16="http://schemas.microsoft.com/office/drawing/2014/main" id="{EC870631-7CBE-4B1E-834F-07683671B9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FBC9E55-40AA-4118-8537-BDC90D0DA3D4}"/>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pic>
        <p:nvPicPr>
          <p:cNvPr id="11" name="Picture 2" descr="E:\负责系列\2018-2019\课件\必修1学案版生物RJ课件\必修1学案版生物RJ课件\PPT\PPT-紫.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525"/>
            <a:ext cx="12192000" cy="68569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9">
            <a:extLst>
              <a:ext uri="{FF2B5EF4-FFF2-40B4-BE49-F238E27FC236}">
                <a16:creationId xmlns="" xmlns:a16="http://schemas.microsoft.com/office/drawing/2014/main" id="{7AD45840-D2B0-4901-B178-19B6783B1BA9}"/>
              </a:ext>
            </a:extLst>
          </p:cNvPr>
          <p:cNvCxnSpPr>
            <a:cxnSpLocks/>
          </p:cNvCxnSpPr>
          <p:nvPr userDrawn="1"/>
        </p:nvCxnSpPr>
        <p:spPr>
          <a:xfrm>
            <a:off x="106878" y="593766"/>
            <a:ext cx="11910951" cy="41564"/>
          </a:xfrm>
          <a:prstGeom prst="line">
            <a:avLst/>
          </a:prstGeom>
          <a:ln w="9525" cap="flat" cmpd="sng" algn="ctr">
            <a:solidFill>
              <a:schemeClr val="accent1">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文本框 3">
            <a:extLst>
              <a:ext uri="{FF2B5EF4-FFF2-40B4-BE49-F238E27FC236}">
                <a16:creationId xmlns="" xmlns:a16="http://schemas.microsoft.com/office/drawing/2014/main" id="{414C84BC-7BA9-4C68-8C1A-1C2B4FC245CF}"/>
              </a:ext>
            </a:extLst>
          </p:cNvPr>
          <p:cNvSpPr txBox="1"/>
          <p:nvPr userDrawn="1"/>
        </p:nvSpPr>
        <p:spPr>
          <a:xfrm>
            <a:off x="222167" y="289708"/>
            <a:ext cx="3578307"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配套新教材</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高中生物学</a:t>
            </a:r>
            <a:r>
              <a:rPr lang="en-US" altLang="zh-CN" sz="1200" b="1" dirty="0" smtClean="0">
                <a:latin typeface="微软雅黑" panose="020B0503020204020204" pitchFamily="34" charset="-122"/>
                <a:ea typeface="微软雅黑" panose="020B0503020204020204" pitchFamily="34" charset="-122"/>
              </a:rPr>
              <a:t>-RJ-</a:t>
            </a:r>
            <a:r>
              <a:rPr lang="zh-CN" altLang="en-US" sz="1200" b="1" dirty="0" smtClean="0">
                <a:latin typeface="微软雅黑" panose="020B0503020204020204" pitchFamily="34" charset="-122"/>
                <a:ea typeface="微软雅黑" panose="020B0503020204020204" pitchFamily="34" charset="-122"/>
              </a:rPr>
              <a:t>必修</a:t>
            </a: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第</a:t>
            </a:r>
            <a:r>
              <a:rPr lang="en-US" altLang="zh-CN" sz="1200" b="1" dirty="0" smtClean="0">
                <a:latin typeface="微软雅黑" panose="020B0503020204020204" pitchFamily="34" charset="-122"/>
                <a:ea typeface="微软雅黑" panose="020B0503020204020204" pitchFamily="34" charset="-122"/>
              </a:rPr>
              <a:t>3</a:t>
            </a:r>
            <a:r>
              <a:rPr lang="zh-CN" altLang="en-US" sz="1200" b="1" dirty="0" smtClean="0">
                <a:latin typeface="微软雅黑" panose="020B0503020204020204" pitchFamily="34" charset="-122"/>
                <a:ea typeface="微软雅黑" panose="020B0503020204020204" pitchFamily="34" charset="-122"/>
              </a:rPr>
              <a:t>章</a:t>
            </a:r>
            <a:r>
              <a:rPr lang="en-US" altLang="zh-CN"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第</a:t>
            </a:r>
            <a:r>
              <a:rPr lang="en-US" altLang="zh-CN" sz="1200" b="1" dirty="0" smtClean="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节</a:t>
            </a:r>
            <a:endParaRPr lang="zh-CN" altLang="en-US" sz="1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106980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A7D822B-ED7D-4103-86BD-F832BF40FD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8E1A0C35-9A74-4C5D-9D68-3E9CE5E5B0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F3B08651-BC5A-40B0-ADCF-7B0B67446D55}"/>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5" name="页脚占位符 4">
            <a:extLst>
              <a:ext uri="{FF2B5EF4-FFF2-40B4-BE49-F238E27FC236}">
                <a16:creationId xmlns="" xmlns:a16="http://schemas.microsoft.com/office/drawing/2014/main" id="{ECFC8B68-5A16-4B60-B816-E8AB21E258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EB47B72-4419-4FFD-9F24-1187AC124A55}"/>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301399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7E7EBC-2750-431C-87E9-B4702944489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15F7298-537A-47DA-9181-673DCCB7733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A7D01C68-8E5F-4580-9625-5D3AF405C1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0D7590CC-7EFC-44B2-AAEB-0589EABA3DBB}"/>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6" name="页脚占位符 5">
            <a:extLst>
              <a:ext uri="{FF2B5EF4-FFF2-40B4-BE49-F238E27FC236}">
                <a16:creationId xmlns="" xmlns:a16="http://schemas.microsoft.com/office/drawing/2014/main" id="{0CCBB20A-4EF5-4A13-8B35-A5E585857D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5D949D5-4D79-4042-9D50-8504BC244163}"/>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80350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FC7E4FF-B5A7-43A2-B8C1-12CDEDB96F5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B078881-1BCA-4BD5-B79F-D814C4D2E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64C149C-79E9-48BF-921D-5A092468520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FD146D59-AACC-4569-ADD2-21BC76232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620BC514-EB89-4E09-BC82-A4EC315CACD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A0A166B-A79B-4AAA-AB29-594B46C27208}"/>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8" name="页脚占位符 7">
            <a:extLst>
              <a:ext uri="{FF2B5EF4-FFF2-40B4-BE49-F238E27FC236}">
                <a16:creationId xmlns="" xmlns:a16="http://schemas.microsoft.com/office/drawing/2014/main" id="{9CDB51CF-D950-4192-BE57-C535E6ED7E2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44A2C101-F397-4435-BE36-B294D0B4C7F0}"/>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112537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AD682CE-714F-4514-80B5-AA1D92E0DE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ECC71819-5D84-4A03-A5D0-AA8806230C43}"/>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4" name="页脚占位符 3">
            <a:extLst>
              <a:ext uri="{FF2B5EF4-FFF2-40B4-BE49-F238E27FC236}">
                <a16:creationId xmlns="" xmlns:a16="http://schemas.microsoft.com/office/drawing/2014/main" id="{7FD7B9E0-FE2B-43C4-8A3B-D6EAB697A7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F599776-F181-4A6F-8865-24E0BB1E430D}"/>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44509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7C33E69-C358-4CF4-89BA-217710E43B4B}"/>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3" name="页脚占位符 2">
            <a:extLst>
              <a:ext uri="{FF2B5EF4-FFF2-40B4-BE49-F238E27FC236}">
                <a16:creationId xmlns="" xmlns:a16="http://schemas.microsoft.com/office/drawing/2014/main" id="{15DF2F66-8CCC-4996-9C86-A9584205848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35F6C8C1-2744-473C-AB11-DCAB7C6DC6C2}"/>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42648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408F660-EECA-4165-BC6A-80C3628D4E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AB78CF7-4C62-4EE2-90BF-A5458A1F0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11E580D1-EBF3-4E40-B1B7-847A39435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6C2B151-DF76-4C90-8312-918EEF15E70C}"/>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6" name="页脚占位符 5">
            <a:extLst>
              <a:ext uri="{FF2B5EF4-FFF2-40B4-BE49-F238E27FC236}">
                <a16:creationId xmlns="" xmlns:a16="http://schemas.microsoft.com/office/drawing/2014/main" id="{400C606D-C791-48D8-9339-6ED5937E25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B51BFD2-D67A-4B5C-AD62-E120ED3CFAA6}"/>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272010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B6E085C-4396-49C9-9959-7FF26A45FB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3C4B0194-8E38-483D-A93B-8CA2A5F4A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5FBDFAC-8457-4BCC-BB20-867329A60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26932CFB-C02A-49FA-837E-F9477EB3FC6C}"/>
              </a:ext>
            </a:extLst>
          </p:cNvPr>
          <p:cNvSpPr>
            <a:spLocks noGrp="1"/>
          </p:cNvSpPr>
          <p:nvPr>
            <p:ph type="dt" sz="half" idx="10"/>
          </p:nvPr>
        </p:nvSpPr>
        <p:spPr/>
        <p:txBody>
          <a:bodyPr/>
          <a:lstStyle/>
          <a:p>
            <a:fld id="{438ED882-CFD8-4EAE-9856-CB61F34EFEB8}" type="datetimeFigureOut">
              <a:rPr lang="zh-CN" altLang="en-US" smtClean="0"/>
              <a:t>2020/7/24</a:t>
            </a:fld>
            <a:endParaRPr lang="zh-CN" altLang="en-US"/>
          </a:p>
        </p:txBody>
      </p:sp>
      <p:sp>
        <p:nvSpPr>
          <p:cNvPr id="6" name="页脚占位符 5">
            <a:extLst>
              <a:ext uri="{FF2B5EF4-FFF2-40B4-BE49-F238E27FC236}">
                <a16:creationId xmlns="" xmlns:a16="http://schemas.microsoft.com/office/drawing/2014/main" id="{B56D9C07-EC35-4F0B-9178-41E5BBB7C9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9D4AE3A-F993-4562-88B0-40C99E9AA5EB}"/>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227358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5080B146-8A4B-42EC-B262-1FC224A51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771724FB-F557-4150-B51A-E2ECCD48D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D3B6592F-06DF-4327-9E56-9154EE989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ED882-CFD8-4EAE-9856-CB61F34EFEB8}" type="datetimeFigureOut">
              <a:rPr lang="zh-CN" altLang="en-US" smtClean="0"/>
              <a:t>2020/7/24</a:t>
            </a:fld>
            <a:endParaRPr lang="zh-CN" altLang="en-US"/>
          </a:p>
        </p:txBody>
      </p:sp>
      <p:sp>
        <p:nvSpPr>
          <p:cNvPr id="5" name="页脚占位符 4">
            <a:extLst>
              <a:ext uri="{FF2B5EF4-FFF2-40B4-BE49-F238E27FC236}">
                <a16:creationId xmlns="" xmlns:a16="http://schemas.microsoft.com/office/drawing/2014/main" id="{B448000A-E768-45BC-A46E-7356200A0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3F7A3220-F15C-4DD8-B4D5-3D52F43E4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264563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150000"/>
        </a:lnSpc>
        <a:spcBef>
          <a:spcPct val="0"/>
        </a:spcBef>
        <a:buNone/>
        <a:defRPr sz="4400" kern="1200">
          <a:solidFill>
            <a:schemeClr val="tx1"/>
          </a:solidFill>
          <a:latin typeface="+mj-lt"/>
          <a:ea typeface="+mj-ea"/>
          <a:cs typeface="+mj-cs"/>
        </a:defRPr>
      </a:lvl1pPr>
    </p:titleStyle>
    <p:bodyStyle>
      <a:lvl1pPr marL="228600" indent="0" algn="l" defTabSz="914400" rtl="0" eaLnBrk="1" latinLnBrk="0" hangingPunct="1">
        <a:lnSpc>
          <a:spcPct val="150000"/>
        </a:lnSpc>
        <a:spcBef>
          <a:spcPts val="1000"/>
        </a:spcBef>
        <a:buFont typeface="Arial" panose="020B0604020202020204" pitchFamily="34" charset="0"/>
        <a:buChar char="•"/>
        <a:defRPr sz="1800" kern="1200" baseline="0">
          <a:solidFill>
            <a:schemeClr val="tx1"/>
          </a:solidFill>
          <a:latin typeface="微软雅黑" pitchFamily="34" charset="-122"/>
          <a:ea typeface="微软雅黑" pitchFamily="34" charset="-122"/>
          <a:cs typeface="+mn-cs"/>
        </a:defRPr>
      </a:lvl1pPr>
      <a:lvl2pPr marL="6858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2pPr>
      <a:lvl3pPr marL="11430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3pPr>
      <a:lvl4pPr marL="16002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4pPr>
      <a:lvl5pPr marL="20574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18" y="733425"/>
            <a:ext cx="11276198" cy="194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接连接符 10">
            <a:extLst>
              <a:ext uri="{FF2B5EF4-FFF2-40B4-BE49-F238E27FC236}">
                <a16:creationId xmlns="" xmlns:a16="http://schemas.microsoft.com/office/drawing/2014/main" id="{6921137C-EC38-4D61-A6C8-C760EEBC6DD5}"/>
              </a:ext>
            </a:extLst>
          </p:cNvPr>
          <p:cNvCxnSpPr>
            <a:cxnSpLocks/>
          </p:cNvCxnSpPr>
          <p:nvPr/>
        </p:nvCxnSpPr>
        <p:spPr>
          <a:xfrm>
            <a:off x="508318" y="2862728"/>
            <a:ext cx="11276198" cy="6314"/>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5">
            <a:extLst>
              <a:ext uri="{FF2B5EF4-FFF2-40B4-BE49-F238E27FC236}">
                <a16:creationId xmlns="" xmlns:a16="http://schemas.microsoft.com/office/drawing/2014/main" id="{19AAD6ED-A2F7-40D2-959F-88C7A38CAB68}"/>
              </a:ext>
            </a:extLst>
          </p:cNvPr>
          <p:cNvSpPr txBox="1"/>
          <p:nvPr/>
        </p:nvSpPr>
        <p:spPr>
          <a:xfrm>
            <a:off x="867651" y="3805345"/>
            <a:ext cx="11133849" cy="2862322"/>
          </a:xfrm>
          <a:prstGeom prst="rect">
            <a:avLst/>
          </a:prstGeom>
          <a:noFill/>
        </p:spPr>
        <p:txBody>
          <a:bodyPr wrap="square">
            <a:spAutoFit/>
          </a:bodyPr>
          <a:lstStyle/>
          <a:p>
            <a:pPr>
              <a:lnSpc>
                <a:spcPct val="150000"/>
              </a:lnSpc>
            </a:pPr>
            <a:r>
              <a:rPr lang="en-US" altLang="zh-CN" sz="2400" dirty="0"/>
              <a:t>1.</a:t>
            </a:r>
            <a:r>
              <a:rPr lang="zh-CN" altLang="en-US" sz="2400" dirty="0"/>
              <a:t>举例说出几种细胞器的结构和功能。（生命观念、科学思维</a:t>
            </a:r>
            <a:r>
              <a:rPr lang="zh-CN" altLang="en-US" sz="2400" dirty="0" smtClean="0"/>
              <a:t>）</a:t>
            </a:r>
            <a:endParaRPr lang="zh-CN" altLang="en-US" sz="2400" dirty="0"/>
          </a:p>
          <a:p>
            <a:pPr>
              <a:lnSpc>
                <a:spcPct val="150000"/>
              </a:lnSpc>
            </a:pPr>
            <a:r>
              <a:rPr lang="en-US" altLang="zh-CN" sz="2400" dirty="0"/>
              <a:t>2.</a:t>
            </a:r>
            <a:r>
              <a:rPr lang="zh-CN" altLang="en-US" sz="2400" dirty="0"/>
              <a:t>制作临时装片，使用高倍显微镜观测叶绿体和线粒体。</a:t>
            </a:r>
            <a:r>
              <a:rPr lang="zh-CN" altLang="en-US" sz="2400" dirty="0" smtClean="0"/>
              <a:t>（科学</a:t>
            </a:r>
            <a:r>
              <a:rPr lang="zh-CN" altLang="en-US" sz="2400" dirty="0"/>
              <a:t>探究</a:t>
            </a:r>
            <a:r>
              <a:rPr lang="zh-CN" altLang="en-US" sz="2400" dirty="0" smtClean="0"/>
              <a:t>）</a:t>
            </a:r>
            <a:endParaRPr lang="zh-CN" altLang="en-US" sz="2400" dirty="0"/>
          </a:p>
          <a:p>
            <a:pPr>
              <a:lnSpc>
                <a:spcPct val="150000"/>
              </a:lnSpc>
            </a:pPr>
            <a:r>
              <a:rPr lang="en-US" altLang="zh-CN" sz="2400" dirty="0" smtClean="0"/>
              <a:t>3</a:t>
            </a:r>
            <a:r>
              <a:rPr lang="en-US" altLang="zh-CN" sz="2400" dirty="0"/>
              <a:t>.</a:t>
            </a:r>
            <a:r>
              <a:rPr lang="zh-CN" altLang="en-US" sz="2400" dirty="0" smtClean="0"/>
              <a:t>简述生物膜</a:t>
            </a:r>
            <a:r>
              <a:rPr lang="zh-CN" altLang="en-US" sz="2400" dirty="0"/>
              <a:t>系统的结构和功能。（生命观念、科学思维</a:t>
            </a:r>
            <a:r>
              <a:rPr lang="zh-CN" altLang="en-US" sz="2400" dirty="0" smtClean="0"/>
              <a:t>）</a:t>
            </a:r>
            <a:endParaRPr lang="zh-CN" altLang="en-US" sz="2400" dirty="0"/>
          </a:p>
          <a:p>
            <a:pPr>
              <a:lnSpc>
                <a:spcPct val="150000"/>
              </a:lnSpc>
            </a:pPr>
            <a:r>
              <a:rPr lang="en-US" altLang="zh-CN" sz="2400" dirty="0"/>
              <a:t>4.</a:t>
            </a:r>
            <a:r>
              <a:rPr lang="zh-CN" altLang="en-US" sz="2400" dirty="0"/>
              <a:t>讨论细胞中结构与功能的统一、部分与整体的统一性。（生命观念、科学思维）</a:t>
            </a:r>
          </a:p>
          <a:p>
            <a:pPr>
              <a:lnSpc>
                <a:spcPct val="150000"/>
              </a:lnSpc>
            </a:pPr>
            <a:endParaRPr lang="zh-CN" altLang="en-US" sz="2400" dirty="0"/>
          </a:p>
        </p:txBody>
      </p:sp>
      <p:sp>
        <p:nvSpPr>
          <p:cNvPr id="13" name="标题 1">
            <a:extLst>
              <a:ext uri="{FF2B5EF4-FFF2-40B4-BE49-F238E27FC236}">
                <a16:creationId xmlns="" xmlns:a16="http://schemas.microsoft.com/office/drawing/2014/main" id="{C22B786C-1EE9-4D51-9C68-F1135DADA5EB}"/>
              </a:ext>
            </a:extLst>
          </p:cNvPr>
          <p:cNvSpPr txBox="1">
            <a:spLocks/>
          </p:cNvSpPr>
          <p:nvPr/>
        </p:nvSpPr>
        <p:spPr bwMode="auto">
          <a:xfrm>
            <a:off x="2255156" y="1352250"/>
            <a:ext cx="6914011" cy="84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400" b="1" dirty="0" smtClean="0">
                <a:solidFill>
                  <a:srgbClr val="FF0000"/>
                </a:solidFill>
                <a:latin typeface="微软雅黑" panose="020B0503020204020204" pitchFamily="34" charset="-122"/>
                <a:ea typeface="微软雅黑" panose="020B0503020204020204" pitchFamily="34" charset="-122"/>
              </a:rPr>
              <a:t>第</a:t>
            </a:r>
            <a:r>
              <a:rPr lang="en-US" altLang="zh-CN" sz="3400" b="1" dirty="0" smtClean="0">
                <a:solidFill>
                  <a:srgbClr val="FF0000"/>
                </a:solidFill>
                <a:latin typeface="微软雅黑" panose="020B0503020204020204" pitchFamily="34" charset="-122"/>
                <a:ea typeface="微软雅黑" panose="020B0503020204020204" pitchFamily="34" charset="-122"/>
              </a:rPr>
              <a:t>2</a:t>
            </a:r>
            <a:r>
              <a:rPr lang="zh-CN" altLang="en-US" sz="3400" b="1" dirty="0" smtClean="0">
                <a:solidFill>
                  <a:srgbClr val="FF0000"/>
                </a:solidFill>
                <a:latin typeface="微软雅黑" panose="020B0503020204020204" pitchFamily="34" charset="-122"/>
                <a:ea typeface="微软雅黑" panose="020B0503020204020204" pitchFamily="34" charset="-122"/>
              </a:rPr>
              <a:t>节  细胞器</a:t>
            </a:r>
            <a:r>
              <a:rPr lang="zh-CN" altLang="en-US" sz="3400" b="1" dirty="0" smtClean="0">
                <a:solidFill>
                  <a:srgbClr val="FF0000"/>
                </a:solidFill>
                <a:latin typeface="微软雅黑" panose="020B0503020204020204" pitchFamily="34" charset="-122"/>
                <a:ea typeface="微软雅黑" panose="020B0503020204020204" pitchFamily="34" charset="-122"/>
              </a:rPr>
              <a:t>之间的分工合作</a:t>
            </a:r>
            <a:endParaRPr lang="zh-CN" altLang="en-US" sz="3400" b="1" dirty="0">
              <a:solidFill>
                <a:srgbClr val="FF0000"/>
              </a:solidFill>
              <a:latin typeface="微软雅黑" panose="020B0503020204020204" pitchFamily="34" charset="-122"/>
              <a:ea typeface="微软雅黑" panose="020B0503020204020204" pitchFamily="34" charset="-122"/>
            </a:endParaRPr>
          </a:p>
        </p:txBody>
      </p:sp>
      <p:pic>
        <p:nvPicPr>
          <p:cNvPr id="1029" name="Picture 5" descr="E:\负责系列\18-19\全解学案版\版式\5.18PPT四改\PPT-图标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83" y="3220505"/>
            <a:ext cx="1980044" cy="459234"/>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 xmlns:a16="http://schemas.microsoft.com/office/drawing/2014/main" id="{969DB3D7-3896-489E-A719-52F9C25F79B4}"/>
              </a:ext>
            </a:extLst>
          </p:cNvPr>
          <p:cNvSpPr/>
          <p:nvPr/>
        </p:nvSpPr>
        <p:spPr>
          <a:xfrm>
            <a:off x="867653" y="3228832"/>
            <a:ext cx="1477512" cy="461665"/>
          </a:xfrm>
          <a:prstGeom prst="rect">
            <a:avLst/>
          </a:prstGeom>
        </p:spPr>
        <p:txBody>
          <a:bodyPr wrap="square">
            <a:spAutoFit/>
          </a:bodyPr>
          <a:lstStyle/>
          <a:p>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学习目标</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7872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5228" y="837179"/>
            <a:ext cx="6096000" cy="646331"/>
          </a:xfrm>
          <a:prstGeom prst="rect">
            <a:avLst/>
          </a:prstGeom>
        </p:spPr>
        <p:txBody>
          <a:bodyPr>
            <a:spAutoFit/>
          </a:bodyPr>
          <a:lstStyle/>
          <a:p>
            <a:pPr marL="285750" indent="-285750">
              <a:buFont typeface="Wingdings" pitchFamily="2" charset="2"/>
              <a:buChar char="Ø"/>
            </a:pPr>
            <a:r>
              <a:rPr lang="zh-CN" altLang="en-US" dirty="0" smtClean="0"/>
              <a:t>具有</a:t>
            </a:r>
            <a:r>
              <a:rPr lang="zh-CN" altLang="en-US" dirty="0"/>
              <a:t>单层膜结构的细胞器 </a:t>
            </a:r>
          </a:p>
          <a:p>
            <a:r>
              <a:rPr lang="zh-CN" alt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427" y="1160344"/>
            <a:ext cx="5301726" cy="502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929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2770" y="1098052"/>
            <a:ext cx="9851254" cy="2585323"/>
          </a:xfrm>
          <a:prstGeom prst="rect">
            <a:avLst/>
          </a:prstGeom>
        </p:spPr>
        <p:txBody>
          <a:bodyPr wrap="square">
            <a:spAutoFit/>
          </a:bodyPr>
          <a:lstStyle/>
          <a:p>
            <a:pPr>
              <a:lnSpc>
                <a:spcPct val="150000"/>
              </a:lnSpc>
            </a:pPr>
            <a:r>
              <a:rPr lang="en-US" altLang="zh-CN" dirty="0" smtClean="0"/>
              <a:t>【</a:t>
            </a:r>
            <a:r>
              <a:rPr lang="zh-CN" altLang="en-US" dirty="0"/>
              <a:t>特别注意</a:t>
            </a:r>
            <a:r>
              <a:rPr lang="en-US" altLang="zh-CN" dirty="0"/>
              <a:t>】</a:t>
            </a:r>
            <a:endParaRPr lang="zh-CN" altLang="en-US" dirty="0"/>
          </a:p>
          <a:p>
            <a:pPr>
              <a:lnSpc>
                <a:spcPct val="150000"/>
              </a:lnSpc>
            </a:pPr>
            <a:r>
              <a:rPr lang="zh-CN" altLang="en-US" dirty="0"/>
              <a:t>（</a:t>
            </a:r>
            <a:r>
              <a:rPr lang="en-US" altLang="zh-CN" dirty="0"/>
              <a:t>1</a:t>
            </a:r>
            <a:r>
              <a:rPr lang="zh-CN" altLang="en-US" dirty="0"/>
              <a:t>）四种单层膜结构的细胞器，存在于大多数动植物细胞中（哺乳动物成熟的红细胞除外）。</a:t>
            </a:r>
          </a:p>
          <a:p>
            <a:pPr>
              <a:lnSpc>
                <a:spcPct val="150000"/>
              </a:lnSpc>
            </a:pPr>
            <a:r>
              <a:rPr lang="zh-CN" altLang="en-US" dirty="0"/>
              <a:t>（</a:t>
            </a:r>
            <a:r>
              <a:rPr lang="en-US" altLang="zh-CN" dirty="0"/>
              <a:t>2</a:t>
            </a:r>
            <a:r>
              <a:rPr lang="zh-CN" altLang="en-US" dirty="0"/>
              <a:t>）附着核糖体的内质网叫粗面内质网，与分泌蛋白的合成有关；不附着核糖体的内质网叫滑面内质网， 与糖类和脂质的合成有关。 	</a:t>
            </a:r>
          </a:p>
          <a:p>
            <a:pPr>
              <a:lnSpc>
                <a:spcPct val="150000"/>
              </a:lnSpc>
            </a:pPr>
            <a:r>
              <a:rPr lang="zh-CN" altLang="en-US" dirty="0"/>
              <a:t>（</a:t>
            </a:r>
            <a:r>
              <a:rPr lang="en-US" altLang="zh-CN" dirty="0"/>
              <a:t>3</a:t>
            </a:r>
            <a:r>
              <a:rPr lang="zh-CN" altLang="en-US" dirty="0"/>
              <a:t>）高尔基体一般与细胞分泌物的形成有关。植物细胞的高尔基体还参与细胞壁的形成。	</a:t>
            </a:r>
          </a:p>
          <a:p>
            <a:pPr>
              <a:lnSpc>
                <a:spcPct val="150000"/>
              </a:lnSpc>
            </a:pPr>
            <a:endParaRPr lang="zh-CN" altLang="en-US" dirty="0"/>
          </a:p>
        </p:txBody>
      </p:sp>
    </p:spTree>
    <p:extLst>
      <p:ext uri="{BB962C8B-B14F-4D97-AF65-F5344CB8AC3E}">
        <p14:creationId xmlns:p14="http://schemas.microsoft.com/office/powerpoint/2010/main" val="253793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7157" y="955648"/>
            <a:ext cx="6096000" cy="646331"/>
          </a:xfrm>
          <a:prstGeom prst="rect">
            <a:avLst/>
          </a:prstGeom>
        </p:spPr>
        <p:txBody>
          <a:bodyPr>
            <a:spAutoFit/>
          </a:bodyPr>
          <a:lstStyle/>
          <a:p>
            <a:pPr marL="285750" indent="-285750">
              <a:buFont typeface="Wingdings" pitchFamily="2" charset="2"/>
              <a:buChar char="Ø"/>
            </a:pPr>
            <a:r>
              <a:rPr lang="zh-CN" altLang="en-US" dirty="0" smtClean="0"/>
              <a:t>无</a:t>
            </a:r>
            <a:r>
              <a:rPr lang="zh-CN" altLang="en-US" dirty="0"/>
              <a:t>膜结构的细胞器 </a:t>
            </a:r>
          </a:p>
          <a:p>
            <a:r>
              <a:rPr lang="zh-CN" altLang="en-US"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362" y="1601979"/>
            <a:ext cx="5830964" cy="444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744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0128" y="1573263"/>
            <a:ext cx="7751583" cy="2169825"/>
          </a:xfrm>
          <a:prstGeom prst="rect">
            <a:avLst/>
          </a:prstGeom>
        </p:spPr>
        <p:txBody>
          <a:bodyPr wrap="square">
            <a:spAutoFit/>
          </a:bodyPr>
          <a:lstStyle/>
          <a:p>
            <a:pPr>
              <a:lnSpc>
                <a:spcPct val="150000"/>
              </a:lnSpc>
            </a:pPr>
            <a:r>
              <a:rPr lang="en-US" altLang="zh-CN" dirty="0" smtClean="0"/>
              <a:t>【</a:t>
            </a:r>
            <a:r>
              <a:rPr lang="zh-CN" altLang="en-US" dirty="0"/>
              <a:t>特别注意</a:t>
            </a:r>
            <a:r>
              <a:rPr lang="en-US" altLang="zh-CN" dirty="0"/>
              <a:t>】</a:t>
            </a:r>
            <a:endParaRPr lang="zh-CN" altLang="en-US" dirty="0"/>
          </a:p>
          <a:p>
            <a:pPr>
              <a:lnSpc>
                <a:spcPct val="150000"/>
              </a:lnSpc>
            </a:pPr>
            <a:r>
              <a:rPr lang="zh-CN" altLang="en-US" dirty="0"/>
              <a:t>核糖体有两类：一类是附着在内质网上的，主要合成分泌到细胞外的蛋白质（也叫分泌蛋白）及细胞膜载体和溶酶体中的水解酶等。另一类是游离在细胞质基质中的，主要合成细胞自身所需的蛋白质（即细胞内蛋白），如呼吸酶、血红蛋白等。	</a:t>
            </a:r>
          </a:p>
        </p:txBody>
      </p:sp>
    </p:spTree>
    <p:extLst>
      <p:ext uri="{BB962C8B-B14F-4D97-AF65-F5344CB8AC3E}">
        <p14:creationId xmlns:p14="http://schemas.microsoft.com/office/powerpoint/2010/main" val="280900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78082" y="1486747"/>
            <a:ext cx="4874613" cy="2169825"/>
          </a:xfrm>
          <a:prstGeom prst="rect">
            <a:avLst/>
          </a:prstGeom>
        </p:spPr>
        <p:txBody>
          <a:bodyPr wrap="square">
            <a:spAutoFit/>
          </a:bodyPr>
          <a:lstStyle/>
          <a:p>
            <a:pPr>
              <a:lnSpc>
                <a:spcPct val="150000"/>
              </a:lnSpc>
            </a:pPr>
            <a:r>
              <a:rPr lang="zh-CN" altLang="en-US" b="1" dirty="0" smtClean="0">
                <a:latin typeface="微软雅黑" pitchFamily="34" charset="-122"/>
                <a:ea typeface="微软雅黑" pitchFamily="34" charset="-122"/>
              </a:rPr>
              <a:t>例 </a:t>
            </a:r>
            <a:r>
              <a:rPr lang="en-US" altLang="zh-CN" b="1" dirty="0" smtClean="0">
                <a:latin typeface="微软雅黑" pitchFamily="34" charset="-122"/>
                <a:ea typeface="微软雅黑" pitchFamily="34" charset="-122"/>
              </a:rPr>
              <a:t>2                          </a:t>
            </a:r>
            <a:r>
              <a:rPr lang="zh-CN" altLang="en-US" dirty="0" smtClean="0"/>
              <a:t>难度</a:t>
            </a:r>
            <a:r>
              <a:rPr lang="zh-CN" altLang="en-US" dirty="0"/>
              <a:t>★★☆ </a:t>
            </a:r>
            <a:r>
              <a:rPr lang="zh-CN" altLang="en-US" dirty="0" smtClean="0"/>
              <a:t>典型</a:t>
            </a:r>
            <a:r>
              <a:rPr lang="zh-CN" altLang="en-US" dirty="0"/>
              <a:t>★★☆ </a:t>
            </a:r>
            <a:endParaRPr lang="en-US" altLang="zh-CN" dirty="0" smtClean="0"/>
          </a:p>
          <a:p>
            <a:pPr>
              <a:lnSpc>
                <a:spcPct val="150000"/>
              </a:lnSpc>
            </a:pPr>
            <a:r>
              <a:rPr lang="zh-CN" altLang="en-US" dirty="0" smtClean="0"/>
              <a:t>人</a:t>
            </a:r>
            <a:r>
              <a:rPr lang="zh-CN" altLang="en-US" dirty="0"/>
              <a:t>的心肌细胞中比小肠上皮细胞中数量显著增多的细胞器是（　　） </a:t>
            </a:r>
          </a:p>
          <a:p>
            <a:pPr>
              <a:lnSpc>
                <a:spcPct val="150000"/>
              </a:lnSpc>
            </a:pPr>
            <a:r>
              <a:rPr lang="en-US" altLang="zh-CN" dirty="0"/>
              <a:t>A. </a:t>
            </a:r>
            <a:r>
              <a:rPr lang="zh-CN" altLang="en-US" dirty="0"/>
              <a:t>核糖体　　　 </a:t>
            </a:r>
            <a:r>
              <a:rPr lang="en-US" altLang="zh-CN" dirty="0"/>
              <a:t>B. </a:t>
            </a:r>
            <a:r>
              <a:rPr lang="zh-CN" altLang="en-US" dirty="0"/>
              <a:t>内质网　　　</a:t>
            </a:r>
          </a:p>
          <a:p>
            <a:pPr>
              <a:lnSpc>
                <a:spcPct val="150000"/>
              </a:lnSpc>
            </a:pPr>
            <a:r>
              <a:rPr lang="en-US" altLang="zh-CN" dirty="0"/>
              <a:t>C. </a:t>
            </a:r>
            <a:r>
              <a:rPr lang="zh-CN" altLang="en-US" dirty="0"/>
              <a:t>高尔基体　　 </a:t>
            </a:r>
            <a:r>
              <a:rPr lang="en-US" altLang="zh-CN" dirty="0"/>
              <a:t>D. </a:t>
            </a:r>
            <a:r>
              <a:rPr lang="zh-CN" altLang="en-US" dirty="0" smtClean="0"/>
              <a:t>线粒体</a:t>
            </a:r>
            <a:endParaRPr lang="zh-CN" altLang="en-US" dirty="0"/>
          </a:p>
        </p:txBody>
      </p:sp>
      <p:cxnSp>
        <p:nvCxnSpPr>
          <p:cNvPr id="19" name="直接连接符 18"/>
          <p:cNvCxnSpPr/>
          <p:nvPr/>
        </p:nvCxnSpPr>
        <p:spPr>
          <a:xfrm>
            <a:off x="6079994" y="900022"/>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486525" y="1486747"/>
            <a:ext cx="4467224" cy="2951898"/>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线粒体是有氧呼吸的主要场所，为细胞的生命活动提供能量。人的心肌细胞比小肠上皮细胞代谢旺盛，消耗能量多，故在心肌细胞中有更多的线粒体，这样才能为心脏的不停跳动提供足够的能量。</a:t>
            </a:r>
          </a:p>
          <a:p>
            <a:pPr>
              <a:lnSpc>
                <a:spcPct val="150000"/>
              </a:lnSpc>
            </a:pPr>
            <a:r>
              <a:rPr lang="en-US" altLang="zh-CN" dirty="0"/>
              <a:t>【</a:t>
            </a:r>
            <a:r>
              <a:rPr lang="zh-CN" altLang="en-US" dirty="0"/>
              <a:t>答案</a:t>
            </a:r>
            <a:r>
              <a:rPr lang="en-US" altLang="zh-CN" dirty="0"/>
              <a:t>】D 	</a:t>
            </a:r>
          </a:p>
        </p:txBody>
      </p:sp>
    </p:spTree>
    <p:extLst>
      <p:ext uri="{BB962C8B-B14F-4D97-AF65-F5344CB8AC3E}">
        <p14:creationId xmlns:p14="http://schemas.microsoft.com/office/powerpoint/2010/main" val="39621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07062" y="1071249"/>
            <a:ext cx="4874613" cy="1338828"/>
          </a:xfrm>
          <a:prstGeom prst="rect">
            <a:avLst/>
          </a:prstGeom>
        </p:spPr>
        <p:txBody>
          <a:bodyPr wrap="square">
            <a:spAutoFit/>
          </a:bodyPr>
          <a:lstStyle/>
          <a:p>
            <a:pPr>
              <a:lnSpc>
                <a:spcPct val="150000"/>
              </a:lnSpc>
            </a:pPr>
            <a:r>
              <a:rPr lang="zh-CN" altLang="en-US" b="1" dirty="0" smtClean="0">
                <a:latin typeface="微软雅黑" pitchFamily="34" charset="-122"/>
                <a:ea typeface="微软雅黑" pitchFamily="34" charset="-122"/>
              </a:rPr>
              <a:t>例 </a:t>
            </a:r>
            <a:r>
              <a:rPr lang="en-US" altLang="zh-CN" b="1" dirty="0">
                <a:latin typeface="微软雅黑" pitchFamily="34" charset="-122"/>
                <a:ea typeface="微软雅黑" pitchFamily="34" charset="-122"/>
              </a:rPr>
              <a:t>3</a:t>
            </a:r>
            <a:r>
              <a:rPr lang="en-US" altLang="zh-CN" b="1" dirty="0" smtClean="0">
                <a:latin typeface="微软雅黑" pitchFamily="34" charset="-122"/>
                <a:ea typeface="微软雅黑" pitchFamily="34" charset="-122"/>
              </a:rPr>
              <a:t>                          </a:t>
            </a:r>
            <a:r>
              <a:rPr lang="zh-CN" altLang="en-US" dirty="0" smtClean="0"/>
              <a:t>难度</a:t>
            </a:r>
            <a:r>
              <a:rPr lang="zh-CN" altLang="en-US" dirty="0"/>
              <a:t>★★☆ </a:t>
            </a:r>
            <a:r>
              <a:rPr lang="zh-CN" altLang="en-US" dirty="0" smtClean="0"/>
              <a:t>典型★★★ </a:t>
            </a:r>
            <a:endParaRPr lang="en-US" altLang="zh-CN" dirty="0" smtClean="0"/>
          </a:p>
          <a:p>
            <a:pPr>
              <a:lnSpc>
                <a:spcPct val="150000"/>
              </a:lnSpc>
            </a:pPr>
            <a:r>
              <a:rPr lang="zh-CN" altLang="en-US" dirty="0" smtClean="0"/>
              <a:t>下</a:t>
            </a:r>
            <a:r>
              <a:rPr lang="zh-CN" altLang="en-US" dirty="0"/>
              <a:t>表是关于各种细胞器结构和功能的比较，下列相关叙述正确的是（　　） 	</a:t>
            </a:r>
          </a:p>
        </p:txBody>
      </p:sp>
      <p:cxnSp>
        <p:nvCxnSpPr>
          <p:cNvPr id="19" name="直接连接符 18"/>
          <p:cNvCxnSpPr/>
          <p:nvPr/>
        </p:nvCxnSpPr>
        <p:spPr>
          <a:xfrm>
            <a:off x="6079994" y="900022"/>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26727" y="1102058"/>
            <a:ext cx="4823626" cy="4662815"/>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a:t>高尔基体是由一层膜构成的，它是蛋白质加工、分类、包装的“车间”和“发送站”。</a:t>
            </a:r>
          </a:p>
          <a:p>
            <a:pPr>
              <a:lnSpc>
                <a:spcPct val="150000"/>
              </a:lnSpc>
            </a:pPr>
            <a:r>
              <a:rPr lang="zh-CN" altLang="en-US" dirty="0"/>
              <a:t>叶绿体主要存在于高等植物绿色部位的细胞中，而根细胞中不存在叶绿体。</a:t>
            </a:r>
          </a:p>
          <a:p>
            <a:pPr>
              <a:lnSpc>
                <a:spcPct val="150000"/>
              </a:lnSpc>
            </a:pPr>
            <a:r>
              <a:rPr lang="zh-CN" altLang="en-US" dirty="0"/>
              <a:t>核糖体没有膜结构，它是“生产蛋白质的细胞器”。</a:t>
            </a:r>
          </a:p>
          <a:p>
            <a:pPr>
              <a:lnSpc>
                <a:spcPct val="150000"/>
              </a:lnSpc>
            </a:pPr>
            <a:r>
              <a:rPr lang="zh-CN" altLang="en-US" dirty="0"/>
              <a:t>溶酶体中含有多种水解酶，这些酶起到消化的作用，它普遍存在于动植物细胞中。</a:t>
            </a:r>
          </a:p>
          <a:p>
            <a:pPr>
              <a:lnSpc>
                <a:spcPct val="150000"/>
              </a:lnSpc>
            </a:pPr>
            <a:r>
              <a:rPr lang="en-US" altLang="zh-CN" dirty="0"/>
              <a:t>【</a:t>
            </a:r>
            <a:r>
              <a:rPr lang="zh-CN" altLang="en-US" dirty="0"/>
              <a:t>答案</a:t>
            </a:r>
            <a:r>
              <a:rPr lang="en-US" altLang="zh-CN" dirty="0"/>
              <a:t>】D 	</a:t>
            </a:r>
          </a:p>
          <a:p>
            <a:pPr>
              <a:lnSpc>
                <a:spcPct val="150000"/>
              </a:lnSpc>
            </a:pPr>
            <a:r>
              <a:rPr lang="en-US" altLang="zh-CN"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02" y="2520859"/>
            <a:ext cx="5218531" cy="183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4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18592" y="988074"/>
            <a:ext cx="5008050" cy="4662815"/>
          </a:xfrm>
          <a:prstGeom prst="rect">
            <a:avLst/>
          </a:prstGeom>
        </p:spPr>
        <p:txBody>
          <a:bodyPr wrap="square">
            <a:spAutoFit/>
          </a:bodyPr>
          <a:lstStyle/>
          <a:p>
            <a:pPr>
              <a:lnSpc>
                <a:spcPct val="150000"/>
              </a:lnSpc>
            </a:pPr>
            <a:r>
              <a:rPr lang="en-US" altLang="zh-CN" b="1" dirty="0"/>
              <a:t>【</a:t>
            </a:r>
            <a:r>
              <a:rPr lang="zh-CN" altLang="en-US" b="1" dirty="0"/>
              <a:t>即时练</a:t>
            </a:r>
            <a:r>
              <a:rPr lang="en-US" altLang="zh-CN" b="1" dirty="0"/>
              <a:t>】</a:t>
            </a:r>
          </a:p>
          <a:p>
            <a:pPr>
              <a:lnSpc>
                <a:spcPct val="150000"/>
              </a:lnSpc>
            </a:pPr>
            <a:r>
              <a:rPr lang="en-US" altLang="zh-CN" b="1" dirty="0" smtClean="0">
                <a:latin typeface="微软雅黑" pitchFamily="34" charset="-122"/>
                <a:ea typeface="微软雅黑" pitchFamily="34" charset="-122"/>
              </a:rPr>
              <a:t>1</a:t>
            </a:r>
            <a:r>
              <a:rPr lang="en-US" altLang="zh-CN" b="1" dirty="0" smtClean="0">
                <a:latin typeface="微软雅黑" pitchFamily="34" charset="-122"/>
                <a:ea typeface="微软雅黑" pitchFamily="34" charset="-122"/>
              </a:rPr>
              <a:t>.</a:t>
            </a:r>
            <a:r>
              <a:rPr lang="zh-CN" altLang="en-US" dirty="0" smtClean="0"/>
              <a:t>［</a:t>
            </a:r>
            <a:r>
              <a:rPr lang="en-US" altLang="zh-CN" dirty="0"/>
              <a:t>2020·</a:t>
            </a:r>
            <a:r>
              <a:rPr lang="zh-CN" altLang="en-US" dirty="0"/>
              <a:t>黑龙江牡丹江一中月考］下列有关细胞器的说法，正确的</a:t>
            </a:r>
            <a:r>
              <a:rPr lang="zh-CN" altLang="en-US" dirty="0" smtClean="0"/>
              <a:t>是（</a:t>
            </a:r>
            <a:r>
              <a:rPr lang="zh-CN" altLang="en-US" dirty="0"/>
              <a:t>　　）</a:t>
            </a:r>
          </a:p>
          <a:p>
            <a:pPr>
              <a:lnSpc>
                <a:spcPct val="150000"/>
              </a:lnSpc>
            </a:pPr>
            <a:r>
              <a:rPr lang="en-US" altLang="zh-CN" dirty="0"/>
              <a:t>A. </a:t>
            </a:r>
            <a:r>
              <a:rPr lang="zh-CN" altLang="en-US" dirty="0"/>
              <a:t>溶酶体能合成多种酶，是细胞的“消化车间”</a:t>
            </a:r>
          </a:p>
          <a:p>
            <a:pPr>
              <a:lnSpc>
                <a:spcPct val="150000"/>
              </a:lnSpc>
            </a:pPr>
            <a:r>
              <a:rPr lang="en-US" altLang="zh-CN" dirty="0"/>
              <a:t>B. </a:t>
            </a:r>
            <a:r>
              <a:rPr lang="zh-CN" altLang="en-US" dirty="0"/>
              <a:t>核糖体是人、细菌、酵母菌细胞中共有的细胞器</a:t>
            </a:r>
          </a:p>
          <a:p>
            <a:pPr>
              <a:lnSpc>
                <a:spcPct val="150000"/>
              </a:lnSpc>
            </a:pPr>
            <a:r>
              <a:rPr lang="en-US" altLang="zh-CN" dirty="0"/>
              <a:t>C. </a:t>
            </a:r>
            <a:r>
              <a:rPr lang="zh-CN" altLang="en-US" dirty="0"/>
              <a:t>线粒体是细胞进行有氧呼吸的主要场所，是细胞的“能量转换站”</a:t>
            </a:r>
          </a:p>
          <a:p>
            <a:pPr>
              <a:lnSpc>
                <a:spcPct val="150000"/>
              </a:lnSpc>
            </a:pPr>
            <a:r>
              <a:rPr lang="en-US" altLang="zh-CN" dirty="0"/>
              <a:t>D. </a:t>
            </a:r>
            <a:r>
              <a:rPr lang="zh-CN" altLang="en-US" dirty="0"/>
              <a:t>植物细胞的细胞壁与细菌的细胞壁组成成分完全相同，只是含量有所</a:t>
            </a:r>
          </a:p>
          <a:p>
            <a:pPr>
              <a:lnSpc>
                <a:spcPct val="150000"/>
              </a:lnSpc>
            </a:pPr>
            <a:r>
              <a:rPr lang="zh-CN" altLang="en-US" dirty="0"/>
              <a:t>差异</a:t>
            </a:r>
            <a:endParaRPr lang="zh-CN" altLang="en-US" dirty="0"/>
          </a:p>
        </p:txBody>
      </p:sp>
      <p:cxnSp>
        <p:nvCxnSpPr>
          <p:cNvPr id="19" name="直接连接符 18"/>
          <p:cNvCxnSpPr/>
          <p:nvPr/>
        </p:nvCxnSpPr>
        <p:spPr>
          <a:xfrm>
            <a:off x="6069361" y="783406"/>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433361" y="1403572"/>
            <a:ext cx="4943475"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smtClean="0"/>
              <a:t>溶酶体</a:t>
            </a:r>
            <a:r>
              <a:rPr lang="zh-CN" altLang="en-US" dirty="0"/>
              <a:t>能储存多种酶，但不能合成酶，是细胞</a:t>
            </a:r>
            <a:r>
              <a:rPr lang="zh-CN" altLang="en-US" dirty="0" smtClean="0"/>
              <a:t>的 “消化车间”</a:t>
            </a:r>
            <a:r>
              <a:rPr lang="zh-CN" altLang="en-US" dirty="0"/>
              <a:t>，</a:t>
            </a:r>
            <a:r>
              <a:rPr lang="en-US" altLang="zh-CN" dirty="0"/>
              <a:t>A </a:t>
            </a:r>
            <a:r>
              <a:rPr lang="zh-CN" altLang="en-US" dirty="0"/>
              <a:t>项错误；原核细胞中唯一的细胞器是</a:t>
            </a:r>
            <a:r>
              <a:rPr lang="zh-CN" altLang="en-US" dirty="0" smtClean="0"/>
              <a:t>核糖体</a:t>
            </a:r>
            <a:r>
              <a:rPr lang="zh-CN" altLang="en-US" dirty="0"/>
              <a:t>，故核糖体是原核细胞和真核细胞共有的细胞器，</a:t>
            </a:r>
            <a:r>
              <a:rPr lang="en-US" altLang="zh-CN" dirty="0"/>
              <a:t>B </a:t>
            </a:r>
            <a:r>
              <a:rPr lang="zh-CN" altLang="en-US" dirty="0"/>
              <a:t>项</a:t>
            </a:r>
            <a:r>
              <a:rPr lang="zh-CN" altLang="en-US" dirty="0" smtClean="0"/>
              <a:t>正确</a:t>
            </a:r>
            <a:r>
              <a:rPr lang="zh-CN" altLang="en-US" dirty="0"/>
              <a:t>；线粒体是细胞进行有氧呼吸的主要场所，是细胞的</a:t>
            </a:r>
            <a:r>
              <a:rPr lang="zh-CN" altLang="en-US" dirty="0" smtClean="0"/>
              <a:t>“动力车间”</a:t>
            </a:r>
            <a:r>
              <a:rPr lang="zh-CN" altLang="en-US" dirty="0"/>
              <a:t>，</a:t>
            </a:r>
            <a:r>
              <a:rPr lang="en-US" altLang="zh-CN" dirty="0"/>
              <a:t>C </a:t>
            </a:r>
            <a:r>
              <a:rPr lang="zh-CN" altLang="en-US" dirty="0"/>
              <a:t>项错误；植物细胞的细胞壁的成分是纤维素</a:t>
            </a:r>
            <a:r>
              <a:rPr lang="zh-CN" altLang="en-US" dirty="0" smtClean="0"/>
              <a:t>和果胶</a:t>
            </a:r>
            <a:r>
              <a:rPr lang="zh-CN" altLang="en-US" dirty="0"/>
              <a:t>，细菌的细胞壁的成分是肽聚糖，</a:t>
            </a:r>
            <a:r>
              <a:rPr lang="en-US" altLang="zh-CN" dirty="0"/>
              <a:t>D </a:t>
            </a:r>
            <a:r>
              <a:rPr lang="zh-CN" altLang="en-US" dirty="0"/>
              <a:t>项错误</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a:t>】</a:t>
            </a:r>
            <a:r>
              <a:rPr lang="en-US" altLang="zh-CN" dirty="0" smtClean="0"/>
              <a:t>B</a:t>
            </a:r>
            <a:r>
              <a:rPr lang="en-US" altLang="zh-CN" dirty="0"/>
              <a:t>	</a:t>
            </a:r>
          </a:p>
        </p:txBody>
      </p:sp>
    </p:spTree>
    <p:extLst>
      <p:ext uri="{BB962C8B-B14F-4D97-AF65-F5344CB8AC3E}">
        <p14:creationId xmlns:p14="http://schemas.microsoft.com/office/powerpoint/2010/main" val="7696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52546" y="909542"/>
            <a:ext cx="6521358" cy="4662815"/>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2</a:t>
            </a:r>
            <a:r>
              <a:rPr lang="en-US" altLang="zh-CN" b="1" dirty="0" smtClean="0">
                <a:latin typeface="微软雅黑" pitchFamily="34" charset="-122"/>
                <a:ea typeface="微软雅黑" pitchFamily="34" charset="-122"/>
              </a:rPr>
              <a:t>.</a:t>
            </a:r>
            <a:r>
              <a:rPr lang="zh-CN" altLang="en-US" dirty="0"/>
              <a:t> ［</a:t>
            </a:r>
            <a:r>
              <a:rPr lang="en-US" altLang="zh-CN" dirty="0"/>
              <a:t>2020·</a:t>
            </a:r>
            <a:r>
              <a:rPr lang="zh-CN" altLang="en-US" dirty="0"/>
              <a:t>河南许昌高级中学月考］下图为从某细胞中分离得到的几种</a:t>
            </a:r>
            <a:r>
              <a:rPr lang="zh-CN" altLang="en-US" dirty="0" smtClean="0"/>
              <a:t>细胞器</a:t>
            </a:r>
            <a:r>
              <a:rPr lang="zh-CN" altLang="en-US" dirty="0"/>
              <a:t>模式简图，下列叙述错误的</a:t>
            </a:r>
            <a:r>
              <a:rPr lang="zh-CN" altLang="en-US" dirty="0" smtClean="0"/>
              <a:t>是（ ）</a:t>
            </a:r>
            <a:endParaRPr lang="zh-CN" altLang="en-US" dirty="0"/>
          </a:p>
          <a:p>
            <a:pPr>
              <a:lnSpc>
                <a:spcPct val="150000"/>
              </a:lnSpc>
            </a:pPr>
            <a:r>
              <a:rPr lang="zh-CN" altLang="en-US" dirty="0"/>
              <a:t> </a:t>
            </a:r>
            <a:endParaRPr lang="en-US" altLang="zh-CN" dirty="0" smtClean="0"/>
          </a:p>
          <a:p>
            <a:pPr>
              <a:lnSpc>
                <a:spcPct val="150000"/>
              </a:lnSpc>
            </a:pPr>
            <a:endParaRPr lang="en-US" altLang="zh-CN" dirty="0" smtClean="0"/>
          </a:p>
          <a:p>
            <a:pPr>
              <a:lnSpc>
                <a:spcPct val="150000"/>
              </a:lnSpc>
            </a:pPr>
            <a:endParaRPr lang="en-US" altLang="zh-CN" dirty="0" smtClean="0"/>
          </a:p>
          <a:p>
            <a:pPr>
              <a:lnSpc>
                <a:spcPct val="150000"/>
              </a:lnSpc>
            </a:pPr>
            <a:endParaRPr lang="en-US" altLang="zh-CN" dirty="0"/>
          </a:p>
          <a:p>
            <a:pPr>
              <a:lnSpc>
                <a:spcPct val="150000"/>
              </a:lnSpc>
            </a:pPr>
            <a:endParaRPr lang="en-US" altLang="zh-CN" dirty="0"/>
          </a:p>
          <a:p>
            <a:pPr>
              <a:lnSpc>
                <a:spcPct val="150000"/>
              </a:lnSpc>
            </a:pPr>
            <a:r>
              <a:rPr lang="en-US" altLang="zh-CN" dirty="0" smtClean="0"/>
              <a:t>A</a:t>
            </a:r>
            <a:r>
              <a:rPr lang="en-US" altLang="zh-CN" dirty="0"/>
              <a:t>. </a:t>
            </a:r>
            <a:r>
              <a:rPr lang="zh-CN" altLang="en-US" dirty="0"/>
              <a:t>肌肉细胞中甲细胞器的数量多于表皮细胞</a:t>
            </a:r>
          </a:p>
          <a:p>
            <a:pPr>
              <a:lnSpc>
                <a:spcPct val="150000"/>
              </a:lnSpc>
            </a:pPr>
            <a:r>
              <a:rPr lang="en-US" altLang="zh-CN" dirty="0"/>
              <a:t>B. </a:t>
            </a:r>
            <a:r>
              <a:rPr lang="zh-CN" altLang="en-US" dirty="0"/>
              <a:t>乙细胞器承担着物质运输的任务</a:t>
            </a:r>
          </a:p>
          <a:p>
            <a:pPr>
              <a:lnSpc>
                <a:spcPct val="150000"/>
              </a:lnSpc>
            </a:pPr>
            <a:r>
              <a:rPr lang="en-US" altLang="zh-CN" dirty="0"/>
              <a:t>C. </a:t>
            </a:r>
            <a:r>
              <a:rPr lang="zh-CN" altLang="en-US" dirty="0"/>
              <a:t>丙细胞器只存在于部分细胞中</a:t>
            </a:r>
          </a:p>
          <a:p>
            <a:pPr>
              <a:lnSpc>
                <a:spcPct val="150000"/>
              </a:lnSpc>
            </a:pPr>
            <a:r>
              <a:rPr lang="en-US" altLang="zh-CN" dirty="0"/>
              <a:t>D. </a:t>
            </a:r>
            <a:r>
              <a:rPr lang="zh-CN" altLang="en-US" dirty="0"/>
              <a:t>丁细胞器可以为细胞内各种反应的正常进行提供能量</a:t>
            </a:r>
            <a:endParaRPr lang="zh-CN" altLang="en-US" dirty="0"/>
          </a:p>
        </p:txBody>
      </p:sp>
      <p:cxnSp>
        <p:nvCxnSpPr>
          <p:cNvPr id="19" name="直接连接符 18"/>
          <p:cNvCxnSpPr/>
          <p:nvPr/>
        </p:nvCxnSpPr>
        <p:spPr>
          <a:xfrm>
            <a:off x="7199822" y="794802"/>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495952" y="909542"/>
            <a:ext cx="4040373" cy="5078313"/>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smtClean="0"/>
              <a:t>肌肉</a:t>
            </a:r>
            <a:r>
              <a:rPr lang="zh-CN" altLang="en-US" dirty="0"/>
              <a:t>细胞的新陈代谢旺盛，需要消耗较多的能量</a:t>
            </a:r>
            <a:r>
              <a:rPr lang="zh-CN" altLang="en-US" dirty="0" smtClean="0"/>
              <a:t>，因此</a:t>
            </a:r>
            <a:r>
              <a:rPr lang="zh-CN" altLang="en-US" dirty="0"/>
              <a:t>肌肉细胞中甲细胞器（线粒体）的数量多于表皮细胞</a:t>
            </a:r>
            <a:r>
              <a:rPr lang="zh-CN" altLang="en-US" dirty="0" smtClean="0"/>
              <a:t>，</a:t>
            </a:r>
            <a:r>
              <a:rPr lang="en-US" altLang="zh-CN" dirty="0" smtClean="0"/>
              <a:t>A </a:t>
            </a:r>
            <a:r>
              <a:rPr lang="zh-CN" altLang="en-US" dirty="0"/>
              <a:t>项正确；乙为高尔基体，其承担着物质运输（与分泌物</a:t>
            </a:r>
            <a:r>
              <a:rPr lang="zh-CN" altLang="en-US" dirty="0" smtClean="0"/>
              <a:t>的分泌</a:t>
            </a:r>
            <a:r>
              <a:rPr lang="zh-CN" altLang="en-US" dirty="0"/>
              <a:t>有关）的任务，</a:t>
            </a:r>
            <a:r>
              <a:rPr lang="en-US" altLang="zh-CN" dirty="0"/>
              <a:t>B </a:t>
            </a:r>
            <a:r>
              <a:rPr lang="zh-CN" altLang="en-US" dirty="0"/>
              <a:t>项正确；丙为叶绿体，只分布在</a:t>
            </a:r>
            <a:r>
              <a:rPr lang="zh-CN" altLang="en-US" dirty="0" smtClean="0"/>
              <a:t>绿色植物</a:t>
            </a:r>
            <a:r>
              <a:rPr lang="zh-CN" altLang="en-US" dirty="0"/>
              <a:t>细胞中，</a:t>
            </a:r>
            <a:r>
              <a:rPr lang="en-US" altLang="zh-CN" dirty="0"/>
              <a:t>C </a:t>
            </a:r>
            <a:r>
              <a:rPr lang="zh-CN" altLang="en-US" dirty="0"/>
              <a:t>项正确；丁为内质网，而为细胞内各种反应</a:t>
            </a:r>
            <a:r>
              <a:rPr lang="zh-CN" altLang="en-US" dirty="0" smtClean="0"/>
              <a:t>的正常</a:t>
            </a:r>
            <a:r>
              <a:rPr lang="zh-CN" altLang="en-US" dirty="0"/>
              <a:t>进行提供能量的是线粒体，</a:t>
            </a:r>
            <a:r>
              <a:rPr lang="en-US" altLang="zh-CN" dirty="0"/>
              <a:t>D </a:t>
            </a:r>
            <a:r>
              <a:rPr lang="zh-CN" altLang="en-US" dirty="0"/>
              <a:t>项错误</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a:t>】</a:t>
            </a:r>
            <a:r>
              <a:rPr lang="en-US" altLang="zh-CN" dirty="0" smtClean="0"/>
              <a:t>D</a:t>
            </a:r>
            <a:r>
              <a:rPr lang="en-US" altLang="zh-CN" dirty="0"/>
              <a:t>	</a:t>
            </a:r>
          </a:p>
          <a:p>
            <a:pPr>
              <a:lnSpc>
                <a:spcPct val="150000"/>
              </a:lnSpc>
            </a:pPr>
            <a:r>
              <a:rPr lang="en-US" altLang="zh-CN" dirty="0"/>
              <a:t>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30" y="2103827"/>
            <a:ext cx="6120229" cy="15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8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90769" y="1303742"/>
            <a:ext cx="5780152" cy="3416320"/>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3</a:t>
            </a:r>
            <a:r>
              <a:rPr lang="en-US" altLang="zh-CN" b="1" dirty="0" smtClean="0">
                <a:latin typeface="微软雅黑" pitchFamily="34" charset="-122"/>
                <a:ea typeface="微软雅黑" pitchFamily="34" charset="-122"/>
              </a:rPr>
              <a:t>.</a:t>
            </a:r>
            <a:r>
              <a:rPr lang="zh-CN" altLang="en-US" dirty="0" smtClean="0"/>
              <a:t> </a:t>
            </a:r>
            <a:r>
              <a:rPr lang="zh-CN" altLang="en-US" dirty="0"/>
              <a:t>［</a:t>
            </a:r>
            <a:r>
              <a:rPr lang="en-US" altLang="zh-CN" dirty="0"/>
              <a:t>2019·</a:t>
            </a:r>
            <a:r>
              <a:rPr lang="zh-CN" altLang="en-US" dirty="0"/>
              <a:t>河南高一期中］下列有关高尔基体的叙述，错误的是 （　　）</a:t>
            </a:r>
          </a:p>
          <a:p>
            <a:pPr>
              <a:lnSpc>
                <a:spcPct val="150000"/>
              </a:lnSpc>
            </a:pPr>
            <a:r>
              <a:rPr lang="en-US" altLang="zh-CN" dirty="0"/>
              <a:t>A. </a:t>
            </a:r>
            <a:r>
              <a:rPr lang="zh-CN" altLang="en-US" dirty="0"/>
              <a:t>和内质网一样都由单层膜构成</a:t>
            </a:r>
          </a:p>
          <a:p>
            <a:pPr>
              <a:lnSpc>
                <a:spcPct val="150000"/>
              </a:lnSpc>
            </a:pPr>
            <a:r>
              <a:rPr lang="en-US" altLang="zh-CN" dirty="0"/>
              <a:t>B. </a:t>
            </a:r>
            <a:r>
              <a:rPr lang="zh-CN" altLang="en-US" dirty="0"/>
              <a:t>动物细胞某些分泌物的分泌需要高尔基体的</a:t>
            </a:r>
            <a:r>
              <a:rPr lang="zh-CN" altLang="en-US" dirty="0" smtClean="0"/>
              <a:t>参与</a:t>
            </a:r>
            <a:endParaRPr lang="en-US" altLang="zh-CN" dirty="0" smtClean="0"/>
          </a:p>
          <a:p>
            <a:pPr>
              <a:lnSpc>
                <a:spcPct val="150000"/>
              </a:lnSpc>
            </a:pPr>
            <a:r>
              <a:rPr lang="en-US" altLang="zh-CN" dirty="0"/>
              <a:t>C. </a:t>
            </a:r>
            <a:r>
              <a:rPr lang="zh-CN" altLang="en-US" dirty="0"/>
              <a:t>破坏植物分生组织细胞的高尔基体可阻止细胞分裂</a:t>
            </a:r>
          </a:p>
          <a:p>
            <a:pPr>
              <a:lnSpc>
                <a:spcPct val="150000"/>
              </a:lnSpc>
            </a:pPr>
            <a:r>
              <a:rPr lang="en-US" altLang="zh-CN" dirty="0"/>
              <a:t>D. </a:t>
            </a:r>
            <a:r>
              <a:rPr lang="zh-CN" altLang="en-US" dirty="0"/>
              <a:t>高尔基体形成的囊泡不能转移至内质网</a:t>
            </a:r>
            <a:endParaRPr lang="en-US" altLang="zh-CN" dirty="0"/>
          </a:p>
          <a:p>
            <a:pPr>
              <a:lnSpc>
                <a:spcPct val="150000"/>
              </a:lnSpc>
            </a:pPr>
            <a:endParaRPr lang="en-US" altLang="zh-CN" dirty="0" smtClean="0"/>
          </a:p>
          <a:p>
            <a:pPr>
              <a:lnSpc>
                <a:spcPct val="150000"/>
              </a:lnSpc>
            </a:pPr>
            <a:endParaRPr lang="zh-CN" altLang="en-US" dirty="0"/>
          </a:p>
        </p:txBody>
      </p:sp>
      <p:cxnSp>
        <p:nvCxnSpPr>
          <p:cNvPr id="19" name="直接连接符 18"/>
          <p:cNvCxnSpPr/>
          <p:nvPr/>
        </p:nvCxnSpPr>
        <p:spPr>
          <a:xfrm>
            <a:off x="6570921" y="1303742"/>
            <a:ext cx="0" cy="4023170"/>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815471" y="1213028"/>
            <a:ext cx="4827180" cy="4247317"/>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smtClean="0"/>
              <a:t>】</a:t>
            </a:r>
          </a:p>
          <a:p>
            <a:pPr>
              <a:lnSpc>
                <a:spcPct val="150000"/>
              </a:lnSpc>
            </a:pPr>
            <a:r>
              <a:rPr lang="zh-CN" altLang="en-US" dirty="0" smtClean="0"/>
              <a:t>高尔基体</a:t>
            </a:r>
            <a:r>
              <a:rPr lang="zh-CN" altLang="en-US" dirty="0"/>
              <a:t>和内质网一样都是由单层膜构成的，</a:t>
            </a:r>
            <a:r>
              <a:rPr lang="en-US" altLang="zh-CN" dirty="0" smtClean="0"/>
              <a:t>A</a:t>
            </a:r>
            <a:r>
              <a:rPr lang="zh-CN" altLang="en-US" dirty="0" smtClean="0"/>
              <a:t>项</a:t>
            </a:r>
            <a:r>
              <a:rPr lang="zh-CN" altLang="en-US" dirty="0"/>
              <a:t>正确；高尔基体是完成细胞分泌物（如蛋白质）最后</a:t>
            </a:r>
            <a:r>
              <a:rPr lang="zh-CN" altLang="en-US" dirty="0" smtClean="0"/>
              <a:t>加工和</a:t>
            </a:r>
            <a:r>
              <a:rPr lang="zh-CN" altLang="en-US" dirty="0"/>
              <a:t>包装的场所，</a:t>
            </a:r>
            <a:r>
              <a:rPr lang="en-US" altLang="zh-CN" dirty="0"/>
              <a:t>B </a:t>
            </a:r>
            <a:r>
              <a:rPr lang="zh-CN" altLang="en-US" dirty="0"/>
              <a:t>项正确；植物细胞中高尔基体与细胞壁</a:t>
            </a:r>
            <a:r>
              <a:rPr lang="zh-CN" altLang="en-US" dirty="0" smtClean="0"/>
              <a:t>的形成</a:t>
            </a:r>
            <a:r>
              <a:rPr lang="zh-CN" altLang="en-US" dirty="0"/>
              <a:t>有关，破坏植物分生组织细胞的高尔基体可阻止</a:t>
            </a:r>
            <a:r>
              <a:rPr lang="zh-CN" altLang="en-US" dirty="0" smtClean="0"/>
              <a:t>细胞分裂</a:t>
            </a:r>
            <a:r>
              <a:rPr lang="zh-CN" altLang="en-US" dirty="0"/>
              <a:t>，</a:t>
            </a:r>
            <a:r>
              <a:rPr lang="en-US" altLang="zh-CN" dirty="0"/>
              <a:t>C </a:t>
            </a:r>
            <a:r>
              <a:rPr lang="zh-CN" altLang="en-US" dirty="0"/>
              <a:t>项正确；高尔基体膜和内质网膜的基本组成成分</a:t>
            </a:r>
            <a:r>
              <a:rPr lang="zh-CN" altLang="en-US" dirty="0" smtClean="0"/>
              <a:t>相同</a:t>
            </a:r>
            <a:r>
              <a:rPr lang="zh-CN" altLang="en-US" dirty="0"/>
              <a:t>，可以互相转化，</a:t>
            </a:r>
            <a:r>
              <a:rPr lang="en-US" altLang="zh-CN" dirty="0"/>
              <a:t>D </a:t>
            </a:r>
            <a:r>
              <a:rPr lang="zh-CN" altLang="en-US" dirty="0"/>
              <a:t>项错误</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a:t>】</a:t>
            </a:r>
            <a:r>
              <a:rPr lang="en-US" altLang="zh-CN" dirty="0" smtClean="0"/>
              <a:t>D</a:t>
            </a:r>
            <a:r>
              <a:rPr lang="en-US" altLang="zh-CN" dirty="0"/>
              <a:t>	</a:t>
            </a:r>
          </a:p>
          <a:p>
            <a:pPr>
              <a:lnSpc>
                <a:spcPct val="150000"/>
              </a:lnSpc>
            </a:pPr>
            <a:r>
              <a:rPr lang="en-US" altLang="zh-CN" dirty="0"/>
              <a:t>	</a:t>
            </a:r>
          </a:p>
        </p:txBody>
      </p:sp>
    </p:spTree>
    <p:extLst>
      <p:ext uri="{BB962C8B-B14F-4D97-AF65-F5344CB8AC3E}">
        <p14:creationId xmlns:p14="http://schemas.microsoft.com/office/powerpoint/2010/main" val="7866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90769" y="1303742"/>
            <a:ext cx="5780152" cy="4247317"/>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4</a:t>
            </a:r>
            <a:r>
              <a:rPr lang="en-US" altLang="zh-CN" b="1" dirty="0" smtClean="0">
                <a:latin typeface="微软雅黑" pitchFamily="34" charset="-122"/>
                <a:ea typeface="微软雅黑" pitchFamily="34" charset="-122"/>
              </a:rPr>
              <a:t>.</a:t>
            </a:r>
            <a:r>
              <a:rPr lang="zh-CN" altLang="en-US" dirty="0"/>
              <a:t> </a:t>
            </a:r>
            <a:r>
              <a:rPr lang="zh-CN" altLang="en-US" dirty="0" smtClean="0"/>
              <a:t>［</a:t>
            </a:r>
            <a:r>
              <a:rPr lang="en-US" altLang="zh-CN" dirty="0"/>
              <a:t>2019·</a:t>
            </a:r>
            <a:r>
              <a:rPr lang="zh-CN" altLang="en-US" dirty="0"/>
              <a:t>长春外国语学校高一期中］下列关于线粒体在细胞中分布的说法</a:t>
            </a:r>
            <a:r>
              <a:rPr lang="zh-CN" altLang="en-US" dirty="0" smtClean="0"/>
              <a:t>，正确</a:t>
            </a:r>
            <a:r>
              <a:rPr lang="zh-CN" altLang="en-US" dirty="0"/>
              <a:t>的是 （　　）</a:t>
            </a:r>
          </a:p>
          <a:p>
            <a:pPr>
              <a:lnSpc>
                <a:spcPct val="150000"/>
              </a:lnSpc>
            </a:pPr>
            <a:r>
              <a:rPr lang="zh-CN" altLang="en-US" dirty="0"/>
              <a:t>①线粒体在细胞质基质中分布均匀　②线粒体在细胞质基质中可以</a:t>
            </a:r>
            <a:r>
              <a:rPr lang="zh-CN" altLang="en-US" dirty="0" smtClean="0"/>
              <a:t>移动</a:t>
            </a:r>
            <a:r>
              <a:rPr lang="zh-CN" altLang="en-US" dirty="0"/>
              <a:t>　③线粒体在代谢旺盛、需要能量较多的部位比较集中　④动物细胞</a:t>
            </a:r>
            <a:r>
              <a:rPr lang="zh-CN" altLang="en-US" dirty="0" smtClean="0"/>
              <a:t>中的</a:t>
            </a:r>
            <a:r>
              <a:rPr lang="zh-CN" altLang="en-US" dirty="0"/>
              <a:t>线粒体含量多于植物细胞　⑤不同细胞所含线粒体数量不同，即使</a:t>
            </a:r>
            <a:r>
              <a:rPr lang="zh-CN" altLang="en-US" dirty="0" smtClean="0"/>
              <a:t>同一</a:t>
            </a:r>
            <a:r>
              <a:rPr lang="zh-CN" altLang="en-US" dirty="0"/>
              <a:t>细胞，在不同的生理状态下，线粒体数量也不同</a:t>
            </a:r>
          </a:p>
          <a:p>
            <a:pPr>
              <a:lnSpc>
                <a:spcPct val="150000"/>
              </a:lnSpc>
            </a:pPr>
            <a:r>
              <a:rPr lang="en-US" altLang="zh-CN" dirty="0"/>
              <a:t>A. ①②③④⑤ </a:t>
            </a:r>
            <a:r>
              <a:rPr lang="en-US" altLang="zh-CN" dirty="0" smtClean="0"/>
              <a:t>   B</a:t>
            </a:r>
            <a:r>
              <a:rPr lang="en-US" altLang="zh-CN" dirty="0"/>
              <a:t>. ②③④⑤</a:t>
            </a:r>
          </a:p>
          <a:p>
            <a:pPr>
              <a:lnSpc>
                <a:spcPct val="150000"/>
              </a:lnSpc>
            </a:pPr>
            <a:r>
              <a:rPr lang="en-US" altLang="zh-CN" dirty="0"/>
              <a:t>C. ①④⑤ </a:t>
            </a:r>
            <a:r>
              <a:rPr lang="en-US" altLang="zh-CN" dirty="0" smtClean="0"/>
              <a:t>          D</a:t>
            </a:r>
            <a:r>
              <a:rPr lang="en-US" altLang="zh-CN" dirty="0"/>
              <a:t>. ①②③④</a:t>
            </a:r>
            <a:endParaRPr lang="en-US" altLang="zh-CN" dirty="0" smtClean="0"/>
          </a:p>
          <a:p>
            <a:pPr>
              <a:lnSpc>
                <a:spcPct val="150000"/>
              </a:lnSpc>
            </a:pPr>
            <a:endParaRPr lang="zh-CN" altLang="en-US" dirty="0"/>
          </a:p>
        </p:txBody>
      </p:sp>
      <p:cxnSp>
        <p:nvCxnSpPr>
          <p:cNvPr id="19" name="直接连接符 18"/>
          <p:cNvCxnSpPr/>
          <p:nvPr/>
        </p:nvCxnSpPr>
        <p:spPr>
          <a:xfrm>
            <a:off x="6677247" y="968479"/>
            <a:ext cx="0" cy="50070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815471" y="968479"/>
            <a:ext cx="4827180" cy="5493812"/>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smtClean="0"/>
              <a:t>】</a:t>
            </a:r>
          </a:p>
          <a:p>
            <a:pPr>
              <a:lnSpc>
                <a:spcPct val="150000"/>
              </a:lnSpc>
            </a:pPr>
            <a:r>
              <a:rPr lang="zh-CN" altLang="en-US" dirty="0" smtClean="0"/>
              <a:t>线粒体</a:t>
            </a:r>
            <a:r>
              <a:rPr lang="zh-CN" altLang="en-US" dirty="0"/>
              <a:t>会随细胞质的流动而流动，在细胞质</a:t>
            </a:r>
            <a:r>
              <a:rPr lang="zh-CN" altLang="en-US" dirty="0" smtClean="0"/>
              <a:t>基质中</a:t>
            </a:r>
            <a:r>
              <a:rPr lang="zh-CN" altLang="en-US" dirty="0"/>
              <a:t>并不总是均匀分布的，①错误；线粒体会随细胞质的</a:t>
            </a:r>
            <a:r>
              <a:rPr lang="zh-CN" altLang="en-US" dirty="0" smtClean="0"/>
              <a:t>流动而</a:t>
            </a:r>
            <a:r>
              <a:rPr lang="zh-CN" altLang="en-US" dirty="0"/>
              <a:t>流动，②正确；线粒体是细胞的“动力车间”，为细胞</a:t>
            </a:r>
            <a:r>
              <a:rPr lang="zh-CN" altLang="en-US" dirty="0" smtClean="0"/>
              <a:t>各项生命</a:t>
            </a:r>
            <a:r>
              <a:rPr lang="zh-CN" altLang="en-US" dirty="0"/>
              <a:t>活动提供能量，因此在代谢旺盛、需要能量较多的</a:t>
            </a:r>
            <a:r>
              <a:rPr lang="zh-CN" altLang="en-US" dirty="0" smtClean="0"/>
              <a:t>部位比较</a:t>
            </a:r>
            <a:r>
              <a:rPr lang="zh-CN" altLang="en-US" dirty="0"/>
              <a:t>集中，③正确；动物细胞由于耗能多于植物细胞，</a:t>
            </a:r>
            <a:r>
              <a:rPr lang="zh-CN" altLang="en-US" dirty="0" smtClean="0"/>
              <a:t>因此细胞</a:t>
            </a:r>
            <a:r>
              <a:rPr lang="zh-CN" altLang="en-US" dirty="0"/>
              <a:t>中的线粒体含量多于植物细胞，④正确；线粒体是有</a:t>
            </a:r>
            <a:r>
              <a:rPr lang="zh-CN" altLang="en-US" dirty="0" smtClean="0"/>
              <a:t>氧呼吸</a:t>
            </a:r>
            <a:r>
              <a:rPr lang="zh-CN" altLang="en-US" dirty="0"/>
              <a:t>的主要场所，不同细胞、不同的生理状态下，线粒体</a:t>
            </a:r>
            <a:r>
              <a:rPr lang="zh-CN" altLang="en-US" dirty="0" smtClean="0"/>
              <a:t>数量</a:t>
            </a:r>
            <a:r>
              <a:rPr lang="zh-CN" altLang="en-US" dirty="0"/>
              <a:t>不同，⑤正确</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smtClean="0"/>
              <a:t>】B</a:t>
            </a:r>
            <a:endParaRPr lang="en-US" altLang="zh-CN" dirty="0"/>
          </a:p>
          <a:p>
            <a:pPr>
              <a:lnSpc>
                <a:spcPct val="150000"/>
              </a:lnSpc>
            </a:pPr>
            <a:r>
              <a:rPr lang="en-US" altLang="zh-CN" dirty="0"/>
              <a:t>	</a:t>
            </a:r>
          </a:p>
        </p:txBody>
      </p:sp>
    </p:spTree>
    <p:extLst>
      <p:ext uri="{BB962C8B-B14F-4D97-AF65-F5344CB8AC3E}">
        <p14:creationId xmlns:p14="http://schemas.microsoft.com/office/powerpoint/2010/main" val="53777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49983" y="2348880"/>
            <a:ext cx="6922467" cy="3323987"/>
          </a:xfrm>
          <a:prstGeom prst="rect">
            <a:avLst/>
          </a:prstGeom>
        </p:spPr>
        <p:txBody>
          <a:bodyPr wrap="square">
            <a:spAutoFit/>
          </a:bodyPr>
          <a:lstStyle/>
          <a:p>
            <a:pPr>
              <a:lnSpc>
                <a:spcPct val="150000"/>
              </a:lnSpc>
            </a:pPr>
            <a:r>
              <a:rPr lang="zh-CN" altLang="zh-CN" sz="2000" b="1" dirty="0" smtClean="0">
                <a:latin typeface="微软雅黑" pitchFamily="34" charset="-122"/>
                <a:ea typeface="微软雅黑" pitchFamily="34" charset="-122"/>
              </a:rPr>
              <a:t>重点</a:t>
            </a:r>
            <a:endParaRPr lang="en-US" altLang="zh-CN" sz="2000" b="1" dirty="0" smtClean="0">
              <a:latin typeface="微软雅黑" pitchFamily="34" charset="-122"/>
              <a:ea typeface="微软雅黑" pitchFamily="34" charset="-122"/>
            </a:endParaRPr>
          </a:p>
          <a:p>
            <a:pPr>
              <a:lnSpc>
                <a:spcPct val="150000"/>
              </a:lnSpc>
            </a:pPr>
            <a:r>
              <a:rPr lang="en-US" altLang="zh-CN" sz="2000" dirty="0" smtClean="0"/>
              <a:t>1.</a:t>
            </a:r>
            <a:r>
              <a:rPr lang="zh-CN" altLang="en-US" sz="2000" dirty="0"/>
              <a:t> </a:t>
            </a:r>
            <a:r>
              <a:rPr lang="zh-CN" altLang="en-US" sz="2000" dirty="0" smtClean="0"/>
              <a:t>引导</a:t>
            </a:r>
            <a:r>
              <a:rPr lang="zh-CN" altLang="en-US" sz="2000" dirty="0"/>
              <a:t>学生主动探究细胞中的几种主要细胞器的结构和功能。</a:t>
            </a:r>
          </a:p>
          <a:p>
            <a:pPr>
              <a:lnSpc>
                <a:spcPct val="150000"/>
              </a:lnSpc>
            </a:pPr>
            <a:r>
              <a:rPr lang="en-US" altLang="zh-CN" sz="2000" dirty="0" smtClean="0"/>
              <a:t>2. </a:t>
            </a:r>
            <a:r>
              <a:rPr lang="zh-CN" altLang="en-US" sz="2000" dirty="0" smtClean="0"/>
              <a:t>细胞膜</a:t>
            </a:r>
            <a:r>
              <a:rPr lang="zh-CN" altLang="en-US" sz="2000" dirty="0"/>
              <a:t>系统的结构和功能。</a:t>
            </a:r>
          </a:p>
          <a:p>
            <a:pPr>
              <a:lnSpc>
                <a:spcPct val="150000"/>
              </a:lnSpc>
            </a:pPr>
            <a:r>
              <a:rPr lang="zh-CN" altLang="zh-CN" sz="2000" b="1" dirty="0" smtClean="0">
                <a:latin typeface="微软雅黑" pitchFamily="34" charset="-122"/>
                <a:ea typeface="微软雅黑" pitchFamily="34" charset="-122"/>
              </a:rPr>
              <a:t>难点</a:t>
            </a:r>
            <a:endParaRPr lang="en-US" altLang="zh-CN" sz="2000" b="1" dirty="0" smtClean="0">
              <a:latin typeface="微软雅黑" pitchFamily="34" charset="-122"/>
              <a:ea typeface="微软雅黑" pitchFamily="34" charset="-122"/>
            </a:endParaRPr>
          </a:p>
          <a:p>
            <a:pPr>
              <a:lnSpc>
                <a:spcPct val="150000"/>
              </a:lnSpc>
            </a:pPr>
            <a:r>
              <a:rPr lang="en-US" altLang="zh-CN" sz="2000" dirty="0" smtClean="0"/>
              <a:t>1.</a:t>
            </a:r>
            <a:r>
              <a:rPr lang="zh-CN" altLang="en-US" sz="2000" dirty="0"/>
              <a:t> </a:t>
            </a:r>
            <a:r>
              <a:rPr lang="zh-CN" altLang="en-US" sz="2000" dirty="0" smtClean="0"/>
              <a:t>制造</a:t>
            </a:r>
            <a:r>
              <a:rPr lang="zh-CN" altLang="en-US" sz="2000" dirty="0"/>
              <a:t>人的口腔上皮细胞的临时装片，使用高倍显微镜观察线粒体。</a:t>
            </a:r>
          </a:p>
          <a:p>
            <a:pPr>
              <a:lnSpc>
                <a:spcPct val="150000"/>
              </a:lnSpc>
            </a:pPr>
            <a:r>
              <a:rPr lang="en-US" altLang="zh-CN" sz="2000" dirty="0" smtClean="0"/>
              <a:t>2.</a:t>
            </a:r>
            <a:r>
              <a:rPr lang="zh-CN" altLang="en-US" sz="2000" dirty="0" smtClean="0"/>
              <a:t>细胞器</a:t>
            </a:r>
            <a:r>
              <a:rPr lang="zh-CN" altLang="en-US" sz="2000" dirty="0"/>
              <a:t>之间的协调配合</a:t>
            </a:r>
            <a:r>
              <a:rPr lang="zh-CN" altLang="en-US" sz="2000" dirty="0" smtClean="0"/>
              <a:t>。</a:t>
            </a:r>
            <a:endParaRPr lang="zh-CN" altLang="zh-CN" sz="2000" dirty="0"/>
          </a:p>
        </p:txBody>
      </p:sp>
      <p:sp>
        <p:nvSpPr>
          <p:cNvPr id="5" name="内容占位符 2"/>
          <p:cNvSpPr>
            <a:spLocks noGrp="1"/>
          </p:cNvSpPr>
          <p:nvPr>
            <p:ph idx="1"/>
          </p:nvPr>
        </p:nvSpPr>
        <p:spPr bwMode="auto">
          <a:xfrm>
            <a:off x="1138568" y="1240484"/>
            <a:ext cx="2112607"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eaLnBrk="1" hangingPunct="1">
              <a:buFont typeface="Arial" charset="0"/>
              <a:buNone/>
            </a:pPr>
            <a:r>
              <a:rPr lang="zh-CN" altLang="en-US" sz="2400" b="1" dirty="0" smtClean="0">
                <a:solidFill>
                  <a:srgbClr val="FF0000"/>
                </a:solidFill>
                <a:latin typeface="微软雅黑" pitchFamily="34" charset="-122"/>
                <a:ea typeface="微软雅黑" pitchFamily="34" charset="-122"/>
              </a:rPr>
              <a:t>重点难点</a:t>
            </a:r>
          </a:p>
        </p:txBody>
      </p:sp>
      <p:cxnSp>
        <p:nvCxnSpPr>
          <p:cNvPr id="6" name="直接连接符 5"/>
          <p:cNvCxnSpPr/>
          <p:nvPr/>
        </p:nvCxnSpPr>
        <p:spPr>
          <a:xfrm>
            <a:off x="1060912" y="1906938"/>
            <a:ext cx="10088057"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354" y="1240484"/>
            <a:ext cx="1337128" cy="74787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4" descr="生物2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795" r="14507"/>
          <a:stretch>
            <a:fillRect/>
          </a:stretch>
        </p:blipFill>
        <p:spPr bwMode="auto">
          <a:xfrm>
            <a:off x="8172450" y="2935397"/>
            <a:ext cx="2889753" cy="265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103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41913" y="1140580"/>
            <a:ext cx="5556868" cy="4662815"/>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5.</a:t>
            </a:r>
            <a:r>
              <a:rPr lang="zh-CN" altLang="en-US" dirty="0"/>
              <a:t> </a:t>
            </a:r>
            <a:r>
              <a:rPr lang="zh-CN" altLang="en-US" dirty="0" smtClean="0"/>
              <a:t>［</a:t>
            </a:r>
            <a:r>
              <a:rPr lang="en-US" altLang="zh-CN" dirty="0"/>
              <a:t>2019·</a:t>
            </a:r>
            <a:r>
              <a:rPr lang="zh-CN" altLang="en-US" dirty="0"/>
              <a:t>山东高一期中］下图表示对细胞器进行分类。下列选项不是</a:t>
            </a:r>
            <a:r>
              <a:rPr lang="zh-CN" altLang="en-US" dirty="0" smtClean="0"/>
              <a:t>此图</a:t>
            </a:r>
            <a:r>
              <a:rPr lang="zh-CN" altLang="en-US" dirty="0"/>
              <a:t>分类依据的是 （　　</a:t>
            </a:r>
            <a:r>
              <a:rPr lang="zh-CN" altLang="en-US" dirty="0" smtClean="0"/>
              <a:t>）</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r>
              <a:rPr lang="en-US" altLang="zh-CN" dirty="0" smtClean="0"/>
              <a:t>A</a:t>
            </a:r>
            <a:r>
              <a:rPr lang="en-US" altLang="zh-CN" dirty="0"/>
              <a:t>. </a:t>
            </a:r>
            <a:r>
              <a:rPr lang="zh-CN" altLang="en-US" dirty="0"/>
              <a:t>单层膜还是双层膜</a:t>
            </a:r>
          </a:p>
          <a:p>
            <a:pPr>
              <a:lnSpc>
                <a:spcPct val="150000"/>
              </a:lnSpc>
            </a:pPr>
            <a:r>
              <a:rPr lang="en-US" altLang="zh-CN" dirty="0"/>
              <a:t>B. </a:t>
            </a:r>
            <a:r>
              <a:rPr lang="zh-CN" altLang="en-US" dirty="0"/>
              <a:t>有无色素</a:t>
            </a:r>
          </a:p>
          <a:p>
            <a:pPr>
              <a:lnSpc>
                <a:spcPct val="150000"/>
              </a:lnSpc>
            </a:pPr>
            <a:r>
              <a:rPr lang="en-US" altLang="zh-CN" dirty="0"/>
              <a:t>C. </a:t>
            </a:r>
            <a:r>
              <a:rPr lang="zh-CN" altLang="en-US" dirty="0"/>
              <a:t>是否普遍存在于动植物细胞中</a:t>
            </a:r>
          </a:p>
          <a:p>
            <a:pPr>
              <a:lnSpc>
                <a:spcPct val="150000"/>
              </a:lnSpc>
            </a:pPr>
            <a:r>
              <a:rPr lang="en-US" altLang="zh-CN" dirty="0"/>
              <a:t>D. </a:t>
            </a:r>
            <a:r>
              <a:rPr lang="zh-CN" altLang="en-US" dirty="0"/>
              <a:t>有无膜结构</a:t>
            </a:r>
            <a:endParaRPr lang="zh-CN" altLang="en-US" dirty="0"/>
          </a:p>
        </p:txBody>
      </p:sp>
      <p:cxnSp>
        <p:nvCxnSpPr>
          <p:cNvPr id="19" name="直接连接符 18"/>
          <p:cNvCxnSpPr/>
          <p:nvPr/>
        </p:nvCxnSpPr>
        <p:spPr>
          <a:xfrm>
            <a:off x="6198781" y="968477"/>
            <a:ext cx="0" cy="50070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507126" y="968479"/>
            <a:ext cx="5135525" cy="5493812"/>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smtClean="0"/>
              <a:t>】</a:t>
            </a:r>
          </a:p>
          <a:p>
            <a:pPr>
              <a:lnSpc>
                <a:spcPct val="150000"/>
              </a:lnSpc>
            </a:pPr>
            <a:r>
              <a:rPr lang="zh-CN" altLang="en-US" dirty="0" smtClean="0"/>
              <a:t>高尔基体</a:t>
            </a:r>
            <a:r>
              <a:rPr lang="zh-CN" altLang="en-US" dirty="0"/>
              <a:t>和液泡具有单层膜结构，而线粒体和</a:t>
            </a:r>
            <a:r>
              <a:rPr lang="zh-CN" altLang="en-US" dirty="0" smtClean="0"/>
              <a:t>叶绿体</a:t>
            </a:r>
            <a:r>
              <a:rPr lang="zh-CN" altLang="en-US" dirty="0"/>
              <a:t>都具有双层膜结构，因此单层膜还是双层膜可作为</a:t>
            </a:r>
            <a:r>
              <a:rPr lang="zh-CN" altLang="en-US" dirty="0" smtClean="0"/>
              <a:t>它们</a:t>
            </a:r>
            <a:r>
              <a:rPr lang="zh-CN" altLang="en-US" dirty="0"/>
              <a:t>的分类依据，</a:t>
            </a:r>
            <a:r>
              <a:rPr lang="en-US" altLang="zh-CN" dirty="0"/>
              <a:t>A </a:t>
            </a:r>
            <a:r>
              <a:rPr lang="zh-CN" altLang="en-US" dirty="0"/>
              <a:t>项正确；高尔基体和线粒体不含色素，</a:t>
            </a:r>
            <a:r>
              <a:rPr lang="zh-CN" altLang="en-US" dirty="0" smtClean="0"/>
              <a:t>而叶绿体</a:t>
            </a:r>
            <a:r>
              <a:rPr lang="zh-CN" altLang="en-US" dirty="0"/>
              <a:t>和液泡含有色素，因此有没有色素可作为它们的</a:t>
            </a:r>
            <a:r>
              <a:rPr lang="zh-CN" altLang="en-US" dirty="0" smtClean="0"/>
              <a:t>分类</a:t>
            </a:r>
            <a:r>
              <a:rPr lang="zh-CN" altLang="en-US" dirty="0"/>
              <a:t>依据，</a:t>
            </a:r>
            <a:r>
              <a:rPr lang="en-US" altLang="zh-CN" dirty="0"/>
              <a:t>B </a:t>
            </a:r>
            <a:r>
              <a:rPr lang="zh-CN" altLang="en-US" dirty="0"/>
              <a:t>项正确；高尔基体和线粒体普遍存在于动植物</a:t>
            </a:r>
            <a:r>
              <a:rPr lang="zh-CN" altLang="en-US" dirty="0" smtClean="0"/>
              <a:t>细胞</a:t>
            </a:r>
            <a:r>
              <a:rPr lang="zh-CN" altLang="en-US" dirty="0"/>
              <a:t>中，而叶绿体和液泡通常分布在植物细胞中，因此是否</a:t>
            </a:r>
            <a:r>
              <a:rPr lang="zh-CN" altLang="en-US" dirty="0" smtClean="0"/>
              <a:t>普遍</a:t>
            </a:r>
            <a:r>
              <a:rPr lang="zh-CN" altLang="en-US" dirty="0"/>
              <a:t>存在于动植物细胞中可作为它们的分类依据，</a:t>
            </a:r>
            <a:r>
              <a:rPr lang="en-US" altLang="zh-CN" dirty="0"/>
              <a:t>C </a:t>
            </a:r>
            <a:r>
              <a:rPr lang="zh-CN" altLang="en-US" dirty="0"/>
              <a:t>项正确</a:t>
            </a:r>
            <a:r>
              <a:rPr lang="zh-CN" altLang="en-US" dirty="0" smtClean="0"/>
              <a:t>；图</a:t>
            </a:r>
            <a:r>
              <a:rPr lang="zh-CN" altLang="en-US" dirty="0"/>
              <a:t>中四种细胞器均含有膜结构，因此有无膜结构不是它们的分类依据，</a:t>
            </a:r>
            <a:r>
              <a:rPr lang="en-US" altLang="zh-CN" dirty="0"/>
              <a:t>D </a:t>
            </a:r>
            <a:r>
              <a:rPr lang="zh-CN" altLang="en-US" dirty="0"/>
              <a:t>项错误</a:t>
            </a:r>
            <a:r>
              <a:rPr lang="zh-CN" altLang="en-US" dirty="0" smtClean="0"/>
              <a:t>。</a:t>
            </a:r>
            <a:endParaRPr lang="en-US" altLang="zh-CN" dirty="0"/>
          </a:p>
          <a:p>
            <a:pPr>
              <a:lnSpc>
                <a:spcPct val="150000"/>
              </a:lnSpc>
            </a:pPr>
            <a:r>
              <a:rPr lang="en-US" altLang="zh-CN" dirty="0" smtClean="0"/>
              <a:t>【</a:t>
            </a:r>
            <a:r>
              <a:rPr lang="zh-CN" altLang="en-US" dirty="0"/>
              <a:t>答案</a:t>
            </a:r>
            <a:r>
              <a:rPr lang="en-US" altLang="zh-CN" dirty="0" smtClean="0"/>
              <a:t>】D</a:t>
            </a:r>
            <a:endParaRPr lang="en-US" altLang="zh-CN" dirty="0"/>
          </a:p>
          <a:p>
            <a:pPr>
              <a:lnSpc>
                <a:spcPct val="150000"/>
              </a:lnSpc>
            </a:pPr>
            <a:r>
              <a:rPr lang="en-US" altLang="zh-CN"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03" y="2135904"/>
            <a:ext cx="2761378" cy="180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2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41914" y="1342598"/>
            <a:ext cx="4801956" cy="3416320"/>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6</a:t>
            </a:r>
            <a:r>
              <a:rPr lang="en-US" altLang="zh-CN" b="1" dirty="0" smtClean="0">
                <a:latin typeface="微软雅黑" pitchFamily="34" charset="-122"/>
                <a:ea typeface="微软雅黑" pitchFamily="34" charset="-122"/>
              </a:rPr>
              <a:t>.</a:t>
            </a:r>
            <a:r>
              <a:rPr lang="zh-CN" altLang="en-US" dirty="0"/>
              <a:t> ［</a:t>
            </a:r>
            <a:r>
              <a:rPr lang="en-US" altLang="zh-CN" dirty="0"/>
              <a:t>2019·</a:t>
            </a:r>
            <a:r>
              <a:rPr lang="zh-CN" altLang="en-US" dirty="0"/>
              <a:t>福建高一期中］可在绿色植物根尖成熟区细胞中分布的一组</a:t>
            </a:r>
            <a:r>
              <a:rPr lang="zh-CN" altLang="en-US" dirty="0" smtClean="0"/>
              <a:t>细胞器</a:t>
            </a:r>
            <a:r>
              <a:rPr lang="zh-CN" altLang="en-US" dirty="0"/>
              <a:t>是 （　　）</a:t>
            </a:r>
          </a:p>
          <a:p>
            <a:pPr>
              <a:lnSpc>
                <a:spcPct val="150000"/>
              </a:lnSpc>
            </a:pPr>
            <a:r>
              <a:rPr lang="zh-CN" altLang="en-US" dirty="0"/>
              <a:t>①线粒体　②核糖体　③叶绿体　④内质网　⑤中心体　⑥高尔基体　</a:t>
            </a:r>
            <a:r>
              <a:rPr lang="zh-CN" altLang="en-US" dirty="0" smtClean="0"/>
              <a:t>⑦</a:t>
            </a:r>
            <a:r>
              <a:rPr lang="zh-CN" altLang="en-US" dirty="0"/>
              <a:t>液泡</a:t>
            </a:r>
          </a:p>
          <a:p>
            <a:pPr marL="342900" indent="-342900">
              <a:lnSpc>
                <a:spcPct val="150000"/>
              </a:lnSpc>
              <a:buAutoNum type="alphaUcPeriod"/>
            </a:pPr>
            <a:r>
              <a:rPr lang="en-US" altLang="zh-CN" dirty="0" smtClean="0"/>
              <a:t>①②③④⑥ </a:t>
            </a:r>
          </a:p>
          <a:p>
            <a:pPr marL="342900" indent="-342900">
              <a:lnSpc>
                <a:spcPct val="150000"/>
              </a:lnSpc>
              <a:buAutoNum type="alphaUcPeriod"/>
            </a:pPr>
            <a:r>
              <a:rPr lang="en-US" altLang="zh-CN" dirty="0" smtClean="0"/>
              <a:t>B</a:t>
            </a:r>
            <a:r>
              <a:rPr lang="en-US" altLang="zh-CN" dirty="0"/>
              <a:t>. ①②④⑤⑥⑦</a:t>
            </a:r>
          </a:p>
          <a:p>
            <a:pPr>
              <a:lnSpc>
                <a:spcPct val="150000"/>
              </a:lnSpc>
            </a:pPr>
            <a:r>
              <a:rPr lang="en-US" altLang="zh-CN" dirty="0"/>
              <a:t>C. </a:t>
            </a:r>
            <a:r>
              <a:rPr lang="en-US" altLang="zh-CN" dirty="0" smtClean="0"/>
              <a:t>①②③④⑤⑥</a:t>
            </a:r>
          </a:p>
          <a:p>
            <a:pPr>
              <a:lnSpc>
                <a:spcPct val="150000"/>
              </a:lnSpc>
            </a:pPr>
            <a:r>
              <a:rPr lang="en-US" altLang="zh-CN" dirty="0" smtClean="0"/>
              <a:t>D</a:t>
            </a:r>
            <a:r>
              <a:rPr lang="en-US" altLang="zh-CN" dirty="0"/>
              <a:t>. ①②④⑥⑦</a:t>
            </a:r>
            <a:endParaRPr lang="zh-CN" altLang="en-US" dirty="0"/>
          </a:p>
        </p:txBody>
      </p:sp>
      <p:cxnSp>
        <p:nvCxnSpPr>
          <p:cNvPr id="19" name="直接连接符 18"/>
          <p:cNvCxnSpPr/>
          <p:nvPr/>
        </p:nvCxnSpPr>
        <p:spPr>
          <a:xfrm>
            <a:off x="5688419" y="968476"/>
            <a:ext cx="0" cy="50070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28659" y="1140577"/>
            <a:ext cx="5507665" cy="4662815"/>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smtClean="0"/>
              <a:t>】</a:t>
            </a:r>
          </a:p>
          <a:p>
            <a:pPr>
              <a:lnSpc>
                <a:spcPct val="150000"/>
              </a:lnSpc>
            </a:pPr>
            <a:r>
              <a:rPr lang="zh-CN" altLang="en-US" dirty="0" smtClean="0"/>
              <a:t>植物</a:t>
            </a:r>
            <a:r>
              <a:rPr lang="zh-CN" altLang="en-US" dirty="0"/>
              <a:t>根尖成熟区细胞中有线粒体，可以为其</a:t>
            </a:r>
            <a:r>
              <a:rPr lang="zh-CN" altLang="en-US" dirty="0" smtClean="0"/>
              <a:t>生命活动</a:t>
            </a:r>
            <a:r>
              <a:rPr lang="zh-CN" altLang="en-US" dirty="0"/>
              <a:t>供能，①正确；植物根尖成熟区细胞中有核糖体，是</a:t>
            </a:r>
            <a:r>
              <a:rPr lang="zh-CN" altLang="en-US" dirty="0" smtClean="0"/>
              <a:t>蛋白质</a:t>
            </a:r>
            <a:r>
              <a:rPr lang="zh-CN" altLang="en-US" dirty="0"/>
              <a:t>的合成场所，②正确；植物根尖成熟区细胞中没有</a:t>
            </a:r>
            <a:r>
              <a:rPr lang="zh-CN" altLang="en-US" dirty="0" smtClean="0"/>
              <a:t>叶绿体</a:t>
            </a:r>
            <a:r>
              <a:rPr lang="zh-CN" altLang="en-US" dirty="0"/>
              <a:t>，③错误；植物根尖成熟区细胞中有内质网，④正确；</a:t>
            </a:r>
            <a:r>
              <a:rPr lang="zh-CN" altLang="en-US" dirty="0" smtClean="0"/>
              <a:t>中心体</a:t>
            </a:r>
            <a:r>
              <a:rPr lang="zh-CN" altLang="en-US" dirty="0"/>
              <a:t>只存在于动物细胞和低等植物细胞，绿色植物根尖</a:t>
            </a:r>
            <a:r>
              <a:rPr lang="zh-CN" altLang="en-US" dirty="0" smtClean="0"/>
              <a:t>成熟区</a:t>
            </a:r>
            <a:r>
              <a:rPr lang="zh-CN" altLang="en-US" dirty="0"/>
              <a:t>细胞中没有中心体，⑤错误；植物根尖成熟区细胞中有</a:t>
            </a:r>
            <a:r>
              <a:rPr lang="zh-CN" altLang="en-US" dirty="0" smtClean="0"/>
              <a:t>高尔基体</a:t>
            </a:r>
            <a:r>
              <a:rPr lang="zh-CN" altLang="en-US" dirty="0"/>
              <a:t>，⑥正确；植物根尖成熟区细胞中有大液泡，⑦正确</a:t>
            </a:r>
            <a:r>
              <a:rPr lang="zh-CN" altLang="en-US" dirty="0" smtClean="0"/>
              <a:t>。综上所述</a:t>
            </a:r>
            <a:r>
              <a:rPr lang="zh-CN" altLang="en-US" dirty="0"/>
              <a:t>，以上说法正确的有①②④⑥⑦</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smtClean="0"/>
              <a:t>】D</a:t>
            </a:r>
            <a:endParaRPr lang="en-US" altLang="zh-CN" dirty="0"/>
          </a:p>
        </p:txBody>
      </p:sp>
    </p:spTree>
    <p:extLst>
      <p:ext uri="{BB962C8B-B14F-4D97-AF65-F5344CB8AC3E}">
        <p14:creationId xmlns:p14="http://schemas.microsoft.com/office/powerpoint/2010/main" val="29822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74571" y="1548541"/>
            <a:ext cx="5103213" cy="3416320"/>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7</a:t>
            </a:r>
            <a:r>
              <a:rPr lang="en-US" altLang="zh-CN" b="1" dirty="0" smtClean="0">
                <a:latin typeface="微软雅黑" pitchFamily="34" charset="-122"/>
                <a:ea typeface="微软雅黑" pitchFamily="34" charset="-122"/>
              </a:rPr>
              <a:t>.</a:t>
            </a:r>
            <a:r>
              <a:rPr lang="zh-CN" altLang="en-US" dirty="0" smtClean="0"/>
              <a:t>［</a:t>
            </a:r>
            <a:r>
              <a:rPr lang="en-US" altLang="zh-CN" b="1" dirty="0"/>
              <a:t>2019</a:t>
            </a:r>
            <a:r>
              <a:rPr lang="en-US" altLang="zh-CN" dirty="0"/>
              <a:t>·</a:t>
            </a:r>
            <a:r>
              <a:rPr lang="zh-CN" altLang="en-US" dirty="0"/>
              <a:t>哈尔滨六中高一期末</a:t>
            </a:r>
            <a:r>
              <a:rPr lang="zh-CN" altLang="en-US" dirty="0" smtClean="0"/>
              <a:t>］右图</a:t>
            </a:r>
            <a:r>
              <a:rPr lang="zh-CN" altLang="en-US" dirty="0"/>
              <a:t>是真核细胞中的两种细胞器的结构模式图，下列叙述错误的是 （　　） 	</a:t>
            </a:r>
          </a:p>
          <a:p>
            <a:pPr>
              <a:lnSpc>
                <a:spcPct val="150000"/>
              </a:lnSpc>
            </a:pPr>
            <a:r>
              <a:rPr lang="en-US" altLang="zh-CN" dirty="0" smtClean="0"/>
              <a:t>A</a:t>
            </a:r>
            <a:r>
              <a:rPr lang="en-US" altLang="zh-CN" dirty="0"/>
              <a:t>. </a:t>
            </a:r>
            <a:r>
              <a:rPr lang="zh-CN" altLang="en-US" dirty="0"/>
              <a:t>①和②的主要成分是蛋白质和脂质</a:t>
            </a:r>
          </a:p>
          <a:p>
            <a:pPr>
              <a:lnSpc>
                <a:spcPct val="150000"/>
              </a:lnSpc>
            </a:pPr>
            <a:r>
              <a:rPr lang="en-US" altLang="zh-CN" dirty="0"/>
              <a:t>B. </a:t>
            </a:r>
            <a:r>
              <a:rPr lang="zh-CN" altLang="en-US" dirty="0"/>
              <a:t>分布于③上的叶绿素的合成需要</a:t>
            </a:r>
            <a:r>
              <a:rPr lang="en-US" altLang="zh-CN" dirty="0"/>
              <a:t>Mg </a:t>
            </a:r>
          </a:p>
          <a:p>
            <a:pPr>
              <a:lnSpc>
                <a:spcPct val="150000"/>
              </a:lnSpc>
            </a:pPr>
            <a:r>
              <a:rPr lang="en-US" altLang="zh-CN" dirty="0"/>
              <a:t>C. </a:t>
            </a:r>
            <a:r>
              <a:rPr lang="zh-CN" altLang="en-US" dirty="0"/>
              <a:t>①和②上分布的蛋白质的种类和功能相同</a:t>
            </a:r>
          </a:p>
          <a:p>
            <a:pPr>
              <a:lnSpc>
                <a:spcPct val="150000"/>
              </a:lnSpc>
            </a:pPr>
            <a:r>
              <a:rPr lang="en-US" altLang="zh-CN" dirty="0"/>
              <a:t>D. </a:t>
            </a:r>
            <a:r>
              <a:rPr lang="zh-CN" altLang="en-US" dirty="0"/>
              <a:t>④中除了含有相关的酶外，还含有少量</a:t>
            </a:r>
            <a:r>
              <a:rPr lang="en-US" altLang="zh-CN" dirty="0"/>
              <a:t>DNA 	</a:t>
            </a:r>
          </a:p>
        </p:txBody>
      </p:sp>
      <p:cxnSp>
        <p:nvCxnSpPr>
          <p:cNvPr id="19" name="直接连接符 18"/>
          <p:cNvCxnSpPr/>
          <p:nvPr/>
        </p:nvCxnSpPr>
        <p:spPr>
          <a:xfrm>
            <a:off x="8042144" y="1071249"/>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397996" y="954793"/>
            <a:ext cx="2254003" cy="3831818"/>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a:t>①是外膜，②是内膜，两种膜的功能不完全相同， 故膜上分布的蛋白质的种类和功能不完全相同，</a:t>
            </a:r>
            <a:r>
              <a:rPr lang="en-US" altLang="zh-CN" dirty="0"/>
              <a:t>C </a:t>
            </a:r>
            <a:r>
              <a:rPr lang="zh-CN" altLang="en-US" dirty="0"/>
              <a:t>项错误。</a:t>
            </a:r>
            <a:endParaRPr lang="en-US" altLang="zh-CN" dirty="0" smtClean="0"/>
          </a:p>
          <a:p>
            <a:pPr>
              <a:lnSpc>
                <a:spcPct val="150000"/>
              </a:lnSpc>
            </a:pPr>
            <a:r>
              <a:rPr lang="en-US" altLang="zh-CN" dirty="0" smtClean="0"/>
              <a:t>【</a:t>
            </a:r>
            <a:r>
              <a:rPr lang="zh-CN" altLang="en-US" dirty="0"/>
              <a:t>答案</a:t>
            </a:r>
            <a:r>
              <a:rPr lang="en-US" altLang="zh-CN" dirty="0" smtClean="0"/>
              <a:t>】C </a:t>
            </a:r>
            <a:r>
              <a:rPr lang="en-US" altLang="zh-CN" dirty="0"/>
              <a:t>	</a:t>
            </a:r>
          </a:p>
          <a:p>
            <a:pPr>
              <a:lnSpc>
                <a:spcPct val="150000"/>
              </a:lnSpc>
            </a:pPr>
            <a:r>
              <a:rPr lang="en-US" altLang="zh-CN"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84" y="1885087"/>
            <a:ext cx="1842524" cy="197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83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92787" y="1377374"/>
            <a:ext cx="9713313" cy="4662815"/>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8.</a:t>
            </a:r>
            <a:r>
              <a:rPr lang="zh-CN" altLang="en-US" dirty="0" smtClean="0"/>
              <a:t>［</a:t>
            </a:r>
            <a:r>
              <a:rPr lang="en-US" altLang="zh-CN" b="1" dirty="0"/>
              <a:t>2019</a:t>
            </a:r>
            <a:r>
              <a:rPr lang="en-US" altLang="zh-CN" dirty="0"/>
              <a:t>·</a:t>
            </a:r>
            <a:r>
              <a:rPr lang="zh-CN" altLang="en-US" dirty="0"/>
              <a:t>湖北汉阳一中高一月考］用差速离心法分离出某动物细胞的</a:t>
            </a:r>
            <a:r>
              <a:rPr lang="en-US" altLang="zh-CN" dirty="0"/>
              <a:t>3 </a:t>
            </a:r>
            <a:r>
              <a:rPr lang="zh-CN" altLang="en-US" dirty="0"/>
              <a:t>种细胞器，经测定其中</a:t>
            </a:r>
            <a:r>
              <a:rPr lang="en-US" altLang="zh-CN" dirty="0"/>
              <a:t>3 </a:t>
            </a:r>
            <a:r>
              <a:rPr lang="zh-CN" altLang="en-US" dirty="0"/>
              <a:t>种有机物的含量如下图所示。下列叙述正确的是 （　　</a:t>
            </a:r>
            <a:r>
              <a:rPr lang="en-US" altLang="zh-CN" dirty="0" smtClean="0"/>
              <a:t>)</a:t>
            </a:r>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r>
              <a:rPr lang="en-US" altLang="zh-CN" dirty="0" smtClean="0"/>
              <a:t>A</a:t>
            </a:r>
            <a:r>
              <a:rPr lang="en-US" altLang="zh-CN" dirty="0"/>
              <a:t>. </a:t>
            </a:r>
            <a:r>
              <a:rPr lang="zh-CN" altLang="en-US" dirty="0"/>
              <a:t>有氧呼吸只在细胞器中进行</a:t>
            </a:r>
          </a:p>
          <a:p>
            <a:pPr>
              <a:lnSpc>
                <a:spcPct val="150000"/>
              </a:lnSpc>
            </a:pPr>
            <a:r>
              <a:rPr lang="en-US" altLang="zh-CN" dirty="0"/>
              <a:t>B. </a:t>
            </a:r>
            <a:r>
              <a:rPr lang="zh-CN" altLang="en-US" dirty="0"/>
              <a:t>细胞器乙肯定与分泌蛋白的加工、运输和分泌有关</a:t>
            </a:r>
          </a:p>
          <a:p>
            <a:pPr>
              <a:lnSpc>
                <a:spcPct val="150000"/>
              </a:lnSpc>
            </a:pPr>
            <a:r>
              <a:rPr lang="en-US" altLang="zh-CN" dirty="0"/>
              <a:t>C. </a:t>
            </a:r>
            <a:r>
              <a:rPr lang="zh-CN" altLang="en-US" dirty="0"/>
              <a:t>细胞器丙是蛋白质合成的场所</a:t>
            </a:r>
          </a:p>
          <a:p>
            <a:pPr>
              <a:lnSpc>
                <a:spcPct val="150000"/>
              </a:lnSpc>
            </a:pPr>
            <a:r>
              <a:rPr lang="en-US" altLang="zh-CN" dirty="0"/>
              <a:t>D. </a:t>
            </a:r>
            <a:r>
              <a:rPr lang="zh-CN" altLang="en-US" dirty="0"/>
              <a:t>硝化细菌与此细胞共有的细胞器有甲和丙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097" y="2368005"/>
            <a:ext cx="3475359" cy="174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802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54687" y="1640323"/>
            <a:ext cx="9932388" cy="4247317"/>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a:t>分析题图，该细胞为动物细胞，细胞器甲含有蛋白质、脂质和核酸，说明细胞器甲有膜结构，可推断细胞器甲为线粒体；细胞器乙含有蛋白质和脂质，说明细胞器乙有膜结构，但无核酸，可推断细胞器乙可能为内质网、高尔基体、溶酶体；细胞器丙的脂质含量为</a:t>
            </a:r>
            <a:r>
              <a:rPr lang="en-US" altLang="zh-CN" dirty="0"/>
              <a:t>0</a:t>
            </a:r>
            <a:r>
              <a:rPr lang="zh-CN" altLang="en-US" dirty="0"/>
              <a:t>，说明细胞器丙没有膜结构， 但含有核酸和蛋白质，可推断细胞器丙为核糖体。线粒体是细胞进行有氧呼吸的主要场所，</a:t>
            </a:r>
            <a:r>
              <a:rPr lang="en-US" altLang="zh-CN" dirty="0"/>
              <a:t>A </a:t>
            </a:r>
            <a:r>
              <a:rPr lang="zh-CN" altLang="en-US" dirty="0"/>
              <a:t>项错误；内质网和高尔基体与分泌蛋白的加工、运输和分泌有关，而溶酶体与其无关， </a:t>
            </a:r>
            <a:r>
              <a:rPr lang="en-US" altLang="zh-CN" dirty="0"/>
              <a:t>B </a:t>
            </a:r>
            <a:r>
              <a:rPr lang="zh-CN" altLang="en-US" dirty="0"/>
              <a:t>项错误；蛋白质合成的场所是核糖体，</a:t>
            </a:r>
            <a:r>
              <a:rPr lang="en-US" altLang="zh-CN" dirty="0"/>
              <a:t>C </a:t>
            </a:r>
            <a:r>
              <a:rPr lang="zh-CN" altLang="en-US" dirty="0"/>
              <a:t>项正确；硝化细菌属于原核生物，与动物细胞（真核生物）共有的细胞器是核糖体，</a:t>
            </a:r>
            <a:r>
              <a:rPr lang="en-US" altLang="zh-CN" dirty="0"/>
              <a:t>D </a:t>
            </a:r>
            <a:r>
              <a:rPr lang="zh-CN" altLang="en-US" dirty="0"/>
              <a:t>项错误</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smtClean="0"/>
              <a:t>】C </a:t>
            </a:r>
            <a:r>
              <a:rPr lang="en-US" altLang="zh-CN" dirty="0"/>
              <a:t>	</a:t>
            </a:r>
          </a:p>
          <a:p>
            <a:pPr>
              <a:lnSpc>
                <a:spcPct val="150000"/>
              </a:lnSpc>
            </a:pPr>
            <a:r>
              <a:rPr lang="en-US" altLang="zh-CN" dirty="0"/>
              <a:t>	</a:t>
            </a:r>
          </a:p>
        </p:txBody>
      </p:sp>
    </p:spTree>
    <p:extLst>
      <p:ext uri="{BB962C8B-B14F-4D97-AF65-F5344CB8AC3E}">
        <p14:creationId xmlns:p14="http://schemas.microsoft.com/office/powerpoint/2010/main" val="39505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6972" y="1196620"/>
            <a:ext cx="4969863" cy="4247317"/>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9.</a:t>
            </a:r>
            <a:r>
              <a:rPr lang="zh-CN" altLang="en-US" dirty="0" smtClean="0"/>
              <a:t>［</a:t>
            </a:r>
            <a:r>
              <a:rPr lang="en-US" altLang="zh-CN" b="1" dirty="0"/>
              <a:t>2019</a:t>
            </a:r>
            <a:r>
              <a:rPr lang="en-US" altLang="zh-CN" dirty="0"/>
              <a:t>·</a:t>
            </a:r>
            <a:r>
              <a:rPr lang="zh-CN" altLang="en-US" dirty="0"/>
              <a:t>黑龙江牡丹江一中高一期末］关于下列细胞器的叙述，正确的一组是 </a:t>
            </a:r>
            <a:r>
              <a:rPr lang="zh-CN" altLang="en-US" dirty="0" smtClean="0"/>
              <a:t> （</a:t>
            </a:r>
            <a:r>
              <a:rPr lang="zh-CN" altLang="en-US" dirty="0"/>
              <a:t>　　） </a:t>
            </a:r>
          </a:p>
          <a:p>
            <a:pPr>
              <a:lnSpc>
                <a:spcPct val="150000"/>
              </a:lnSpc>
            </a:pPr>
            <a:r>
              <a:rPr lang="zh-CN" altLang="en-US" dirty="0"/>
              <a:t>①线粒体　②叶绿体　③高尔基体　④核糖体　⑤内质网　⑥中心体</a:t>
            </a:r>
          </a:p>
          <a:p>
            <a:pPr>
              <a:lnSpc>
                <a:spcPct val="150000"/>
              </a:lnSpc>
            </a:pPr>
            <a:r>
              <a:rPr lang="zh-CN" altLang="en-US" dirty="0"/>
              <a:t>（</a:t>
            </a:r>
            <a:r>
              <a:rPr lang="en-US" altLang="zh-CN" dirty="0"/>
              <a:t>1</a:t>
            </a:r>
            <a:r>
              <a:rPr lang="zh-CN" altLang="en-US" dirty="0"/>
              <a:t>）与能量转换有关的细胞器是①② </a:t>
            </a:r>
          </a:p>
          <a:p>
            <a:pPr>
              <a:lnSpc>
                <a:spcPct val="150000"/>
              </a:lnSpc>
            </a:pPr>
            <a:r>
              <a:rPr lang="zh-CN" altLang="en-US" dirty="0"/>
              <a:t>（</a:t>
            </a:r>
            <a:r>
              <a:rPr lang="en-US" altLang="zh-CN" dirty="0"/>
              <a:t>2</a:t>
            </a:r>
            <a:r>
              <a:rPr lang="zh-CN" altLang="en-US" dirty="0"/>
              <a:t>）与分泌蛋白形成有关的细胞器只有③⑤ </a:t>
            </a:r>
          </a:p>
          <a:p>
            <a:pPr>
              <a:lnSpc>
                <a:spcPct val="150000"/>
              </a:lnSpc>
            </a:pPr>
            <a:r>
              <a:rPr lang="zh-CN" altLang="en-US" dirty="0"/>
              <a:t>（</a:t>
            </a:r>
            <a:r>
              <a:rPr lang="en-US" altLang="zh-CN" dirty="0"/>
              <a:t>3</a:t>
            </a:r>
            <a:r>
              <a:rPr lang="zh-CN" altLang="en-US" dirty="0"/>
              <a:t>）双层膜结构的细胞器只有①② </a:t>
            </a:r>
          </a:p>
          <a:p>
            <a:pPr>
              <a:lnSpc>
                <a:spcPct val="150000"/>
              </a:lnSpc>
            </a:pPr>
            <a:r>
              <a:rPr lang="zh-CN" altLang="en-US" dirty="0"/>
              <a:t>（</a:t>
            </a:r>
            <a:r>
              <a:rPr lang="en-US" altLang="zh-CN" dirty="0"/>
              <a:t>4</a:t>
            </a:r>
            <a:r>
              <a:rPr lang="zh-CN" altLang="en-US" dirty="0"/>
              <a:t>）含</a:t>
            </a:r>
            <a:r>
              <a:rPr lang="en-US" altLang="zh-CN" dirty="0"/>
              <a:t>DNA </a:t>
            </a:r>
            <a:r>
              <a:rPr lang="zh-CN" altLang="en-US" dirty="0"/>
              <a:t>的细胞器只有① </a:t>
            </a:r>
          </a:p>
          <a:p>
            <a:pPr>
              <a:lnSpc>
                <a:spcPct val="150000"/>
              </a:lnSpc>
            </a:pPr>
            <a:r>
              <a:rPr lang="en-US" altLang="zh-CN" dirty="0"/>
              <a:t>A.</a:t>
            </a:r>
            <a:r>
              <a:rPr lang="zh-CN" altLang="en-US" dirty="0"/>
              <a:t>（</a:t>
            </a:r>
            <a:r>
              <a:rPr lang="en-US" altLang="zh-CN" dirty="0"/>
              <a:t>1</a:t>
            </a:r>
            <a:r>
              <a:rPr lang="zh-CN" altLang="en-US" dirty="0"/>
              <a:t>）（</a:t>
            </a:r>
            <a:r>
              <a:rPr lang="en-US" altLang="zh-CN" dirty="0"/>
              <a:t>3</a:t>
            </a:r>
            <a:r>
              <a:rPr lang="zh-CN" altLang="en-US" dirty="0"/>
              <a:t>）　 </a:t>
            </a:r>
            <a:r>
              <a:rPr lang="zh-CN" altLang="en-US" dirty="0" smtClean="0"/>
              <a:t>  </a:t>
            </a:r>
            <a:r>
              <a:rPr lang="en-US" altLang="zh-CN" dirty="0" smtClean="0"/>
              <a:t>B</a:t>
            </a:r>
            <a:r>
              <a:rPr lang="en-US" altLang="zh-CN" dirty="0"/>
              <a:t>.</a:t>
            </a:r>
            <a:r>
              <a:rPr lang="zh-CN" altLang="en-US" dirty="0"/>
              <a:t>（</a:t>
            </a:r>
            <a:r>
              <a:rPr lang="en-US" altLang="zh-CN" dirty="0"/>
              <a:t>1</a:t>
            </a:r>
            <a:r>
              <a:rPr lang="zh-CN" altLang="en-US" dirty="0"/>
              <a:t>）（</a:t>
            </a:r>
            <a:r>
              <a:rPr lang="en-US" altLang="zh-CN" dirty="0"/>
              <a:t>4</a:t>
            </a:r>
            <a:r>
              <a:rPr lang="zh-CN" altLang="en-US" dirty="0"/>
              <a:t>）　　 </a:t>
            </a:r>
          </a:p>
          <a:p>
            <a:pPr>
              <a:lnSpc>
                <a:spcPct val="150000"/>
              </a:lnSpc>
            </a:pPr>
            <a:r>
              <a:rPr lang="en-US" altLang="zh-CN" dirty="0"/>
              <a:t>C.</a:t>
            </a:r>
            <a:r>
              <a:rPr lang="zh-CN" altLang="en-US" dirty="0"/>
              <a:t>（</a:t>
            </a:r>
            <a:r>
              <a:rPr lang="en-US" altLang="zh-CN" dirty="0"/>
              <a:t>2</a:t>
            </a:r>
            <a:r>
              <a:rPr lang="zh-CN" altLang="en-US" dirty="0"/>
              <a:t>）（</a:t>
            </a:r>
            <a:r>
              <a:rPr lang="en-US" altLang="zh-CN" dirty="0"/>
              <a:t>3</a:t>
            </a:r>
            <a:r>
              <a:rPr lang="zh-CN" altLang="en-US" dirty="0"/>
              <a:t>） </a:t>
            </a:r>
            <a:r>
              <a:rPr lang="en-US" altLang="zh-CN" dirty="0" smtClean="0"/>
              <a:t>	D</a:t>
            </a:r>
            <a:r>
              <a:rPr lang="en-US" altLang="zh-CN" dirty="0"/>
              <a:t>.</a:t>
            </a:r>
            <a:r>
              <a:rPr lang="zh-CN" altLang="en-US" dirty="0"/>
              <a:t>（</a:t>
            </a:r>
            <a:r>
              <a:rPr lang="en-US" altLang="zh-CN" dirty="0"/>
              <a:t>2</a:t>
            </a:r>
            <a:r>
              <a:rPr lang="zh-CN" altLang="en-US" dirty="0"/>
              <a:t>）（</a:t>
            </a:r>
            <a:r>
              <a:rPr lang="en-US" altLang="zh-CN" dirty="0"/>
              <a:t>4</a:t>
            </a:r>
            <a:r>
              <a:rPr lang="zh-CN" altLang="en-US" dirty="0"/>
              <a:t>） 	</a:t>
            </a:r>
          </a:p>
        </p:txBody>
      </p:sp>
      <p:cxnSp>
        <p:nvCxnSpPr>
          <p:cNvPr id="19" name="直接连接符 18"/>
          <p:cNvCxnSpPr/>
          <p:nvPr/>
        </p:nvCxnSpPr>
        <p:spPr>
          <a:xfrm>
            <a:off x="5927593" y="1071248"/>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191248" y="1196619"/>
            <a:ext cx="5000625" cy="4662815"/>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smtClean="0"/>
              <a:t>】</a:t>
            </a:r>
            <a:r>
              <a:rPr lang="zh-CN" altLang="en-US" dirty="0" smtClean="0"/>
              <a:t>线粒体</a:t>
            </a:r>
            <a:r>
              <a:rPr lang="zh-CN" altLang="en-US" dirty="0"/>
              <a:t>为有氧呼吸的主要场所，叶绿体为绿色植物光合作用的场所，（</a:t>
            </a:r>
            <a:r>
              <a:rPr lang="en-US" altLang="zh-CN" dirty="0"/>
              <a:t>1</a:t>
            </a:r>
            <a:r>
              <a:rPr lang="zh-CN" altLang="en-US" dirty="0"/>
              <a:t>）正确；分泌蛋白在核糖体上合成，在内质网和高尔基体中加工，且需要线粒体提供能量，故与分泌蛋白形成有关的细胞器有①线粒体、③高尔基体、④核糖体、⑤内质网，（</a:t>
            </a:r>
            <a:r>
              <a:rPr lang="en-US" altLang="zh-CN" dirty="0"/>
              <a:t>2</a:t>
            </a:r>
            <a:r>
              <a:rPr lang="zh-CN" altLang="en-US" dirty="0"/>
              <a:t>）错误；含双层膜结构的细胞器有①线粒体和②叶绿体，（</a:t>
            </a:r>
            <a:r>
              <a:rPr lang="en-US" altLang="zh-CN" dirty="0"/>
              <a:t>3</a:t>
            </a:r>
            <a:r>
              <a:rPr lang="zh-CN" altLang="en-US" dirty="0"/>
              <a:t>）正确；含核酸的细胞器除①线粒体和 ②叶绿体外，还有④核糖体，但只有线粒体和叶绿体含</a:t>
            </a:r>
            <a:r>
              <a:rPr lang="en-US" altLang="zh-CN" dirty="0"/>
              <a:t>DNA</a:t>
            </a:r>
            <a:r>
              <a:rPr lang="zh-CN" altLang="en-US" dirty="0"/>
              <a:t>，（</a:t>
            </a:r>
            <a:r>
              <a:rPr lang="en-US" altLang="zh-CN" dirty="0"/>
              <a:t>4</a:t>
            </a:r>
            <a:r>
              <a:rPr lang="zh-CN" altLang="en-US" dirty="0"/>
              <a:t>）错误</a:t>
            </a:r>
            <a:r>
              <a:rPr lang="zh-CN" altLang="en-US" dirty="0" smtClean="0"/>
              <a:t>。</a:t>
            </a:r>
            <a:endParaRPr lang="en-US" altLang="zh-CN" dirty="0" smtClean="0"/>
          </a:p>
          <a:p>
            <a:pPr>
              <a:lnSpc>
                <a:spcPct val="150000"/>
              </a:lnSpc>
            </a:pPr>
            <a:r>
              <a:rPr lang="en-US" altLang="zh-CN" dirty="0" smtClean="0"/>
              <a:t>【</a:t>
            </a:r>
            <a:r>
              <a:rPr lang="zh-CN" altLang="en-US" dirty="0" smtClean="0"/>
              <a:t>答案</a:t>
            </a:r>
            <a:r>
              <a:rPr lang="en-US" altLang="zh-CN" dirty="0" smtClean="0"/>
              <a:t>】A </a:t>
            </a:r>
            <a:endParaRPr lang="en-US" altLang="zh-CN" dirty="0"/>
          </a:p>
        </p:txBody>
      </p:sp>
    </p:spTree>
    <p:extLst>
      <p:ext uri="{BB962C8B-B14F-4D97-AF65-F5344CB8AC3E}">
        <p14:creationId xmlns:p14="http://schemas.microsoft.com/office/powerpoint/2010/main" val="17308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11837" y="1434524"/>
            <a:ext cx="4226913" cy="3831818"/>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10</a:t>
            </a:r>
            <a:r>
              <a:rPr lang="en-US" altLang="zh-CN" b="1" dirty="0" smtClean="0">
                <a:latin typeface="微软雅黑" pitchFamily="34" charset="-122"/>
                <a:ea typeface="微软雅黑" pitchFamily="34" charset="-122"/>
              </a:rPr>
              <a:t>.</a:t>
            </a:r>
            <a:r>
              <a:rPr lang="zh-CN" altLang="en-US" dirty="0" smtClean="0"/>
              <a:t>［</a:t>
            </a:r>
            <a:r>
              <a:rPr lang="en-US" altLang="zh-CN" b="1" dirty="0"/>
              <a:t>2019</a:t>
            </a:r>
            <a:r>
              <a:rPr lang="en-US" altLang="zh-CN" dirty="0"/>
              <a:t>·</a:t>
            </a:r>
            <a:r>
              <a:rPr lang="zh-CN" altLang="en-US" dirty="0"/>
              <a:t>四川攀枝花高一期末］如果把细胞比作微型工厂，细胞器就是工厂中的车间。下列关于细胞器的叙述，正确的是 （　　） </a:t>
            </a:r>
          </a:p>
          <a:p>
            <a:pPr>
              <a:lnSpc>
                <a:spcPct val="150000"/>
              </a:lnSpc>
            </a:pPr>
            <a:r>
              <a:rPr lang="en-US" altLang="zh-CN" dirty="0"/>
              <a:t>A. </a:t>
            </a:r>
            <a:r>
              <a:rPr lang="zh-CN" altLang="en-US" dirty="0"/>
              <a:t>有中心体的细胞一定是动物细胞　　</a:t>
            </a:r>
          </a:p>
          <a:p>
            <a:pPr>
              <a:lnSpc>
                <a:spcPct val="150000"/>
              </a:lnSpc>
            </a:pPr>
            <a:r>
              <a:rPr lang="en-US" altLang="zh-CN" dirty="0"/>
              <a:t>B. </a:t>
            </a:r>
            <a:r>
              <a:rPr lang="zh-CN" altLang="en-US" dirty="0"/>
              <a:t>动植物细胞中高尔基体的功能相同</a:t>
            </a:r>
          </a:p>
          <a:p>
            <a:pPr>
              <a:lnSpc>
                <a:spcPct val="150000"/>
              </a:lnSpc>
            </a:pPr>
            <a:r>
              <a:rPr lang="en-US" altLang="zh-CN" dirty="0"/>
              <a:t>C. </a:t>
            </a:r>
            <a:r>
              <a:rPr lang="zh-CN" altLang="en-US" dirty="0"/>
              <a:t>真核细胞与原核细胞中核糖体的功能相同　　</a:t>
            </a:r>
          </a:p>
          <a:p>
            <a:pPr>
              <a:lnSpc>
                <a:spcPct val="150000"/>
              </a:lnSpc>
            </a:pPr>
            <a:r>
              <a:rPr lang="en-US" altLang="zh-CN" dirty="0"/>
              <a:t>D. </a:t>
            </a:r>
            <a:r>
              <a:rPr lang="zh-CN" altLang="en-US" dirty="0"/>
              <a:t>绿色植物的所有细胞中都含有</a:t>
            </a:r>
            <a:r>
              <a:rPr lang="zh-CN" altLang="en-US" dirty="0" smtClean="0"/>
              <a:t>叶绿体</a:t>
            </a:r>
            <a:endParaRPr lang="zh-CN" altLang="en-US" dirty="0"/>
          </a:p>
        </p:txBody>
      </p:sp>
      <p:cxnSp>
        <p:nvCxnSpPr>
          <p:cNvPr id="19" name="直接连接符 18"/>
          <p:cNvCxnSpPr/>
          <p:nvPr/>
        </p:nvCxnSpPr>
        <p:spPr>
          <a:xfrm>
            <a:off x="5479919" y="1163179"/>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543550" y="1459348"/>
            <a:ext cx="5365626" cy="4247317"/>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a:t>有中心体的细胞不一定是动物细胞，某些低等植物细胞中也有中心体，</a:t>
            </a:r>
            <a:r>
              <a:rPr lang="en-US" altLang="zh-CN" dirty="0"/>
              <a:t>A </a:t>
            </a:r>
            <a:r>
              <a:rPr lang="zh-CN" altLang="en-US" dirty="0"/>
              <a:t>项错误；高尔基体是细胞分泌物的包装和加工场所，植物细胞内的高尔基体还与细胞壁的形成有关，</a:t>
            </a:r>
            <a:r>
              <a:rPr lang="en-US" altLang="zh-CN" dirty="0"/>
              <a:t>B </a:t>
            </a:r>
            <a:r>
              <a:rPr lang="zh-CN" altLang="en-US" dirty="0"/>
              <a:t>项错误；真核细胞与原核细胞中核糖体的功能相同， 都是蛋白质合成的场所，</a:t>
            </a:r>
            <a:r>
              <a:rPr lang="en-US" altLang="zh-CN" dirty="0"/>
              <a:t>C </a:t>
            </a:r>
            <a:r>
              <a:rPr lang="zh-CN" altLang="en-US" dirty="0"/>
              <a:t>项正确；绿色植物并非所有细胞中都含有叶绿体，如根尖分生区细胞就不含叶绿体，</a:t>
            </a:r>
            <a:r>
              <a:rPr lang="en-US" altLang="zh-CN" dirty="0"/>
              <a:t>D </a:t>
            </a:r>
            <a:r>
              <a:rPr lang="zh-CN" altLang="en-US" dirty="0"/>
              <a:t>项错误</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smtClean="0"/>
              <a:t>】C</a:t>
            </a:r>
            <a:r>
              <a:rPr lang="en-US" altLang="zh-CN" dirty="0"/>
              <a:t>	</a:t>
            </a:r>
          </a:p>
          <a:p>
            <a:pPr>
              <a:lnSpc>
                <a:spcPct val="150000"/>
              </a:lnSpc>
            </a:pPr>
            <a:r>
              <a:rPr lang="en-US" altLang="zh-CN" dirty="0"/>
              <a:t>	</a:t>
            </a:r>
          </a:p>
        </p:txBody>
      </p:sp>
    </p:spTree>
    <p:extLst>
      <p:ext uri="{BB962C8B-B14F-4D97-AF65-F5344CB8AC3E}">
        <p14:creationId xmlns:p14="http://schemas.microsoft.com/office/powerpoint/2010/main" val="40929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3943" y="918893"/>
            <a:ext cx="5365571" cy="400110"/>
          </a:xfrm>
          <a:prstGeom prst="rect">
            <a:avLst/>
          </a:prstGeom>
        </p:spPr>
        <p:txBody>
          <a:bodyPr wrap="none">
            <a:spAutoFit/>
          </a:bodyPr>
          <a:lstStyle/>
          <a:p>
            <a:r>
              <a:rPr lang="zh-CN" altLang="en-US" sz="2000" b="1" dirty="0" smtClean="0">
                <a:latin typeface="微软雅黑" pitchFamily="34" charset="-122"/>
                <a:ea typeface="微软雅黑" pitchFamily="34" charset="-122"/>
              </a:rPr>
              <a:t>三    用</a:t>
            </a:r>
            <a:r>
              <a:rPr lang="zh-CN" altLang="en-US" sz="2000" b="1" dirty="0">
                <a:latin typeface="微软雅黑" pitchFamily="34" charset="-122"/>
                <a:ea typeface="微软雅黑" pitchFamily="34" charset="-122"/>
              </a:rPr>
              <a:t>高倍显微镜观察叶绿体</a:t>
            </a:r>
            <a:r>
              <a:rPr lang="zh-CN" altLang="en-US" sz="2000" b="1" dirty="0" smtClean="0">
                <a:latin typeface="微软雅黑" pitchFamily="34" charset="-122"/>
                <a:ea typeface="微软雅黑" pitchFamily="34" charset="-122"/>
              </a:rPr>
              <a:t>和细胞质的流动</a:t>
            </a:r>
            <a:endParaRPr lang="zh-CN" altLang="zh-CN" sz="2000" b="1" dirty="0">
              <a:latin typeface="微软雅黑" pitchFamily="34" charset="-122"/>
              <a:ea typeface="微软雅黑" pitchFamily="34" charset="-122"/>
            </a:endParaRPr>
          </a:p>
        </p:txBody>
      </p:sp>
      <p:cxnSp>
        <p:nvCxnSpPr>
          <p:cNvPr id="6" name="直接连接符 5"/>
          <p:cNvCxnSpPr/>
          <p:nvPr/>
        </p:nvCxnSpPr>
        <p:spPr>
          <a:xfrm>
            <a:off x="955051" y="1350706"/>
            <a:ext cx="1038350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55051" y="1571625"/>
            <a:ext cx="10179674" cy="3367397"/>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实验</a:t>
            </a:r>
            <a:r>
              <a:rPr lang="zh-CN" altLang="en-US" dirty="0"/>
              <a:t>原理 </a:t>
            </a:r>
          </a:p>
          <a:p>
            <a:pPr marL="285750" indent="-285750">
              <a:lnSpc>
                <a:spcPct val="150000"/>
              </a:lnSpc>
              <a:buFont typeface="Arial" pitchFamily="34" charset="0"/>
              <a:buChar char="•"/>
            </a:pPr>
            <a:r>
              <a:rPr lang="zh-CN" altLang="en-US" dirty="0" smtClean="0"/>
              <a:t>叶绿体</a:t>
            </a:r>
            <a:r>
              <a:rPr lang="zh-CN" altLang="en-US" dirty="0"/>
              <a:t>呈绿色、扁平的椭球形或球形，不需要染色，制片后直接观察。</a:t>
            </a:r>
          </a:p>
          <a:p>
            <a:pPr marL="285750" indent="-285750">
              <a:lnSpc>
                <a:spcPct val="150000"/>
              </a:lnSpc>
              <a:buFont typeface="Arial" pitchFamily="34" charset="0"/>
              <a:buChar char="•"/>
            </a:pPr>
            <a:r>
              <a:rPr lang="zh-CN" altLang="en-US" dirty="0" smtClean="0"/>
              <a:t>活</a:t>
            </a:r>
            <a:r>
              <a:rPr lang="zh-CN" altLang="en-US" dirty="0"/>
              <a:t>细胞中的细胞质处于不断流动的状态。观察细胞质的流动，可用细胞质基质中的叶绿体的运动作为标志</a:t>
            </a:r>
            <a:r>
              <a:rPr lang="zh-CN" altLang="en-US" dirty="0" smtClean="0"/>
              <a:t>。</a:t>
            </a:r>
            <a:endParaRPr lang="zh-CN" altLang="en-US" dirty="0"/>
          </a:p>
          <a:p>
            <a:pPr marL="285750" indent="-285750">
              <a:lnSpc>
                <a:spcPct val="150000"/>
              </a:lnSpc>
              <a:buFont typeface="Wingdings" pitchFamily="2" charset="2"/>
              <a:buChar char="Ø"/>
            </a:pPr>
            <a:r>
              <a:rPr lang="zh-CN" altLang="en-US" dirty="0"/>
              <a:t>实验步骤 </a:t>
            </a:r>
          </a:p>
          <a:p>
            <a:pPr marL="285750" indent="-285750">
              <a:lnSpc>
                <a:spcPct val="150000"/>
              </a:lnSpc>
              <a:buFont typeface="Arial" pitchFamily="34" charset="0"/>
              <a:buChar char="•"/>
            </a:pPr>
            <a:r>
              <a:rPr lang="zh-CN" altLang="en-US" dirty="0"/>
              <a:t>观察叶绿体</a:t>
            </a:r>
          </a:p>
          <a:p>
            <a:pPr>
              <a:lnSpc>
                <a:spcPct val="150000"/>
              </a:lnSpc>
            </a:pPr>
            <a:r>
              <a:rPr lang="zh-CN" altLang="en-US" dirty="0"/>
              <a:t>	</a:t>
            </a:r>
          </a:p>
          <a:p>
            <a:pPr marL="360000">
              <a:lnSpc>
                <a:spcPct val="150000"/>
              </a:lnSpc>
            </a:pPr>
            <a:r>
              <a:rPr lang="zh-CN" altLang="en-US"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820" y="3657436"/>
            <a:ext cx="3947524" cy="25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28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5051" y="1118346"/>
            <a:ext cx="10179674" cy="369332"/>
          </a:xfrm>
          <a:prstGeom prst="rect">
            <a:avLst/>
          </a:prstGeom>
        </p:spPr>
        <p:txBody>
          <a:bodyPr wrap="square">
            <a:spAutoFit/>
          </a:bodyPr>
          <a:lstStyle/>
          <a:p>
            <a:pPr marL="285750" indent="-285750">
              <a:buFont typeface="Arial" pitchFamily="34" charset="0"/>
              <a:buChar char="•"/>
            </a:pPr>
            <a:r>
              <a:rPr lang="zh-CN" altLang="en-US" dirty="0" smtClean="0"/>
              <a:t>观察细胞质流动</a:t>
            </a:r>
            <a:r>
              <a:rPr lang="zh-CN" altLang="en-US"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1709739"/>
            <a:ext cx="6376987" cy="325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371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62909" y="1192473"/>
            <a:ext cx="9724142" cy="2169825"/>
          </a:xfrm>
          <a:prstGeom prst="rect">
            <a:avLst/>
          </a:prstGeom>
        </p:spPr>
        <p:txBody>
          <a:bodyPr wrap="square">
            <a:spAutoFit/>
          </a:bodyPr>
          <a:lstStyle/>
          <a:p>
            <a:pPr>
              <a:lnSpc>
                <a:spcPct val="150000"/>
              </a:lnSpc>
            </a:pPr>
            <a:r>
              <a:rPr lang="en-US" altLang="zh-CN" dirty="0"/>
              <a:t>【</a:t>
            </a:r>
            <a:r>
              <a:rPr lang="zh-CN" altLang="en-US" dirty="0"/>
              <a:t>总结</a:t>
            </a:r>
            <a:r>
              <a:rPr lang="en-US" altLang="zh-CN" dirty="0" smtClean="0"/>
              <a:t>】</a:t>
            </a:r>
          </a:p>
          <a:p>
            <a:pPr>
              <a:lnSpc>
                <a:spcPct val="150000"/>
              </a:lnSpc>
            </a:pPr>
            <a:r>
              <a:rPr lang="zh-CN" altLang="en-US" dirty="0" smtClean="0"/>
              <a:t>（</a:t>
            </a:r>
            <a:r>
              <a:rPr lang="en-US" altLang="zh-CN" dirty="0"/>
              <a:t>1</a:t>
            </a:r>
            <a:r>
              <a:rPr lang="zh-CN" altLang="en-US" dirty="0"/>
              <a:t>）观察叶绿体，最好选用细胞内叶绿体数量较少、体积较大且叶片薄的植物组织，如选择苔藓或黑藻叶片，可直接在显微镜下观察。若用菠菜等高等植物叶片，撕取的下表皮上一定要稍带些叶肉细胞。</a:t>
            </a:r>
          </a:p>
          <a:p>
            <a:pPr>
              <a:lnSpc>
                <a:spcPct val="150000"/>
              </a:lnSpc>
            </a:pPr>
            <a:r>
              <a:rPr lang="zh-CN" altLang="en-US" dirty="0"/>
              <a:t>（</a:t>
            </a:r>
            <a:r>
              <a:rPr lang="en-US" altLang="zh-CN" dirty="0"/>
              <a:t>2</a:t>
            </a:r>
            <a:r>
              <a:rPr lang="zh-CN" altLang="en-US" dirty="0"/>
              <a:t>）实验过程中的临时装片要始终保持有水状态。</a:t>
            </a:r>
          </a:p>
        </p:txBody>
      </p:sp>
    </p:spTree>
    <p:extLst>
      <p:ext uri="{BB962C8B-B14F-4D97-AF65-F5344CB8AC3E}">
        <p14:creationId xmlns:p14="http://schemas.microsoft.com/office/powerpoint/2010/main" val="67201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8081" y="1589838"/>
            <a:ext cx="10150220" cy="4662815"/>
          </a:xfrm>
          <a:prstGeom prst="rect">
            <a:avLst/>
          </a:prstGeom>
        </p:spPr>
        <p:txBody>
          <a:bodyPr wrap="square">
            <a:spAutoFit/>
          </a:bodyPr>
          <a:lstStyle/>
          <a:p>
            <a:pPr>
              <a:lnSpc>
                <a:spcPct val="150000"/>
              </a:lnSpc>
            </a:pPr>
            <a:r>
              <a:rPr lang="zh-CN" altLang="en-US" b="1" dirty="0" smtClean="0">
                <a:latin typeface="微软雅黑" pitchFamily="34" charset="-122"/>
                <a:ea typeface="微软雅黑" pitchFamily="34" charset="-122"/>
              </a:rPr>
              <a:t>一    </a:t>
            </a:r>
            <a:r>
              <a:rPr lang="zh-CN" altLang="en-US" dirty="0" smtClean="0"/>
              <a:t>细胞器</a:t>
            </a:r>
            <a:r>
              <a:rPr lang="zh-CN" altLang="en-US" dirty="0"/>
              <a:t>之间的分工</a:t>
            </a:r>
          </a:p>
          <a:p>
            <a:pPr marL="285750" indent="-285750">
              <a:lnSpc>
                <a:spcPct val="150000"/>
              </a:lnSpc>
              <a:buFont typeface="Arial" pitchFamily="34" charset="0"/>
              <a:buChar char="•"/>
            </a:pPr>
            <a:r>
              <a:rPr lang="zh-CN" altLang="en-US" dirty="0"/>
              <a:t>细胞质包括</a:t>
            </a:r>
            <a:r>
              <a:rPr lang="en-US" altLang="zh-CN" dirty="0"/>
              <a:t>[1]</a:t>
            </a:r>
            <a:r>
              <a:rPr lang="zh-CN" altLang="en-US" u="sng" dirty="0"/>
              <a:t> 　　　　　</a:t>
            </a:r>
            <a:r>
              <a:rPr lang="zh-CN" altLang="en-US" u="sng" dirty="0" smtClean="0"/>
              <a:t>    </a:t>
            </a:r>
            <a:r>
              <a:rPr lang="zh-CN" altLang="en-US" u="sng" dirty="0"/>
              <a:t>　　</a:t>
            </a:r>
            <a:r>
              <a:rPr lang="zh-CN" altLang="en-US" dirty="0"/>
              <a:t>和</a:t>
            </a:r>
            <a:r>
              <a:rPr lang="en-US" altLang="zh-CN" dirty="0"/>
              <a:t>[2]</a:t>
            </a:r>
            <a:r>
              <a:rPr lang="zh-CN" altLang="en-US" u="sng" dirty="0"/>
              <a:t> 　　　 　　</a:t>
            </a:r>
            <a:r>
              <a:rPr lang="zh-CN" altLang="en-US" u="sng" dirty="0" smtClean="0"/>
              <a:t> </a:t>
            </a:r>
            <a:r>
              <a:rPr lang="zh-CN" altLang="en-US" u="sng" dirty="0"/>
              <a:t>　</a:t>
            </a:r>
            <a:r>
              <a:rPr lang="zh-CN" altLang="en-US" dirty="0"/>
              <a:t>两部分，分离得到细胞器的常用方法是</a:t>
            </a:r>
            <a:r>
              <a:rPr lang="en-US" altLang="zh-CN" dirty="0"/>
              <a:t>[3]</a:t>
            </a:r>
            <a:r>
              <a:rPr lang="zh-CN" altLang="en-US" u="sng" dirty="0"/>
              <a:t> 　　　　　　　</a:t>
            </a:r>
            <a:r>
              <a:rPr lang="zh-CN" altLang="en-US" dirty="0"/>
              <a:t>。</a:t>
            </a:r>
          </a:p>
          <a:p>
            <a:pPr marL="285750" indent="-285750">
              <a:lnSpc>
                <a:spcPct val="150000"/>
              </a:lnSpc>
              <a:buFont typeface="Arial" pitchFamily="34" charset="0"/>
              <a:buChar char="•"/>
            </a:pPr>
            <a:r>
              <a:rPr lang="zh-CN" altLang="en-US" dirty="0"/>
              <a:t>线粒体具有</a:t>
            </a:r>
            <a:r>
              <a:rPr lang="en-US" altLang="zh-CN" dirty="0"/>
              <a:t>[4]</a:t>
            </a:r>
            <a:r>
              <a:rPr lang="zh-CN" altLang="en-US" u="sng" dirty="0"/>
              <a:t> 　　　</a:t>
            </a:r>
            <a:r>
              <a:rPr lang="zh-CN" altLang="en-US" dirty="0"/>
              <a:t>层膜，线粒体是细胞进行</a:t>
            </a:r>
            <a:r>
              <a:rPr lang="en-US" altLang="zh-CN" dirty="0"/>
              <a:t>[5]</a:t>
            </a:r>
            <a:r>
              <a:rPr lang="zh-CN" altLang="en-US" u="sng" dirty="0"/>
              <a:t> 　　　　</a:t>
            </a:r>
            <a:r>
              <a:rPr lang="zh-CN" altLang="en-US" dirty="0"/>
              <a:t>的主要场所，是细胞的“动力车间”。 叶绿体具有</a:t>
            </a:r>
            <a:r>
              <a:rPr lang="en-US" altLang="zh-CN" dirty="0"/>
              <a:t>[6]</a:t>
            </a:r>
            <a:r>
              <a:rPr lang="zh-CN" altLang="en-US" u="sng" dirty="0"/>
              <a:t> 　　　　</a:t>
            </a:r>
            <a:r>
              <a:rPr lang="zh-CN" altLang="en-US" dirty="0"/>
              <a:t>层膜，叶绿体是绿色植物能进行</a:t>
            </a:r>
            <a:r>
              <a:rPr lang="en-US" altLang="zh-CN" dirty="0"/>
              <a:t>[7]</a:t>
            </a:r>
            <a:r>
              <a:rPr lang="zh-CN" altLang="en-US" u="sng" dirty="0"/>
              <a:t> 　　　　</a:t>
            </a:r>
            <a:r>
              <a:rPr lang="zh-CN" altLang="en-US" dirty="0"/>
              <a:t>的细胞器，是植物细胞的“</a:t>
            </a:r>
            <a:r>
              <a:rPr lang="en-US" altLang="zh-CN" dirty="0"/>
              <a:t>[8]</a:t>
            </a:r>
            <a:r>
              <a:rPr lang="zh-CN" altLang="en-US" u="sng" dirty="0"/>
              <a:t> 　</a:t>
            </a:r>
            <a:r>
              <a:rPr lang="zh-CN" altLang="en-US" u="sng" dirty="0" smtClean="0"/>
              <a:t>       </a:t>
            </a:r>
            <a:r>
              <a:rPr lang="zh-CN" altLang="en-US" u="sng" dirty="0"/>
              <a:t>　　　</a:t>
            </a:r>
            <a:r>
              <a:rPr lang="zh-CN" altLang="en-US" dirty="0"/>
              <a:t>”和“</a:t>
            </a:r>
            <a:r>
              <a:rPr lang="en-US" altLang="zh-CN" dirty="0"/>
              <a:t>[9]</a:t>
            </a:r>
            <a:r>
              <a:rPr lang="zh-CN" altLang="en-US" u="sng" dirty="0"/>
              <a:t> 　　</a:t>
            </a:r>
            <a:r>
              <a:rPr lang="zh-CN" altLang="en-US" u="sng" dirty="0" smtClean="0"/>
              <a:t>    </a:t>
            </a:r>
            <a:r>
              <a:rPr lang="zh-CN" altLang="en-US" u="sng" dirty="0"/>
              <a:t>　　　</a:t>
            </a:r>
            <a:r>
              <a:rPr lang="zh-CN" altLang="en-US" dirty="0"/>
              <a:t>”。</a:t>
            </a:r>
          </a:p>
          <a:p>
            <a:pPr marL="285750" indent="-285750">
              <a:lnSpc>
                <a:spcPct val="150000"/>
              </a:lnSpc>
              <a:buFont typeface="Arial" pitchFamily="34" charset="0"/>
              <a:buChar char="•"/>
            </a:pPr>
            <a:r>
              <a:rPr lang="zh-CN" altLang="en-US" dirty="0"/>
              <a:t>内质网是</a:t>
            </a:r>
            <a:r>
              <a:rPr lang="zh-CN" altLang="en-US" dirty="0" smtClean="0"/>
              <a:t>由膜围成的</a:t>
            </a:r>
            <a:r>
              <a:rPr lang="en-US" altLang="zh-CN" dirty="0" smtClean="0"/>
              <a:t>[10</a:t>
            </a:r>
            <a:r>
              <a:rPr lang="en-US" altLang="zh-CN" dirty="0"/>
              <a:t>]</a:t>
            </a:r>
            <a:r>
              <a:rPr lang="zh-CN" altLang="en-US" u="sng" dirty="0"/>
              <a:t> 　　</a:t>
            </a:r>
            <a:r>
              <a:rPr lang="zh-CN" altLang="en-US" u="sng" dirty="0" smtClean="0"/>
              <a:t>                         </a:t>
            </a:r>
            <a:r>
              <a:rPr lang="zh-CN" altLang="en-US" u="sng" dirty="0"/>
              <a:t>　</a:t>
            </a:r>
            <a:r>
              <a:rPr lang="zh-CN" altLang="en-US" dirty="0" smtClean="0"/>
              <a:t>结构连接而成的一个连续的内腔相通的膜性管道系统，</a:t>
            </a:r>
            <a:r>
              <a:rPr lang="zh-CN" altLang="en-US" dirty="0"/>
              <a:t>是细胞内</a:t>
            </a:r>
            <a:r>
              <a:rPr lang="en-US" altLang="zh-CN" dirty="0"/>
              <a:t>[11]</a:t>
            </a:r>
            <a:r>
              <a:rPr lang="zh-CN" altLang="en-US" u="sng" dirty="0"/>
              <a:t> 　　</a:t>
            </a:r>
            <a:r>
              <a:rPr lang="zh-CN" altLang="en-US" u="sng" dirty="0" smtClean="0"/>
              <a:t>     </a:t>
            </a:r>
            <a:r>
              <a:rPr lang="zh-CN" altLang="en-US" u="sng" dirty="0"/>
              <a:t>　　</a:t>
            </a:r>
            <a:r>
              <a:rPr lang="zh-CN" altLang="en-US" dirty="0"/>
              <a:t>合成和加工，以及</a:t>
            </a:r>
            <a:r>
              <a:rPr lang="en-US" altLang="zh-CN" dirty="0"/>
              <a:t>[12]</a:t>
            </a:r>
            <a:r>
              <a:rPr lang="zh-CN" altLang="en-US" u="sng" dirty="0"/>
              <a:t> </a:t>
            </a:r>
            <a:r>
              <a:rPr lang="zh-CN" altLang="en-US" u="sng" dirty="0" smtClean="0"/>
              <a:t>        </a:t>
            </a:r>
            <a:r>
              <a:rPr lang="zh-CN" altLang="en-US" u="sng" dirty="0"/>
              <a:t>　　　　</a:t>
            </a:r>
            <a:r>
              <a:rPr lang="zh-CN" altLang="en-US" dirty="0"/>
              <a:t>合成的“车间”。</a:t>
            </a:r>
          </a:p>
          <a:p>
            <a:pPr marL="285750" indent="-285750">
              <a:lnSpc>
                <a:spcPct val="150000"/>
              </a:lnSpc>
              <a:buFont typeface="Arial" pitchFamily="34" charset="0"/>
              <a:buChar char="•"/>
            </a:pPr>
            <a:r>
              <a:rPr lang="zh-CN" altLang="en-US" dirty="0"/>
              <a:t>高尔基体具有</a:t>
            </a:r>
            <a:r>
              <a:rPr lang="en-US" altLang="zh-CN" dirty="0"/>
              <a:t>[13]</a:t>
            </a:r>
            <a:r>
              <a:rPr lang="zh-CN" altLang="en-US" u="sng" dirty="0"/>
              <a:t> 　　　　</a:t>
            </a:r>
            <a:r>
              <a:rPr lang="zh-CN" altLang="en-US" dirty="0"/>
              <a:t>层膜，主要是对来自内质网的</a:t>
            </a:r>
            <a:r>
              <a:rPr lang="en-US" altLang="zh-CN" dirty="0"/>
              <a:t>[14]</a:t>
            </a:r>
            <a:r>
              <a:rPr lang="zh-CN" altLang="en-US" u="sng" dirty="0"/>
              <a:t> 　　　　</a:t>
            </a:r>
            <a:r>
              <a:rPr lang="zh-CN" altLang="en-US" dirty="0"/>
              <a:t>进行加工、分类和包装的“车间”及“发送站”。 植物细胞高尔基体的功能是与</a:t>
            </a:r>
            <a:r>
              <a:rPr lang="en-US" altLang="zh-CN" dirty="0"/>
              <a:t>[15]</a:t>
            </a:r>
            <a:r>
              <a:rPr lang="zh-CN" altLang="en-US" u="sng" dirty="0"/>
              <a:t> 　　　　　　</a:t>
            </a:r>
            <a:r>
              <a:rPr lang="zh-CN" altLang="en-US" dirty="0"/>
              <a:t>的形成有关。</a:t>
            </a:r>
          </a:p>
          <a:p>
            <a:pPr>
              <a:lnSpc>
                <a:spcPct val="150000"/>
              </a:lnSpc>
            </a:pPr>
            <a:endParaRPr lang="zh-CN" altLang="en-US" dirty="0"/>
          </a:p>
        </p:txBody>
      </p:sp>
      <p:sp>
        <p:nvSpPr>
          <p:cNvPr id="11" name="矩形 10">
            <a:extLst>
              <a:ext uri="{FF2B5EF4-FFF2-40B4-BE49-F238E27FC236}">
                <a16:creationId xmlns="" xmlns:a16="http://schemas.microsoft.com/office/drawing/2014/main" id="{969DB3D7-3896-489E-A719-52F9C25F79B4}"/>
              </a:ext>
            </a:extLst>
          </p:cNvPr>
          <p:cNvSpPr/>
          <p:nvPr/>
        </p:nvSpPr>
        <p:spPr>
          <a:xfrm>
            <a:off x="1030357" y="1050148"/>
            <a:ext cx="2218452"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课前预习</a:t>
            </a:r>
            <a:endParaRPr lang="zh-CN" altLang="en-US" sz="2400" b="1" dirty="0">
              <a:solidFill>
                <a:srgbClr val="FF0000"/>
              </a:solidFill>
              <a:latin typeface="微软雅黑" pitchFamily="34" charset="-122"/>
              <a:ea typeface="微软雅黑" pitchFamily="34" charset="-122"/>
            </a:endParaRPr>
          </a:p>
        </p:txBody>
      </p:sp>
      <p:pic>
        <p:nvPicPr>
          <p:cNvPr id="12"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693" y="935109"/>
            <a:ext cx="1337128" cy="74787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007236" y="2017197"/>
            <a:ext cx="1338828" cy="369332"/>
          </a:xfrm>
          <a:prstGeom prst="rect">
            <a:avLst/>
          </a:prstGeom>
        </p:spPr>
        <p:txBody>
          <a:bodyPr wrap="none">
            <a:spAutoFit/>
          </a:bodyPr>
          <a:lstStyle/>
          <a:p>
            <a:r>
              <a:rPr lang="zh-CN" altLang="en-US" dirty="0">
                <a:solidFill>
                  <a:srgbClr val="FF0000"/>
                </a:solidFill>
              </a:rPr>
              <a:t>细胞质基质</a:t>
            </a:r>
            <a:endParaRPr lang="zh-CN" altLang="en-US" dirty="0"/>
          </a:p>
        </p:txBody>
      </p:sp>
      <p:sp>
        <p:nvSpPr>
          <p:cNvPr id="4" name="矩形 3"/>
          <p:cNvSpPr/>
          <p:nvPr/>
        </p:nvSpPr>
        <p:spPr>
          <a:xfrm>
            <a:off x="5534609" y="2015094"/>
            <a:ext cx="877163" cy="369332"/>
          </a:xfrm>
          <a:prstGeom prst="rect">
            <a:avLst/>
          </a:prstGeom>
        </p:spPr>
        <p:txBody>
          <a:bodyPr wrap="none">
            <a:spAutoFit/>
          </a:bodyPr>
          <a:lstStyle/>
          <a:p>
            <a:r>
              <a:rPr lang="zh-CN" altLang="en-US" dirty="0">
                <a:solidFill>
                  <a:srgbClr val="FF0000"/>
                </a:solidFill>
              </a:rPr>
              <a:t>细胞器</a:t>
            </a:r>
            <a:endParaRPr lang="zh-CN" altLang="en-US" dirty="0"/>
          </a:p>
        </p:txBody>
      </p:sp>
      <p:sp>
        <p:nvSpPr>
          <p:cNvPr id="5" name="矩形 4"/>
          <p:cNvSpPr/>
          <p:nvPr/>
        </p:nvSpPr>
        <p:spPr>
          <a:xfrm>
            <a:off x="1740411" y="2432051"/>
            <a:ext cx="1338828" cy="369332"/>
          </a:xfrm>
          <a:prstGeom prst="rect">
            <a:avLst/>
          </a:prstGeom>
        </p:spPr>
        <p:txBody>
          <a:bodyPr wrap="none">
            <a:spAutoFit/>
          </a:bodyPr>
          <a:lstStyle/>
          <a:p>
            <a:r>
              <a:rPr lang="zh-CN" altLang="en-US" dirty="0">
                <a:solidFill>
                  <a:srgbClr val="FF0000"/>
                </a:solidFill>
              </a:rPr>
              <a:t>差速离心法</a:t>
            </a:r>
            <a:endParaRPr lang="zh-CN" altLang="en-US" dirty="0"/>
          </a:p>
        </p:txBody>
      </p:sp>
      <p:sp>
        <p:nvSpPr>
          <p:cNvPr id="6" name="矩形 5"/>
          <p:cNvSpPr/>
          <p:nvPr/>
        </p:nvSpPr>
        <p:spPr>
          <a:xfrm>
            <a:off x="2871490" y="2855397"/>
            <a:ext cx="415498" cy="369332"/>
          </a:xfrm>
          <a:prstGeom prst="rect">
            <a:avLst/>
          </a:prstGeom>
        </p:spPr>
        <p:txBody>
          <a:bodyPr wrap="none">
            <a:spAutoFit/>
          </a:bodyPr>
          <a:lstStyle/>
          <a:p>
            <a:r>
              <a:rPr lang="zh-CN" altLang="en-US" dirty="0">
                <a:solidFill>
                  <a:srgbClr val="FF0000"/>
                </a:solidFill>
              </a:rPr>
              <a:t>两</a:t>
            </a:r>
            <a:endParaRPr lang="zh-CN" altLang="en-US" dirty="0"/>
          </a:p>
        </p:txBody>
      </p:sp>
      <p:sp>
        <p:nvSpPr>
          <p:cNvPr id="8" name="矩形 7"/>
          <p:cNvSpPr/>
          <p:nvPr/>
        </p:nvSpPr>
        <p:spPr>
          <a:xfrm>
            <a:off x="6140529" y="2843769"/>
            <a:ext cx="1107996" cy="369332"/>
          </a:xfrm>
          <a:prstGeom prst="rect">
            <a:avLst/>
          </a:prstGeom>
        </p:spPr>
        <p:txBody>
          <a:bodyPr wrap="none">
            <a:spAutoFit/>
          </a:bodyPr>
          <a:lstStyle/>
          <a:p>
            <a:r>
              <a:rPr lang="zh-CN" altLang="en-US" dirty="0">
                <a:solidFill>
                  <a:srgbClr val="FF0000"/>
                </a:solidFill>
              </a:rPr>
              <a:t>有氧呼吸</a:t>
            </a:r>
            <a:endParaRPr lang="zh-CN" altLang="en-US" dirty="0"/>
          </a:p>
        </p:txBody>
      </p:sp>
      <p:sp>
        <p:nvSpPr>
          <p:cNvPr id="9" name="矩形 8"/>
          <p:cNvSpPr/>
          <p:nvPr/>
        </p:nvSpPr>
        <p:spPr>
          <a:xfrm>
            <a:off x="3023890" y="3251201"/>
            <a:ext cx="415498" cy="369332"/>
          </a:xfrm>
          <a:prstGeom prst="rect">
            <a:avLst/>
          </a:prstGeom>
        </p:spPr>
        <p:txBody>
          <a:bodyPr wrap="none">
            <a:spAutoFit/>
          </a:bodyPr>
          <a:lstStyle/>
          <a:p>
            <a:r>
              <a:rPr lang="zh-CN" altLang="en-US" dirty="0">
                <a:solidFill>
                  <a:srgbClr val="FF0000"/>
                </a:solidFill>
              </a:rPr>
              <a:t>两</a:t>
            </a:r>
            <a:endParaRPr lang="zh-CN" altLang="en-US" dirty="0"/>
          </a:p>
        </p:txBody>
      </p:sp>
      <p:sp>
        <p:nvSpPr>
          <p:cNvPr id="10" name="矩形 9"/>
          <p:cNvSpPr/>
          <p:nvPr/>
        </p:nvSpPr>
        <p:spPr>
          <a:xfrm>
            <a:off x="7115774" y="3237430"/>
            <a:ext cx="1338828" cy="369332"/>
          </a:xfrm>
          <a:prstGeom prst="rect">
            <a:avLst/>
          </a:prstGeom>
        </p:spPr>
        <p:txBody>
          <a:bodyPr wrap="none">
            <a:spAutoFit/>
          </a:bodyPr>
          <a:lstStyle/>
          <a:p>
            <a:r>
              <a:rPr lang="zh-CN" altLang="en-US" dirty="0" smtClean="0">
                <a:solidFill>
                  <a:srgbClr val="FF0000"/>
                </a:solidFill>
              </a:rPr>
              <a:t>光合作用</a:t>
            </a:r>
            <a:r>
              <a:rPr lang="zh-CN" altLang="en-US" dirty="0">
                <a:solidFill>
                  <a:srgbClr val="FF0000"/>
                </a:solidFill>
              </a:rPr>
              <a:t>　</a:t>
            </a:r>
            <a:endParaRPr lang="zh-CN" altLang="en-US" dirty="0"/>
          </a:p>
        </p:txBody>
      </p:sp>
      <p:sp>
        <p:nvSpPr>
          <p:cNvPr id="13" name="矩形 12"/>
          <p:cNvSpPr/>
          <p:nvPr/>
        </p:nvSpPr>
        <p:spPr>
          <a:xfrm>
            <a:off x="1740411" y="3641689"/>
            <a:ext cx="1569660" cy="369332"/>
          </a:xfrm>
          <a:prstGeom prst="rect">
            <a:avLst/>
          </a:prstGeom>
        </p:spPr>
        <p:txBody>
          <a:bodyPr wrap="none">
            <a:spAutoFit/>
          </a:bodyPr>
          <a:lstStyle/>
          <a:p>
            <a:r>
              <a:rPr lang="zh-CN" altLang="en-US" dirty="0">
                <a:solidFill>
                  <a:srgbClr val="FF0000"/>
                </a:solidFill>
              </a:rPr>
              <a:t>养料制造车间</a:t>
            </a:r>
            <a:endParaRPr lang="zh-CN" altLang="en-US" dirty="0"/>
          </a:p>
        </p:txBody>
      </p:sp>
      <p:sp>
        <p:nvSpPr>
          <p:cNvPr id="14" name="矩形 13"/>
          <p:cNvSpPr/>
          <p:nvPr/>
        </p:nvSpPr>
        <p:spPr>
          <a:xfrm>
            <a:off x="4195781" y="3641689"/>
            <a:ext cx="1338828" cy="369332"/>
          </a:xfrm>
          <a:prstGeom prst="rect">
            <a:avLst/>
          </a:prstGeom>
        </p:spPr>
        <p:txBody>
          <a:bodyPr wrap="none">
            <a:spAutoFit/>
          </a:bodyPr>
          <a:lstStyle/>
          <a:p>
            <a:r>
              <a:rPr lang="zh-CN" altLang="en-US" dirty="0">
                <a:solidFill>
                  <a:srgbClr val="FF0000"/>
                </a:solidFill>
              </a:rPr>
              <a:t>能量转换站</a:t>
            </a:r>
            <a:endParaRPr lang="zh-CN" altLang="en-US" dirty="0"/>
          </a:p>
        </p:txBody>
      </p:sp>
      <p:sp>
        <p:nvSpPr>
          <p:cNvPr id="15" name="矩形 14"/>
          <p:cNvSpPr/>
          <p:nvPr/>
        </p:nvSpPr>
        <p:spPr>
          <a:xfrm>
            <a:off x="3755438" y="4065001"/>
            <a:ext cx="2492990" cy="369332"/>
          </a:xfrm>
          <a:prstGeom prst="rect">
            <a:avLst/>
          </a:prstGeom>
        </p:spPr>
        <p:txBody>
          <a:bodyPr wrap="none">
            <a:spAutoFit/>
          </a:bodyPr>
          <a:lstStyle/>
          <a:p>
            <a:r>
              <a:rPr lang="zh-CN" altLang="en-US" dirty="0" smtClean="0">
                <a:solidFill>
                  <a:srgbClr val="FF0000"/>
                </a:solidFill>
              </a:rPr>
              <a:t>管状、泡状或扁平囊状</a:t>
            </a:r>
            <a:endParaRPr lang="zh-CN" altLang="en-US" dirty="0">
              <a:solidFill>
                <a:srgbClr val="FF0000"/>
              </a:solidFill>
            </a:endParaRPr>
          </a:p>
        </p:txBody>
      </p:sp>
      <p:sp>
        <p:nvSpPr>
          <p:cNvPr id="16" name="矩形 15"/>
          <p:cNvSpPr/>
          <p:nvPr/>
        </p:nvSpPr>
        <p:spPr>
          <a:xfrm>
            <a:off x="3888432" y="4503191"/>
            <a:ext cx="877163" cy="369332"/>
          </a:xfrm>
          <a:prstGeom prst="rect">
            <a:avLst/>
          </a:prstGeom>
        </p:spPr>
        <p:txBody>
          <a:bodyPr wrap="none">
            <a:spAutoFit/>
          </a:bodyPr>
          <a:lstStyle/>
          <a:p>
            <a:r>
              <a:rPr lang="zh-CN" altLang="en-US" dirty="0">
                <a:solidFill>
                  <a:srgbClr val="FF0000"/>
                </a:solidFill>
              </a:rPr>
              <a:t>蛋白质</a:t>
            </a:r>
            <a:endParaRPr lang="zh-CN" altLang="en-US" dirty="0"/>
          </a:p>
        </p:txBody>
      </p:sp>
      <p:sp>
        <p:nvSpPr>
          <p:cNvPr id="17" name="矩形 16"/>
          <p:cNvSpPr/>
          <p:nvPr/>
        </p:nvSpPr>
        <p:spPr>
          <a:xfrm>
            <a:off x="7144348" y="4501088"/>
            <a:ext cx="1338828" cy="369332"/>
          </a:xfrm>
          <a:prstGeom prst="rect">
            <a:avLst/>
          </a:prstGeom>
        </p:spPr>
        <p:txBody>
          <a:bodyPr wrap="none">
            <a:spAutoFit/>
          </a:bodyPr>
          <a:lstStyle/>
          <a:p>
            <a:r>
              <a:rPr lang="zh-CN" altLang="en-US" dirty="0" smtClean="0">
                <a:solidFill>
                  <a:srgbClr val="FF0000"/>
                </a:solidFill>
              </a:rPr>
              <a:t>脂质和糖类</a:t>
            </a:r>
            <a:endParaRPr lang="zh-CN" altLang="en-US" dirty="0"/>
          </a:p>
        </p:txBody>
      </p:sp>
      <p:sp>
        <p:nvSpPr>
          <p:cNvPr id="18" name="矩形 17"/>
          <p:cNvSpPr/>
          <p:nvPr/>
        </p:nvSpPr>
        <p:spPr>
          <a:xfrm>
            <a:off x="3386271" y="4889501"/>
            <a:ext cx="415498" cy="369332"/>
          </a:xfrm>
          <a:prstGeom prst="rect">
            <a:avLst/>
          </a:prstGeom>
        </p:spPr>
        <p:txBody>
          <a:bodyPr wrap="none">
            <a:spAutoFit/>
          </a:bodyPr>
          <a:lstStyle/>
          <a:p>
            <a:r>
              <a:rPr lang="zh-CN" altLang="en-US" dirty="0">
                <a:solidFill>
                  <a:srgbClr val="FF0000"/>
                </a:solidFill>
              </a:rPr>
              <a:t>一</a:t>
            </a:r>
            <a:endParaRPr lang="zh-CN" altLang="en-US" dirty="0"/>
          </a:p>
        </p:txBody>
      </p:sp>
      <p:sp>
        <p:nvSpPr>
          <p:cNvPr id="19" name="矩形 18"/>
          <p:cNvSpPr/>
          <p:nvPr/>
        </p:nvSpPr>
        <p:spPr>
          <a:xfrm>
            <a:off x="7457643" y="4896923"/>
            <a:ext cx="877163" cy="369332"/>
          </a:xfrm>
          <a:prstGeom prst="rect">
            <a:avLst/>
          </a:prstGeom>
        </p:spPr>
        <p:txBody>
          <a:bodyPr wrap="none">
            <a:spAutoFit/>
          </a:bodyPr>
          <a:lstStyle/>
          <a:p>
            <a:r>
              <a:rPr lang="zh-CN" altLang="en-US" dirty="0">
                <a:solidFill>
                  <a:srgbClr val="FF0000"/>
                </a:solidFill>
              </a:rPr>
              <a:t>蛋白质</a:t>
            </a:r>
            <a:endParaRPr lang="zh-CN" altLang="en-US" dirty="0"/>
          </a:p>
        </p:txBody>
      </p:sp>
      <p:sp>
        <p:nvSpPr>
          <p:cNvPr id="20" name="矩形 19"/>
          <p:cNvSpPr/>
          <p:nvPr/>
        </p:nvSpPr>
        <p:spPr>
          <a:xfrm>
            <a:off x="7558389" y="5294830"/>
            <a:ext cx="877163" cy="369332"/>
          </a:xfrm>
          <a:prstGeom prst="rect">
            <a:avLst/>
          </a:prstGeom>
        </p:spPr>
        <p:txBody>
          <a:bodyPr wrap="none">
            <a:spAutoFit/>
          </a:bodyPr>
          <a:lstStyle/>
          <a:p>
            <a:r>
              <a:rPr lang="zh-CN" altLang="en-US" dirty="0">
                <a:solidFill>
                  <a:srgbClr val="FF0000"/>
                </a:solidFill>
              </a:rPr>
              <a:t>细胞壁</a:t>
            </a:r>
            <a:endParaRPr lang="zh-CN" altLang="en-US" dirty="0"/>
          </a:p>
        </p:txBody>
      </p:sp>
    </p:spTree>
    <p:extLst>
      <p:ext uri="{BB962C8B-B14F-4D97-AF65-F5344CB8AC3E}">
        <p14:creationId xmlns:p14="http://schemas.microsoft.com/office/powerpoint/2010/main" val="318325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3" grpId="0"/>
      <p:bldP spid="14" grpId="0"/>
      <p:bldP spid="15" grpId="0"/>
      <p:bldP spid="16" grpId="0"/>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07063" y="1411113"/>
            <a:ext cx="4153209" cy="3000821"/>
          </a:xfrm>
          <a:prstGeom prst="rect">
            <a:avLst/>
          </a:prstGeom>
        </p:spPr>
        <p:txBody>
          <a:bodyPr wrap="square">
            <a:spAutoFit/>
          </a:bodyPr>
          <a:lstStyle/>
          <a:p>
            <a:pPr>
              <a:lnSpc>
                <a:spcPct val="150000"/>
              </a:lnSpc>
            </a:pPr>
            <a:r>
              <a:rPr lang="zh-CN" altLang="en-US" b="1" dirty="0">
                <a:latin typeface="微软雅黑" pitchFamily="34" charset="-122"/>
                <a:ea typeface="微软雅黑" pitchFamily="34" charset="-122"/>
              </a:rPr>
              <a:t>例 </a:t>
            </a:r>
            <a:r>
              <a:rPr lang="en-US" altLang="zh-CN" b="1" dirty="0">
                <a:latin typeface="微软雅黑" pitchFamily="34" charset="-122"/>
                <a:ea typeface="微软雅黑" pitchFamily="34" charset="-122"/>
              </a:rPr>
              <a:t>4               </a:t>
            </a:r>
            <a:r>
              <a:rPr lang="zh-CN" altLang="en-US" dirty="0" smtClean="0"/>
              <a:t>难度</a:t>
            </a:r>
            <a:r>
              <a:rPr lang="zh-CN" altLang="en-US" dirty="0"/>
              <a:t>★★☆ </a:t>
            </a:r>
            <a:r>
              <a:rPr lang="zh-CN" altLang="en-US" dirty="0" smtClean="0"/>
              <a:t>    典型</a:t>
            </a:r>
            <a:r>
              <a:rPr lang="zh-CN" altLang="en-US" dirty="0"/>
              <a:t>★★☆ </a:t>
            </a:r>
            <a:endParaRPr lang="en-US" altLang="zh-CN" dirty="0"/>
          </a:p>
          <a:p>
            <a:pPr>
              <a:lnSpc>
                <a:spcPct val="150000"/>
              </a:lnSpc>
            </a:pPr>
            <a:r>
              <a:rPr lang="zh-CN" altLang="en-US" dirty="0" smtClean="0"/>
              <a:t>用</a:t>
            </a:r>
            <a:r>
              <a:rPr lang="zh-CN" altLang="en-US" dirty="0"/>
              <a:t>高倍显微镜观察黑藻叶片细胞，下列有关说法正确的是（　　） </a:t>
            </a:r>
          </a:p>
          <a:p>
            <a:pPr>
              <a:lnSpc>
                <a:spcPct val="150000"/>
              </a:lnSpc>
            </a:pPr>
            <a:r>
              <a:rPr lang="en-US" altLang="zh-CN" dirty="0"/>
              <a:t>A. </a:t>
            </a:r>
            <a:r>
              <a:rPr lang="zh-CN" altLang="en-US" dirty="0"/>
              <a:t>叶绿体在细胞内是固定不动的</a:t>
            </a:r>
          </a:p>
          <a:p>
            <a:pPr>
              <a:lnSpc>
                <a:spcPct val="150000"/>
              </a:lnSpc>
            </a:pPr>
            <a:r>
              <a:rPr lang="en-US" altLang="zh-CN" dirty="0"/>
              <a:t>B. </a:t>
            </a:r>
            <a:r>
              <a:rPr lang="zh-CN" altLang="en-US" dirty="0"/>
              <a:t>叶绿体在细胞内是均匀分布的</a:t>
            </a:r>
          </a:p>
          <a:p>
            <a:pPr>
              <a:lnSpc>
                <a:spcPct val="150000"/>
              </a:lnSpc>
            </a:pPr>
            <a:r>
              <a:rPr lang="en-US" altLang="zh-CN" dirty="0"/>
              <a:t>C. </a:t>
            </a:r>
            <a:r>
              <a:rPr lang="zh-CN" altLang="en-US" dirty="0"/>
              <a:t>叶绿体的存在是叶片呈绿色的原因</a:t>
            </a:r>
          </a:p>
          <a:p>
            <a:pPr>
              <a:lnSpc>
                <a:spcPct val="150000"/>
              </a:lnSpc>
            </a:pPr>
            <a:r>
              <a:rPr lang="en-US" altLang="zh-CN" dirty="0"/>
              <a:t>D. </a:t>
            </a:r>
            <a:r>
              <a:rPr lang="zh-CN" altLang="en-US" dirty="0"/>
              <a:t>叶肉细胞含有叶绿体，不含</a:t>
            </a:r>
            <a:r>
              <a:rPr lang="zh-CN" altLang="en-US" dirty="0" smtClean="0"/>
              <a:t>线粒体</a:t>
            </a:r>
            <a:endParaRPr lang="zh-CN" altLang="en-US" dirty="0"/>
          </a:p>
        </p:txBody>
      </p:sp>
      <p:cxnSp>
        <p:nvCxnSpPr>
          <p:cNvPr id="19" name="直接连接符 18"/>
          <p:cNvCxnSpPr/>
          <p:nvPr/>
        </p:nvCxnSpPr>
        <p:spPr>
          <a:xfrm>
            <a:off x="5068586" y="1099429"/>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282213" y="1411113"/>
            <a:ext cx="5823751"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因为细胞质是不断流动的，因此叶绿体也是移动的，</a:t>
            </a:r>
            <a:r>
              <a:rPr lang="en-US" altLang="zh-CN" dirty="0"/>
              <a:t>A </a:t>
            </a:r>
            <a:r>
              <a:rPr lang="zh-CN" altLang="en-US" dirty="0"/>
              <a:t>项错误。</a:t>
            </a:r>
          </a:p>
          <a:p>
            <a:pPr>
              <a:lnSpc>
                <a:spcPct val="150000"/>
              </a:lnSpc>
            </a:pPr>
            <a:r>
              <a:rPr lang="zh-CN" altLang="en-US" dirty="0"/>
              <a:t>在叶片内，叶绿体的分布不均匀，直接受到光照射的一侧较多，</a:t>
            </a:r>
            <a:r>
              <a:rPr lang="en-US" altLang="zh-CN" dirty="0"/>
              <a:t>B </a:t>
            </a:r>
            <a:r>
              <a:rPr lang="zh-CN" altLang="en-US" dirty="0"/>
              <a:t>项错误。</a:t>
            </a:r>
          </a:p>
          <a:p>
            <a:pPr>
              <a:lnSpc>
                <a:spcPct val="150000"/>
              </a:lnSpc>
            </a:pPr>
            <a:r>
              <a:rPr lang="zh-CN" altLang="en-US" dirty="0"/>
              <a:t>叶绿体中含有叶绿素，从而使叶片显现绿色，</a:t>
            </a:r>
            <a:r>
              <a:rPr lang="en-US" altLang="zh-CN" dirty="0"/>
              <a:t>C </a:t>
            </a:r>
            <a:r>
              <a:rPr lang="zh-CN" altLang="en-US" dirty="0"/>
              <a:t>项正确。</a:t>
            </a:r>
          </a:p>
          <a:p>
            <a:pPr>
              <a:lnSpc>
                <a:spcPct val="150000"/>
              </a:lnSpc>
            </a:pPr>
            <a:r>
              <a:rPr lang="zh-CN" altLang="en-US" dirty="0"/>
              <a:t>叶肉细胞中也含有线粒体，只不过线粒体是无色透明的，用显微镜无法直接观察到，需要进行染色才能观察到，</a:t>
            </a:r>
            <a:r>
              <a:rPr lang="en-US" altLang="zh-CN" dirty="0"/>
              <a:t>D </a:t>
            </a:r>
            <a:r>
              <a:rPr lang="zh-CN" altLang="en-US" dirty="0"/>
              <a:t>项错误。</a:t>
            </a:r>
          </a:p>
          <a:p>
            <a:pPr>
              <a:lnSpc>
                <a:spcPct val="150000"/>
              </a:lnSpc>
            </a:pPr>
            <a:r>
              <a:rPr lang="en-US" altLang="zh-CN" dirty="0"/>
              <a:t>【</a:t>
            </a:r>
            <a:r>
              <a:rPr lang="zh-CN" altLang="en-US" dirty="0"/>
              <a:t>答案</a:t>
            </a:r>
            <a:r>
              <a:rPr lang="en-US" altLang="zh-CN" dirty="0"/>
              <a:t>】C 	</a:t>
            </a:r>
          </a:p>
        </p:txBody>
      </p:sp>
    </p:spTree>
    <p:extLst>
      <p:ext uri="{BB962C8B-B14F-4D97-AF65-F5344CB8AC3E}">
        <p14:creationId xmlns:p14="http://schemas.microsoft.com/office/powerpoint/2010/main" val="33982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66945" y="1631885"/>
            <a:ext cx="5525857" cy="3000821"/>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1</a:t>
            </a:r>
            <a:r>
              <a:rPr lang="en-US" altLang="zh-CN" b="1" dirty="0" smtClean="0">
                <a:latin typeface="微软雅黑" pitchFamily="34" charset="-122"/>
                <a:ea typeface="微软雅黑" pitchFamily="34" charset="-122"/>
              </a:rPr>
              <a:t>.</a:t>
            </a:r>
            <a:r>
              <a:rPr lang="zh-CN" altLang="en-US" dirty="0"/>
              <a:t> ［</a:t>
            </a:r>
            <a:r>
              <a:rPr lang="en-US" altLang="zh-CN" dirty="0"/>
              <a:t>2019·</a:t>
            </a:r>
            <a:r>
              <a:rPr lang="zh-CN" altLang="en-US" dirty="0"/>
              <a:t>湖北高一期中］下列关于用高倍显微镜观察叶绿体的实验中，</a:t>
            </a:r>
            <a:r>
              <a:rPr lang="zh-CN" altLang="en-US" dirty="0" smtClean="0"/>
              <a:t>说法</a:t>
            </a:r>
            <a:r>
              <a:rPr lang="zh-CN" altLang="en-US" dirty="0"/>
              <a:t>不正确的是 （　　）</a:t>
            </a:r>
          </a:p>
          <a:p>
            <a:pPr>
              <a:lnSpc>
                <a:spcPct val="150000"/>
              </a:lnSpc>
            </a:pPr>
            <a:r>
              <a:rPr lang="en-US" altLang="zh-CN" dirty="0"/>
              <a:t>A. </a:t>
            </a:r>
            <a:r>
              <a:rPr lang="zh-CN" altLang="en-US" dirty="0"/>
              <a:t>可以用菠菜做实验材料，但是必须撕取稍带些叶肉的下表皮细胞</a:t>
            </a:r>
          </a:p>
          <a:p>
            <a:pPr>
              <a:lnSpc>
                <a:spcPct val="150000"/>
              </a:lnSpc>
            </a:pPr>
            <a:r>
              <a:rPr lang="en-US" altLang="zh-CN" dirty="0"/>
              <a:t>B. </a:t>
            </a:r>
            <a:r>
              <a:rPr lang="zh-CN" altLang="en-US" dirty="0"/>
              <a:t>使用显微镜时应先用低倍镜观察，再用高倍镜观察</a:t>
            </a:r>
          </a:p>
          <a:p>
            <a:pPr>
              <a:lnSpc>
                <a:spcPct val="150000"/>
              </a:lnSpc>
            </a:pPr>
            <a:r>
              <a:rPr lang="en-US" altLang="zh-CN" dirty="0"/>
              <a:t>C. </a:t>
            </a:r>
            <a:r>
              <a:rPr lang="zh-CN" altLang="en-US" dirty="0"/>
              <a:t>使用高倍镜时可看到叶绿体双层膜结构</a:t>
            </a:r>
          </a:p>
          <a:p>
            <a:pPr>
              <a:lnSpc>
                <a:spcPct val="150000"/>
              </a:lnSpc>
            </a:pPr>
            <a:r>
              <a:rPr lang="en-US" altLang="zh-CN" dirty="0"/>
              <a:t>D. </a:t>
            </a:r>
            <a:r>
              <a:rPr lang="zh-CN" altLang="en-US" dirty="0"/>
              <a:t>用高倍镜观察叶绿体时应保持细胞处于活体状态</a:t>
            </a:r>
            <a:endParaRPr lang="en-US" altLang="zh-CN" dirty="0" smtClean="0"/>
          </a:p>
        </p:txBody>
      </p:sp>
      <p:cxnSp>
        <p:nvCxnSpPr>
          <p:cNvPr id="19" name="直接连接符 18"/>
          <p:cNvCxnSpPr/>
          <p:nvPr/>
        </p:nvCxnSpPr>
        <p:spPr>
          <a:xfrm>
            <a:off x="6309451" y="1099428"/>
            <a:ext cx="64104" cy="4691771"/>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543676" y="1248284"/>
            <a:ext cx="4476750" cy="4198393"/>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smtClean="0"/>
              <a:t>】</a:t>
            </a:r>
            <a:endParaRPr lang="en-US" altLang="zh-CN" dirty="0"/>
          </a:p>
          <a:p>
            <a:pPr>
              <a:lnSpc>
                <a:spcPct val="150000"/>
              </a:lnSpc>
            </a:pPr>
            <a:r>
              <a:rPr lang="zh-CN" altLang="en-US" dirty="0" smtClean="0"/>
              <a:t>观察</a:t>
            </a:r>
            <a:r>
              <a:rPr lang="zh-CN" altLang="en-US" dirty="0"/>
              <a:t>叶绿体时，可以用菠菜做实验材料，但是</a:t>
            </a:r>
            <a:r>
              <a:rPr lang="zh-CN" altLang="en-US" dirty="0" smtClean="0"/>
              <a:t>必须</a:t>
            </a:r>
            <a:r>
              <a:rPr lang="zh-CN" altLang="en-US" dirty="0"/>
              <a:t>撕取稍带些叶肉的下表皮细胞，</a:t>
            </a:r>
            <a:r>
              <a:rPr lang="en-US" altLang="zh-CN" dirty="0"/>
              <a:t>A </a:t>
            </a:r>
            <a:r>
              <a:rPr lang="zh-CN" altLang="en-US" dirty="0"/>
              <a:t>项正确；使用显微镜</a:t>
            </a:r>
            <a:r>
              <a:rPr lang="zh-CN" altLang="en-US" dirty="0" smtClean="0"/>
              <a:t>时应</a:t>
            </a:r>
            <a:r>
              <a:rPr lang="zh-CN" altLang="en-US" dirty="0"/>
              <a:t>先用低倍镜观察，再用高倍镜观察，</a:t>
            </a:r>
            <a:r>
              <a:rPr lang="en-US" altLang="zh-CN" dirty="0"/>
              <a:t>B </a:t>
            </a:r>
            <a:r>
              <a:rPr lang="zh-CN" altLang="en-US" dirty="0"/>
              <a:t>项正确；叶绿体</a:t>
            </a:r>
            <a:r>
              <a:rPr lang="zh-CN" altLang="en-US" dirty="0" smtClean="0"/>
              <a:t>的双层</a:t>
            </a:r>
            <a:r>
              <a:rPr lang="zh-CN" altLang="en-US" dirty="0"/>
              <a:t>膜结构是亚显微结构，使用电子显微镜时可看到</a:t>
            </a:r>
            <a:r>
              <a:rPr lang="zh-CN" altLang="en-US" dirty="0" smtClean="0"/>
              <a:t>叶绿体</a:t>
            </a:r>
            <a:r>
              <a:rPr lang="zh-CN" altLang="en-US" dirty="0"/>
              <a:t>的双层膜结构，</a:t>
            </a:r>
            <a:r>
              <a:rPr lang="en-US" altLang="zh-CN" dirty="0"/>
              <a:t>C </a:t>
            </a:r>
            <a:r>
              <a:rPr lang="zh-CN" altLang="en-US" dirty="0"/>
              <a:t>项错误；用高倍镜观察叶绿体时应</a:t>
            </a:r>
            <a:r>
              <a:rPr lang="zh-CN" altLang="en-US" dirty="0" smtClean="0"/>
              <a:t>保持细胞</a:t>
            </a:r>
            <a:r>
              <a:rPr lang="zh-CN" altLang="en-US" dirty="0"/>
              <a:t>处于活体状态，</a:t>
            </a:r>
            <a:r>
              <a:rPr lang="en-US" altLang="zh-CN" dirty="0"/>
              <a:t>D </a:t>
            </a:r>
            <a:r>
              <a:rPr lang="zh-CN" altLang="en-US" dirty="0"/>
              <a:t>项正确。</a:t>
            </a:r>
            <a:endParaRPr lang="en-US" altLang="zh-CN" dirty="0" smtClean="0"/>
          </a:p>
          <a:p>
            <a:pPr>
              <a:lnSpc>
                <a:spcPct val="150000"/>
              </a:lnSpc>
            </a:pPr>
            <a:r>
              <a:rPr lang="en-US" altLang="zh-CN" dirty="0" smtClean="0"/>
              <a:t>【</a:t>
            </a:r>
            <a:r>
              <a:rPr lang="zh-CN" altLang="en-US" dirty="0"/>
              <a:t>答案</a:t>
            </a:r>
            <a:r>
              <a:rPr lang="en-US" altLang="zh-CN" dirty="0"/>
              <a:t>】C</a:t>
            </a:r>
            <a:r>
              <a:rPr lang="zh-CN" altLang="en-US" dirty="0"/>
              <a:t>　</a:t>
            </a:r>
            <a:r>
              <a:rPr lang="en-US" altLang="zh-CN" dirty="0"/>
              <a:t>	</a:t>
            </a:r>
          </a:p>
        </p:txBody>
      </p:sp>
      <p:sp>
        <p:nvSpPr>
          <p:cNvPr id="8" name="矩形 7"/>
          <p:cNvSpPr/>
          <p:nvPr/>
        </p:nvSpPr>
        <p:spPr>
          <a:xfrm>
            <a:off x="666945" y="869121"/>
            <a:ext cx="1338828" cy="458908"/>
          </a:xfrm>
          <a:prstGeom prst="rect">
            <a:avLst/>
          </a:prstGeom>
        </p:spPr>
        <p:txBody>
          <a:bodyPr wrap="none">
            <a:spAutoFit/>
          </a:bodyPr>
          <a:lstStyle/>
          <a:p>
            <a:pPr>
              <a:lnSpc>
                <a:spcPct val="150000"/>
              </a:lnSpc>
            </a:pPr>
            <a:r>
              <a:rPr lang="en-US" altLang="zh-CN" b="1" dirty="0"/>
              <a:t>【</a:t>
            </a:r>
            <a:r>
              <a:rPr lang="zh-CN" altLang="en-US" b="1" dirty="0"/>
              <a:t>即时练</a:t>
            </a:r>
            <a:r>
              <a:rPr lang="en-US" altLang="zh-CN" b="1" dirty="0"/>
              <a:t>】</a:t>
            </a:r>
          </a:p>
        </p:txBody>
      </p:sp>
    </p:spTree>
    <p:extLst>
      <p:ext uri="{BB962C8B-B14F-4D97-AF65-F5344CB8AC3E}">
        <p14:creationId xmlns:p14="http://schemas.microsoft.com/office/powerpoint/2010/main" val="23354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54686" y="1089024"/>
            <a:ext cx="4691202" cy="4247317"/>
          </a:xfrm>
          <a:prstGeom prst="rect">
            <a:avLst/>
          </a:prstGeom>
        </p:spPr>
        <p:txBody>
          <a:bodyPr wrap="square">
            <a:spAutoFit/>
          </a:bodyPr>
          <a:lstStyle/>
          <a:p>
            <a:pPr>
              <a:lnSpc>
                <a:spcPct val="150000"/>
              </a:lnSpc>
            </a:pPr>
            <a:r>
              <a:rPr lang="en-US" altLang="zh-CN" dirty="0" smtClean="0"/>
              <a:t>2</a:t>
            </a:r>
            <a:r>
              <a:rPr lang="en-US" altLang="zh-CN" dirty="0" smtClean="0"/>
              <a:t>.</a:t>
            </a:r>
            <a:r>
              <a:rPr lang="zh-CN" altLang="en-US" dirty="0" smtClean="0"/>
              <a:t> </a:t>
            </a:r>
            <a:r>
              <a:rPr lang="zh-CN" altLang="en-US" dirty="0"/>
              <a:t>［</a:t>
            </a:r>
            <a:r>
              <a:rPr lang="en-US" altLang="zh-CN" dirty="0"/>
              <a:t>2020·</a:t>
            </a:r>
            <a:r>
              <a:rPr lang="zh-CN" altLang="en-US" dirty="0"/>
              <a:t>山东潍坊高一期末］某同学利用高倍显微镜观察黑藻细胞中</a:t>
            </a:r>
            <a:r>
              <a:rPr lang="zh-CN" altLang="en-US" dirty="0" smtClean="0"/>
              <a:t>叶绿体</a:t>
            </a:r>
            <a:r>
              <a:rPr lang="zh-CN" altLang="en-US" dirty="0"/>
              <a:t>和细胞质的环流。下列相关叙述错误的</a:t>
            </a:r>
            <a:r>
              <a:rPr lang="zh-CN" altLang="en-US" dirty="0" smtClean="0"/>
              <a:t>是（</a:t>
            </a:r>
            <a:r>
              <a:rPr lang="zh-CN" altLang="en-US" dirty="0"/>
              <a:t>　　）</a:t>
            </a:r>
          </a:p>
          <a:p>
            <a:pPr>
              <a:lnSpc>
                <a:spcPct val="150000"/>
              </a:lnSpc>
            </a:pPr>
            <a:r>
              <a:rPr lang="en-US" altLang="zh-CN" dirty="0"/>
              <a:t>A. </a:t>
            </a:r>
            <a:r>
              <a:rPr lang="zh-CN" altLang="en-US" dirty="0"/>
              <a:t>临时装片中的叶片要随时保持有水状态</a:t>
            </a:r>
          </a:p>
          <a:p>
            <a:pPr>
              <a:lnSpc>
                <a:spcPct val="150000"/>
              </a:lnSpc>
            </a:pPr>
            <a:r>
              <a:rPr lang="en-US" altLang="zh-CN" dirty="0"/>
              <a:t>B. </a:t>
            </a:r>
            <a:r>
              <a:rPr lang="zh-CN" altLang="en-US" dirty="0"/>
              <a:t>可在高倍显微镜下观察到叶绿体中的类囊体膜是单层膜</a:t>
            </a:r>
          </a:p>
          <a:p>
            <a:pPr>
              <a:lnSpc>
                <a:spcPct val="150000"/>
              </a:lnSpc>
            </a:pPr>
            <a:r>
              <a:rPr lang="en-US" altLang="zh-CN" dirty="0"/>
              <a:t>C. </a:t>
            </a:r>
            <a:r>
              <a:rPr lang="zh-CN" altLang="en-US" dirty="0"/>
              <a:t>可观察到黑藻细胞中的叶绿体分布在大液泡周围</a:t>
            </a:r>
          </a:p>
          <a:p>
            <a:pPr>
              <a:lnSpc>
                <a:spcPct val="150000"/>
              </a:lnSpc>
            </a:pPr>
            <a:r>
              <a:rPr lang="en-US" altLang="zh-CN" dirty="0"/>
              <a:t>D. </a:t>
            </a:r>
            <a:r>
              <a:rPr lang="zh-CN" altLang="en-US" dirty="0"/>
              <a:t>显微镜下观察到的细胞质环流方向与实际相同</a:t>
            </a:r>
            <a:endParaRPr lang="zh-CN" altLang="en-US" dirty="0"/>
          </a:p>
        </p:txBody>
      </p:sp>
      <p:cxnSp>
        <p:nvCxnSpPr>
          <p:cNvPr id="19" name="直接连接符 18"/>
          <p:cNvCxnSpPr/>
          <p:nvPr/>
        </p:nvCxnSpPr>
        <p:spPr>
          <a:xfrm>
            <a:off x="5851162" y="1001775"/>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69952" y="1504522"/>
            <a:ext cx="4940145" cy="3831818"/>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smtClean="0"/>
              <a:t>临时</a:t>
            </a:r>
            <a:r>
              <a:rPr lang="zh-CN" altLang="en-US" dirty="0"/>
              <a:t>装片中的叶片要随时保持有水状态，以</a:t>
            </a:r>
            <a:r>
              <a:rPr lang="zh-CN" altLang="en-US" dirty="0" smtClean="0"/>
              <a:t>保持细胞</a:t>
            </a:r>
            <a:r>
              <a:rPr lang="zh-CN" altLang="en-US" dirty="0"/>
              <a:t>的正常形态，</a:t>
            </a:r>
            <a:r>
              <a:rPr lang="en-US" altLang="zh-CN" dirty="0"/>
              <a:t>A </a:t>
            </a:r>
            <a:r>
              <a:rPr lang="zh-CN" altLang="en-US" dirty="0"/>
              <a:t>项正确；在光学显微镜下不能观察到</a:t>
            </a:r>
            <a:r>
              <a:rPr lang="zh-CN" altLang="en-US" dirty="0" smtClean="0"/>
              <a:t>叶绿体</a:t>
            </a:r>
            <a:r>
              <a:rPr lang="zh-CN" altLang="en-US" dirty="0"/>
              <a:t>中的类囊体膜是单层膜，</a:t>
            </a:r>
            <a:r>
              <a:rPr lang="en-US" altLang="zh-CN" dirty="0"/>
              <a:t>B </a:t>
            </a:r>
            <a:r>
              <a:rPr lang="zh-CN" altLang="en-US" dirty="0"/>
              <a:t>项错误；可观察到黑藻</a:t>
            </a:r>
            <a:r>
              <a:rPr lang="zh-CN" altLang="en-US" dirty="0" smtClean="0"/>
              <a:t>细胞中</a:t>
            </a:r>
            <a:r>
              <a:rPr lang="zh-CN" altLang="en-US" dirty="0"/>
              <a:t>的叶绿体分布在大液泡周围，</a:t>
            </a:r>
            <a:r>
              <a:rPr lang="en-US" altLang="zh-CN" dirty="0"/>
              <a:t>C </a:t>
            </a:r>
            <a:r>
              <a:rPr lang="zh-CN" altLang="en-US" dirty="0"/>
              <a:t>项正确；显微镜下观察</a:t>
            </a:r>
            <a:r>
              <a:rPr lang="zh-CN" altLang="en-US" dirty="0" smtClean="0"/>
              <a:t>到的</a:t>
            </a:r>
            <a:r>
              <a:rPr lang="zh-CN" altLang="en-US" dirty="0"/>
              <a:t>细胞质环流方向与实际相同，</a:t>
            </a:r>
            <a:r>
              <a:rPr lang="en-US" altLang="zh-CN" dirty="0"/>
              <a:t>D </a:t>
            </a:r>
            <a:r>
              <a:rPr lang="zh-CN" altLang="en-US" dirty="0"/>
              <a:t>项正确</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a:t>】</a:t>
            </a:r>
            <a:r>
              <a:rPr lang="en-US" altLang="zh-CN" dirty="0" smtClean="0"/>
              <a:t>B</a:t>
            </a:r>
            <a:endParaRPr lang="en-US" altLang="zh-CN" dirty="0"/>
          </a:p>
          <a:p>
            <a:pPr>
              <a:lnSpc>
                <a:spcPct val="150000"/>
              </a:lnSpc>
            </a:pPr>
            <a:r>
              <a:rPr lang="en-US" altLang="zh-CN" dirty="0"/>
              <a:t>	</a:t>
            </a:r>
          </a:p>
        </p:txBody>
      </p:sp>
    </p:spTree>
    <p:extLst>
      <p:ext uri="{BB962C8B-B14F-4D97-AF65-F5344CB8AC3E}">
        <p14:creationId xmlns:p14="http://schemas.microsoft.com/office/powerpoint/2010/main" val="32077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9727" y="996812"/>
            <a:ext cx="5963629" cy="1754326"/>
          </a:xfrm>
          <a:prstGeom prst="rect">
            <a:avLst/>
          </a:prstGeom>
        </p:spPr>
        <p:txBody>
          <a:bodyPr wrap="square">
            <a:spAutoFit/>
          </a:bodyPr>
          <a:lstStyle/>
          <a:p>
            <a:pPr>
              <a:lnSpc>
                <a:spcPct val="150000"/>
              </a:lnSpc>
            </a:pPr>
            <a:r>
              <a:rPr lang="en-US" altLang="zh-CN" dirty="0"/>
              <a:t>3</a:t>
            </a:r>
            <a:r>
              <a:rPr lang="en-US" altLang="zh-CN" dirty="0" smtClean="0"/>
              <a:t>.</a:t>
            </a:r>
            <a:r>
              <a:rPr lang="zh-CN" altLang="en-US" dirty="0"/>
              <a:t> ［</a:t>
            </a:r>
            <a:r>
              <a:rPr lang="en-US" altLang="zh-CN" dirty="0"/>
              <a:t>2020·</a:t>
            </a:r>
            <a:r>
              <a:rPr lang="zh-CN" altLang="en-US" dirty="0"/>
              <a:t>江西宜春宜丰中学高一月考］下图为显微镜下黑藻细胞的</a:t>
            </a:r>
            <a:r>
              <a:rPr lang="zh-CN" altLang="en-US" dirty="0" smtClean="0"/>
              <a:t>细胞质</a:t>
            </a:r>
            <a:r>
              <a:rPr lang="zh-CN" altLang="en-US" dirty="0"/>
              <a:t>环流示意图，视野中的叶绿体位于液泡的右下方，细胞质环流的</a:t>
            </a:r>
            <a:r>
              <a:rPr lang="zh-CN" altLang="en-US" dirty="0" smtClean="0"/>
              <a:t>方向为</a:t>
            </a:r>
            <a:r>
              <a:rPr lang="zh-CN" altLang="en-US" dirty="0"/>
              <a:t>逆时针，则实际上，黑藻细胞中叶绿体的位置和细胞质环流的方向</a:t>
            </a:r>
            <a:r>
              <a:rPr lang="zh-CN" altLang="en-US" dirty="0" smtClean="0"/>
              <a:t>分别</a:t>
            </a:r>
            <a:r>
              <a:rPr lang="zh-CN" altLang="en-US" dirty="0"/>
              <a:t>为 （　</a:t>
            </a:r>
            <a:r>
              <a:rPr lang="zh-CN" altLang="en-US" dirty="0" smtClean="0"/>
              <a:t>）</a:t>
            </a:r>
            <a:endParaRPr lang="en-US" altLang="zh-CN" dirty="0" smtClean="0"/>
          </a:p>
        </p:txBody>
      </p:sp>
      <p:cxnSp>
        <p:nvCxnSpPr>
          <p:cNvPr id="19" name="直接连接符 18"/>
          <p:cNvCxnSpPr/>
          <p:nvPr/>
        </p:nvCxnSpPr>
        <p:spPr>
          <a:xfrm>
            <a:off x="6676007" y="996812"/>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58781" y="1165507"/>
            <a:ext cx="4179833" cy="4662815"/>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smtClean="0"/>
              <a:t>显微镜</a:t>
            </a:r>
            <a:r>
              <a:rPr lang="zh-CN" altLang="en-US" dirty="0"/>
              <a:t>下观察到的是上下、左右都颠倒的像，</a:t>
            </a:r>
            <a:r>
              <a:rPr lang="zh-CN" altLang="en-US" dirty="0" smtClean="0"/>
              <a:t>视野中</a:t>
            </a:r>
            <a:r>
              <a:rPr lang="zh-CN" altLang="en-US" dirty="0"/>
              <a:t>叶绿体位于液泡的右下方，而实际上黑藻细胞中叶绿体</a:t>
            </a:r>
            <a:r>
              <a:rPr lang="zh-CN" altLang="en-US" dirty="0" smtClean="0"/>
              <a:t>位于</a:t>
            </a:r>
            <a:r>
              <a:rPr lang="zh-CN" altLang="en-US" dirty="0"/>
              <a:t>液泡的左上方；但细胞质的环流方向和实际细胞质的</a:t>
            </a:r>
            <a:r>
              <a:rPr lang="zh-CN" altLang="en-US" dirty="0" smtClean="0"/>
              <a:t>环流方向</a:t>
            </a:r>
            <a:r>
              <a:rPr lang="zh-CN" altLang="en-US" dirty="0"/>
              <a:t>是一致的，视野中细胞质的环流方向为逆时针，</a:t>
            </a:r>
            <a:r>
              <a:rPr lang="zh-CN" altLang="en-US" dirty="0" smtClean="0"/>
              <a:t>实际上黑藻</a:t>
            </a:r>
            <a:r>
              <a:rPr lang="zh-CN" altLang="en-US" dirty="0"/>
              <a:t>细胞中细胞质的环流方向也是逆时针，</a:t>
            </a:r>
            <a:r>
              <a:rPr lang="en-US" altLang="zh-CN" dirty="0"/>
              <a:t>B </a:t>
            </a:r>
            <a:r>
              <a:rPr lang="zh-CN" altLang="en-US" dirty="0"/>
              <a:t>项正确</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a:t>】</a:t>
            </a:r>
            <a:r>
              <a:rPr lang="en-US" altLang="zh-CN" dirty="0" smtClean="0"/>
              <a:t>B</a:t>
            </a:r>
            <a:endParaRPr lang="en-US" altLang="zh-CN" dirty="0"/>
          </a:p>
          <a:p>
            <a:pPr>
              <a:lnSpc>
                <a:spcPct val="150000"/>
              </a:lnSpc>
            </a:pPr>
            <a:r>
              <a:rPr lang="en-US" altLang="zh-CN"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281" y="2953439"/>
            <a:ext cx="13620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74157" y="2727065"/>
            <a:ext cx="3912784" cy="3367397"/>
          </a:xfrm>
          <a:prstGeom prst="rect">
            <a:avLst/>
          </a:prstGeom>
        </p:spPr>
        <p:txBody>
          <a:bodyPr wrap="square">
            <a:spAutoFit/>
          </a:bodyPr>
          <a:lstStyle/>
          <a:p>
            <a:pPr lvl="0">
              <a:lnSpc>
                <a:spcPct val="150000"/>
              </a:lnSpc>
            </a:pPr>
            <a:r>
              <a:rPr lang="en-US" altLang="zh-CN" dirty="0" smtClean="0">
                <a:solidFill>
                  <a:prstClr val="black"/>
                </a:solidFill>
              </a:rPr>
              <a:t>A</a:t>
            </a:r>
            <a:r>
              <a:rPr lang="en-US" altLang="zh-CN" dirty="0">
                <a:solidFill>
                  <a:prstClr val="black"/>
                </a:solidFill>
              </a:rPr>
              <a:t>. </a:t>
            </a:r>
            <a:r>
              <a:rPr lang="zh-CN" altLang="en-US" dirty="0">
                <a:solidFill>
                  <a:prstClr val="black"/>
                </a:solidFill>
              </a:rPr>
              <a:t>叶绿体位于液泡的右下方，细胞质环流的方向为顺时针</a:t>
            </a:r>
          </a:p>
          <a:p>
            <a:pPr lvl="0">
              <a:lnSpc>
                <a:spcPct val="150000"/>
              </a:lnSpc>
            </a:pPr>
            <a:r>
              <a:rPr lang="en-US" altLang="zh-CN" dirty="0">
                <a:solidFill>
                  <a:prstClr val="black"/>
                </a:solidFill>
              </a:rPr>
              <a:t>B. </a:t>
            </a:r>
            <a:r>
              <a:rPr lang="zh-CN" altLang="en-US" dirty="0">
                <a:solidFill>
                  <a:prstClr val="black"/>
                </a:solidFill>
              </a:rPr>
              <a:t>叶绿体位于液泡的左上方，细胞质环流的方向为逆时针</a:t>
            </a:r>
          </a:p>
          <a:p>
            <a:pPr lvl="0">
              <a:lnSpc>
                <a:spcPct val="150000"/>
              </a:lnSpc>
            </a:pPr>
            <a:r>
              <a:rPr lang="en-US" altLang="zh-CN" dirty="0">
                <a:solidFill>
                  <a:prstClr val="black"/>
                </a:solidFill>
              </a:rPr>
              <a:t>C. </a:t>
            </a:r>
            <a:r>
              <a:rPr lang="zh-CN" altLang="en-US" dirty="0">
                <a:solidFill>
                  <a:prstClr val="black"/>
                </a:solidFill>
              </a:rPr>
              <a:t>叶绿体位于液泡的右下方，细胞质环流的方向为逆时针</a:t>
            </a:r>
          </a:p>
          <a:p>
            <a:pPr lvl="0">
              <a:lnSpc>
                <a:spcPct val="150000"/>
              </a:lnSpc>
            </a:pPr>
            <a:r>
              <a:rPr lang="en-US" altLang="zh-CN" dirty="0">
                <a:solidFill>
                  <a:prstClr val="black"/>
                </a:solidFill>
              </a:rPr>
              <a:t>D. </a:t>
            </a:r>
            <a:r>
              <a:rPr lang="zh-CN" altLang="en-US" dirty="0">
                <a:solidFill>
                  <a:prstClr val="black"/>
                </a:solidFill>
              </a:rPr>
              <a:t>叶绿体位于液泡的左上方，细胞质环流的方向为顺时针</a:t>
            </a:r>
            <a:endParaRPr lang="en-US" altLang="zh-CN" dirty="0">
              <a:solidFill>
                <a:prstClr val="black"/>
              </a:solidFill>
            </a:endParaRPr>
          </a:p>
        </p:txBody>
      </p:sp>
    </p:spTree>
    <p:extLst>
      <p:ext uri="{BB962C8B-B14F-4D97-AF65-F5344CB8AC3E}">
        <p14:creationId xmlns:p14="http://schemas.microsoft.com/office/powerpoint/2010/main" val="2773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3943" y="918893"/>
            <a:ext cx="3313728" cy="400110"/>
          </a:xfrm>
          <a:prstGeom prst="rect">
            <a:avLst/>
          </a:prstGeom>
        </p:spPr>
        <p:txBody>
          <a:bodyPr wrap="none">
            <a:spAutoFit/>
          </a:bodyPr>
          <a:lstStyle/>
          <a:p>
            <a:r>
              <a:rPr lang="zh-CN" altLang="en-US" sz="2000" b="1" dirty="0" smtClean="0">
                <a:latin typeface="微软雅黑" pitchFamily="34" charset="-122"/>
                <a:ea typeface="微软雅黑" pitchFamily="34" charset="-122"/>
              </a:rPr>
              <a:t>四    细胞器</a:t>
            </a:r>
            <a:r>
              <a:rPr lang="zh-CN" altLang="en-US" sz="2000" b="1" dirty="0">
                <a:latin typeface="微软雅黑" pitchFamily="34" charset="-122"/>
                <a:ea typeface="微软雅黑" pitchFamily="34" charset="-122"/>
              </a:rPr>
              <a:t>之间的协调配合</a:t>
            </a:r>
            <a:endParaRPr lang="zh-CN" altLang="zh-CN" sz="2000" b="1" dirty="0">
              <a:latin typeface="微软雅黑" pitchFamily="34" charset="-122"/>
              <a:ea typeface="微软雅黑" pitchFamily="34" charset="-122"/>
            </a:endParaRPr>
          </a:p>
        </p:txBody>
      </p:sp>
      <p:cxnSp>
        <p:nvCxnSpPr>
          <p:cNvPr id="6" name="直接连接符 5"/>
          <p:cNvCxnSpPr/>
          <p:nvPr/>
        </p:nvCxnSpPr>
        <p:spPr>
          <a:xfrm>
            <a:off x="955051" y="1350706"/>
            <a:ext cx="1038350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55051" y="1571625"/>
            <a:ext cx="7043730" cy="4247317"/>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分泌</a:t>
            </a:r>
            <a:r>
              <a:rPr lang="zh-CN" altLang="en-US" dirty="0"/>
              <a:t>蛋白的合成与分泌 </a:t>
            </a:r>
          </a:p>
          <a:p>
            <a:pPr marL="285750" indent="-285750">
              <a:lnSpc>
                <a:spcPct val="150000"/>
              </a:lnSpc>
              <a:buFont typeface="Arial" pitchFamily="34" charset="0"/>
              <a:buChar char="•"/>
            </a:pPr>
            <a:r>
              <a:rPr lang="zh-CN" altLang="en-US" dirty="0"/>
              <a:t>研究方法：同位素标记法。</a:t>
            </a:r>
          </a:p>
          <a:p>
            <a:pPr marL="285750" indent="-285750">
              <a:lnSpc>
                <a:spcPct val="150000"/>
              </a:lnSpc>
              <a:buFont typeface="Arial" pitchFamily="34" charset="0"/>
              <a:buChar char="•"/>
            </a:pPr>
            <a:r>
              <a:rPr lang="zh-CN" altLang="en-US" dirty="0"/>
              <a:t>过程（</a:t>
            </a:r>
            <a:r>
              <a:rPr lang="zh-CN" altLang="en-US" dirty="0" smtClean="0"/>
              <a:t>如右图所</a:t>
            </a:r>
            <a:r>
              <a:rPr lang="zh-CN" altLang="en-US" dirty="0"/>
              <a:t>示） </a:t>
            </a:r>
            <a:endParaRPr lang="en-US" altLang="zh-CN" dirty="0" smtClean="0"/>
          </a:p>
          <a:p>
            <a:pPr marL="360000">
              <a:lnSpc>
                <a:spcPct val="150000"/>
              </a:lnSpc>
            </a:pPr>
            <a:r>
              <a:rPr lang="en-US" altLang="zh-CN" dirty="0" smtClean="0"/>
              <a:t>1</a:t>
            </a:r>
            <a:r>
              <a:rPr lang="en-US" altLang="zh-CN" dirty="0"/>
              <a:t>. </a:t>
            </a:r>
            <a:r>
              <a:rPr lang="zh-CN" altLang="en-US" dirty="0"/>
              <a:t>在</a:t>
            </a:r>
            <a:r>
              <a:rPr lang="zh-CN" altLang="en-US" dirty="0" smtClean="0"/>
              <a:t>内质网上的核糖体</a:t>
            </a:r>
            <a:r>
              <a:rPr lang="zh-CN" altLang="en-US" dirty="0"/>
              <a:t>中，氨基酸经脱水缩合形成肽链，肽链进入内质网进行加工，形成有一定空间结构的蛋白质。</a:t>
            </a:r>
          </a:p>
          <a:p>
            <a:pPr marL="360000">
              <a:lnSpc>
                <a:spcPct val="150000"/>
              </a:lnSpc>
            </a:pPr>
            <a:r>
              <a:rPr lang="en-US" altLang="zh-CN" dirty="0"/>
              <a:t>2. </a:t>
            </a:r>
            <a:r>
              <a:rPr lang="zh-CN" altLang="en-US" dirty="0"/>
              <a:t>内质网以囊泡的形式将蛋白质运送到高尔基体。</a:t>
            </a:r>
          </a:p>
          <a:p>
            <a:pPr marL="360000">
              <a:lnSpc>
                <a:spcPct val="150000"/>
              </a:lnSpc>
            </a:pPr>
            <a:r>
              <a:rPr lang="en-US" altLang="zh-CN" dirty="0"/>
              <a:t>3. </a:t>
            </a:r>
            <a:r>
              <a:rPr lang="zh-CN" altLang="en-US" dirty="0"/>
              <a:t>高尔基体对蛋白质做进一步的修饰加工，然后再以囊泡的形式将其运到细胞膜，囊泡与细胞膜融合，将蛋白质分泌到细胞外。</a:t>
            </a:r>
          </a:p>
          <a:p>
            <a:pPr marL="360000">
              <a:lnSpc>
                <a:spcPct val="150000"/>
              </a:lnSpc>
            </a:pPr>
            <a:r>
              <a:rPr lang="en-US" altLang="zh-CN" dirty="0"/>
              <a:t>4. </a:t>
            </a:r>
            <a:r>
              <a:rPr lang="zh-CN" altLang="en-US" dirty="0"/>
              <a:t>在分泌蛋白的合成、加工和运输的过程中，所消耗的能量由线粒体供给</a:t>
            </a:r>
            <a:r>
              <a:rPr lang="zh-CN" altLang="en-US" dirty="0" smtClean="0"/>
              <a:t>。</a:t>
            </a:r>
            <a:r>
              <a:rPr lang="zh-CN" altLang="en-US" dirty="0"/>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792" y="2535335"/>
            <a:ext cx="2921684" cy="27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596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22472" y="1210849"/>
            <a:ext cx="5875478" cy="5078313"/>
          </a:xfrm>
          <a:prstGeom prst="rect">
            <a:avLst/>
          </a:prstGeom>
        </p:spPr>
        <p:txBody>
          <a:bodyPr wrap="square">
            <a:spAutoFit/>
          </a:bodyPr>
          <a:lstStyle/>
          <a:p>
            <a:pPr>
              <a:lnSpc>
                <a:spcPct val="150000"/>
              </a:lnSpc>
            </a:pPr>
            <a:r>
              <a:rPr lang="zh-CN" altLang="en-US" b="1" dirty="0">
                <a:latin typeface="微软雅黑" pitchFamily="34" charset="-122"/>
                <a:ea typeface="微软雅黑" pitchFamily="34" charset="-122"/>
              </a:rPr>
              <a:t>例 </a:t>
            </a:r>
            <a:r>
              <a:rPr lang="en-US" altLang="zh-CN" b="1" dirty="0" smtClean="0">
                <a:latin typeface="微软雅黑" pitchFamily="34" charset="-122"/>
                <a:ea typeface="微软雅黑" pitchFamily="34" charset="-122"/>
              </a:rPr>
              <a:t>5                                             </a:t>
            </a:r>
            <a:r>
              <a:rPr lang="zh-CN" altLang="en-US" dirty="0"/>
              <a:t>难度★★★ 典型★★☆ </a:t>
            </a:r>
            <a:endParaRPr lang="en-US" altLang="zh-CN" dirty="0"/>
          </a:p>
          <a:p>
            <a:pPr>
              <a:lnSpc>
                <a:spcPct val="150000"/>
              </a:lnSpc>
            </a:pPr>
            <a:r>
              <a:rPr lang="zh-CN" altLang="en-US" dirty="0" smtClean="0"/>
              <a:t>科学家</a:t>
            </a:r>
            <a:r>
              <a:rPr lang="zh-CN" altLang="en-US" dirty="0"/>
              <a:t>用含</a:t>
            </a:r>
            <a:r>
              <a:rPr lang="en-US" altLang="zh-CN" baseline="30000" dirty="0"/>
              <a:t>3</a:t>
            </a:r>
            <a:r>
              <a:rPr lang="en-US" altLang="zh-CN" dirty="0"/>
              <a:t>H </a:t>
            </a:r>
            <a:r>
              <a:rPr lang="zh-CN" altLang="en-US" dirty="0"/>
              <a:t>标记的亮氨酸的培养液培养豚鼠的胰腺腺泡细胞，下表为在腺泡细胞几种结构中最早检测到放射性的时间表。下列叙述中正确的是（　　） </a:t>
            </a:r>
            <a:endParaRPr lang="en-US" altLang="zh-CN" dirty="0" smtClean="0"/>
          </a:p>
          <a:p>
            <a:pPr>
              <a:lnSpc>
                <a:spcPct val="150000"/>
              </a:lnSpc>
            </a:pPr>
            <a:endParaRPr lang="en-US" altLang="zh-CN" dirty="0" smtClean="0"/>
          </a:p>
          <a:p>
            <a:pPr>
              <a:lnSpc>
                <a:spcPct val="150000"/>
              </a:lnSpc>
            </a:pPr>
            <a:endParaRPr lang="en-US" altLang="zh-CN" dirty="0"/>
          </a:p>
          <a:p>
            <a:pPr>
              <a:lnSpc>
                <a:spcPct val="150000"/>
              </a:lnSpc>
            </a:pPr>
            <a:r>
              <a:rPr lang="en-US" altLang="zh-CN" dirty="0" smtClean="0"/>
              <a:t>A</a:t>
            </a:r>
            <a:r>
              <a:rPr lang="en-US" altLang="zh-CN" dirty="0"/>
              <a:t>. </a:t>
            </a:r>
            <a:r>
              <a:rPr lang="zh-CN" altLang="en-US" dirty="0"/>
              <a:t>形成分泌蛋白的多肽最早在内质网内合成</a:t>
            </a:r>
          </a:p>
          <a:p>
            <a:pPr>
              <a:lnSpc>
                <a:spcPct val="150000"/>
              </a:lnSpc>
            </a:pPr>
            <a:r>
              <a:rPr lang="en-US" altLang="zh-CN" dirty="0"/>
              <a:t>B. </a:t>
            </a:r>
            <a:r>
              <a:rPr lang="zh-CN" altLang="en-US" dirty="0"/>
              <a:t>高尔基体膜向内与内质网膜直接相连，向外与细胞膜直接相连</a:t>
            </a:r>
          </a:p>
          <a:p>
            <a:pPr>
              <a:lnSpc>
                <a:spcPct val="150000"/>
              </a:lnSpc>
            </a:pPr>
            <a:r>
              <a:rPr lang="en-US" altLang="zh-CN" dirty="0"/>
              <a:t>C. </a:t>
            </a:r>
            <a:r>
              <a:rPr lang="zh-CN" altLang="en-US" dirty="0"/>
              <a:t>高尔基体不具有转运分泌蛋白的作用</a:t>
            </a:r>
          </a:p>
          <a:p>
            <a:pPr>
              <a:lnSpc>
                <a:spcPct val="150000"/>
              </a:lnSpc>
            </a:pPr>
            <a:r>
              <a:rPr lang="en-US" altLang="zh-CN" dirty="0"/>
              <a:t>D. </a:t>
            </a:r>
            <a:r>
              <a:rPr lang="zh-CN" altLang="en-US" dirty="0"/>
              <a:t>靠近细胞膜的囊泡可由高尔基体形成</a:t>
            </a:r>
          </a:p>
          <a:p>
            <a:pPr>
              <a:lnSpc>
                <a:spcPct val="150000"/>
              </a:lnSpc>
            </a:pPr>
            <a:r>
              <a:rPr lang="zh-CN" altLang="en-US" dirty="0" smtClean="0"/>
              <a:t>  </a:t>
            </a:r>
            <a:endParaRPr lang="zh-CN" altLang="en-US" dirty="0"/>
          </a:p>
        </p:txBody>
      </p:sp>
      <p:cxnSp>
        <p:nvCxnSpPr>
          <p:cNvPr id="19" name="直接连接符 18"/>
          <p:cNvCxnSpPr/>
          <p:nvPr/>
        </p:nvCxnSpPr>
        <p:spPr>
          <a:xfrm>
            <a:off x="7003918" y="900021"/>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202379" y="1668937"/>
            <a:ext cx="3841441" cy="3416320"/>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形成分泌蛋白的多肽最早在核糖体上合成，然后进入内质网进行加工。高尔基体并不直接与内质网和细胞膜相连，而是通过囊泡间接相连。高尔基体具有转运分泌蛋白的作用。</a:t>
            </a:r>
          </a:p>
          <a:p>
            <a:pPr>
              <a:lnSpc>
                <a:spcPct val="150000"/>
              </a:lnSpc>
            </a:pPr>
            <a:r>
              <a:rPr lang="en-US" altLang="zh-CN" dirty="0"/>
              <a:t>【</a:t>
            </a:r>
            <a:r>
              <a:rPr lang="zh-CN" altLang="en-US" dirty="0"/>
              <a:t>答案</a:t>
            </a:r>
            <a:r>
              <a:rPr lang="en-US" altLang="zh-CN" dirty="0"/>
              <a:t>】D 	</a:t>
            </a:r>
          </a:p>
          <a:p>
            <a:pPr>
              <a:lnSpc>
                <a:spcPct val="150000"/>
              </a:lnSpc>
            </a:pPr>
            <a:r>
              <a:rPr lang="en-US" altLang="zh-CN" dirty="0"/>
              <a: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977" y="2898793"/>
            <a:ext cx="5281598" cy="85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0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58859" y="1162353"/>
            <a:ext cx="10569121" cy="5078313"/>
          </a:xfrm>
          <a:prstGeom prst="rect">
            <a:avLst/>
          </a:prstGeom>
        </p:spPr>
        <p:txBody>
          <a:bodyPr wrap="square">
            <a:spAutoFit/>
          </a:bodyPr>
          <a:lstStyle/>
          <a:p>
            <a:pPr>
              <a:lnSpc>
                <a:spcPct val="150000"/>
              </a:lnSpc>
            </a:pPr>
            <a:r>
              <a:rPr lang="en-US" altLang="zh-CN" b="1" dirty="0">
                <a:solidFill>
                  <a:prstClr val="black"/>
                </a:solidFill>
              </a:rPr>
              <a:t>1</a:t>
            </a:r>
            <a:r>
              <a:rPr lang="en-US" altLang="zh-CN" b="1" dirty="0" smtClean="0">
                <a:solidFill>
                  <a:prstClr val="black"/>
                </a:solidFill>
              </a:rPr>
              <a:t>.</a:t>
            </a:r>
            <a:r>
              <a:rPr lang="zh-CN" altLang="en-US" dirty="0" smtClean="0">
                <a:solidFill>
                  <a:prstClr val="black"/>
                </a:solidFill>
              </a:rPr>
              <a:t>［</a:t>
            </a:r>
            <a:r>
              <a:rPr lang="en-US" altLang="zh-CN" b="1" dirty="0">
                <a:solidFill>
                  <a:prstClr val="black"/>
                </a:solidFill>
              </a:rPr>
              <a:t>2019</a:t>
            </a:r>
            <a:r>
              <a:rPr lang="en-US" altLang="zh-CN" dirty="0">
                <a:solidFill>
                  <a:prstClr val="black"/>
                </a:solidFill>
              </a:rPr>
              <a:t>·</a:t>
            </a:r>
            <a:r>
              <a:rPr lang="zh-CN" altLang="en-US" dirty="0">
                <a:solidFill>
                  <a:prstClr val="black"/>
                </a:solidFill>
              </a:rPr>
              <a:t>河北邢台二中高一考试］实验中用</a:t>
            </a:r>
            <a:r>
              <a:rPr lang="en-US" altLang="zh-CN" baseline="30000" dirty="0">
                <a:solidFill>
                  <a:prstClr val="black"/>
                </a:solidFill>
              </a:rPr>
              <a:t>35</a:t>
            </a:r>
            <a:r>
              <a:rPr lang="en-US" altLang="zh-CN" dirty="0">
                <a:solidFill>
                  <a:prstClr val="black"/>
                </a:solidFill>
              </a:rPr>
              <a:t>S </a:t>
            </a:r>
            <a:r>
              <a:rPr lang="zh-CN" altLang="en-US" dirty="0">
                <a:solidFill>
                  <a:prstClr val="black"/>
                </a:solidFill>
              </a:rPr>
              <a:t>标记一定量的氨基酸，来培养某哺乳动物的乳腺细胞，测</a:t>
            </a:r>
            <a:r>
              <a:rPr lang="zh-CN" altLang="en-US" dirty="0" smtClean="0">
                <a:solidFill>
                  <a:prstClr val="black"/>
                </a:solidFill>
              </a:rPr>
              <a:t>得核糖体</a:t>
            </a:r>
            <a:r>
              <a:rPr lang="zh-CN" altLang="en-US" dirty="0">
                <a:solidFill>
                  <a:prstClr val="black"/>
                </a:solidFill>
              </a:rPr>
              <a:t>、内质网、高尔基体上放射性强度的变化曲线如下图甲所示，</a:t>
            </a:r>
            <a:r>
              <a:rPr lang="zh-CN" altLang="en-US" dirty="0" smtClean="0">
                <a:solidFill>
                  <a:prstClr val="black"/>
                </a:solidFill>
              </a:rPr>
              <a:t>以及在此</a:t>
            </a:r>
            <a:r>
              <a:rPr lang="zh-CN" altLang="en-US" dirty="0">
                <a:solidFill>
                  <a:prstClr val="black"/>
                </a:solidFill>
              </a:rPr>
              <a:t>过程中高尔基体膜、细胞膜、内质网膜面积的变化曲线如图乙所示</a:t>
            </a:r>
            <a:r>
              <a:rPr lang="zh-CN" altLang="en-US" dirty="0" smtClean="0">
                <a:solidFill>
                  <a:prstClr val="black"/>
                </a:solidFill>
              </a:rPr>
              <a:t>。下列</a:t>
            </a:r>
            <a:r>
              <a:rPr lang="zh-CN" altLang="en-US" dirty="0">
                <a:solidFill>
                  <a:prstClr val="black"/>
                </a:solidFill>
              </a:rPr>
              <a:t>分析不正确的</a:t>
            </a:r>
            <a:r>
              <a:rPr lang="zh-CN" altLang="en-US" dirty="0" smtClean="0">
                <a:solidFill>
                  <a:prstClr val="black"/>
                </a:solidFill>
              </a:rPr>
              <a:t>是</a:t>
            </a:r>
            <a:endParaRPr lang="en-US" altLang="zh-CN" dirty="0" smtClean="0">
              <a:solidFill>
                <a:prstClr val="black"/>
              </a:solidFill>
            </a:endParaRPr>
          </a:p>
          <a:p>
            <a:pPr>
              <a:lnSpc>
                <a:spcPct val="150000"/>
              </a:lnSpc>
            </a:pPr>
            <a:endParaRPr lang="en-US" altLang="zh-CN" dirty="0" smtClean="0">
              <a:solidFill>
                <a:prstClr val="black"/>
              </a:solidFill>
            </a:endParaRPr>
          </a:p>
          <a:p>
            <a:pPr>
              <a:lnSpc>
                <a:spcPct val="150000"/>
              </a:lnSpc>
            </a:pPr>
            <a:endParaRPr lang="en-US" altLang="zh-CN" dirty="0" smtClean="0">
              <a:solidFill>
                <a:prstClr val="black"/>
              </a:solidFill>
            </a:endParaRPr>
          </a:p>
          <a:p>
            <a:pPr>
              <a:lnSpc>
                <a:spcPct val="150000"/>
              </a:lnSpc>
            </a:pPr>
            <a:endParaRPr lang="en-US" altLang="zh-CN" dirty="0">
              <a:solidFill>
                <a:prstClr val="black"/>
              </a:solidFill>
            </a:endParaRPr>
          </a:p>
          <a:p>
            <a:pPr>
              <a:lnSpc>
                <a:spcPct val="150000"/>
              </a:lnSpc>
            </a:pPr>
            <a:endParaRPr lang="en-US" altLang="zh-CN" dirty="0" smtClean="0">
              <a:solidFill>
                <a:prstClr val="black"/>
              </a:solidFill>
            </a:endParaRPr>
          </a:p>
          <a:p>
            <a:pPr>
              <a:lnSpc>
                <a:spcPct val="150000"/>
              </a:lnSpc>
            </a:pPr>
            <a:endParaRPr lang="en-US" altLang="zh-CN" dirty="0" smtClean="0">
              <a:solidFill>
                <a:prstClr val="black"/>
              </a:solidFill>
            </a:endParaRPr>
          </a:p>
          <a:p>
            <a:pPr>
              <a:lnSpc>
                <a:spcPct val="150000"/>
              </a:lnSpc>
            </a:pPr>
            <a:r>
              <a:rPr lang="en-US" altLang="zh-CN" dirty="0">
                <a:solidFill>
                  <a:prstClr val="black"/>
                </a:solidFill>
              </a:rPr>
              <a:t>A. </a:t>
            </a:r>
            <a:r>
              <a:rPr lang="zh-CN" altLang="en-US" dirty="0">
                <a:solidFill>
                  <a:prstClr val="black"/>
                </a:solidFill>
              </a:rPr>
              <a:t>图甲中</a:t>
            </a:r>
            <a:r>
              <a:rPr lang="en-US" altLang="zh-CN" dirty="0">
                <a:solidFill>
                  <a:prstClr val="black"/>
                </a:solidFill>
              </a:rPr>
              <a:t>a</a:t>
            </a:r>
            <a:r>
              <a:rPr lang="zh-CN" altLang="en-US" dirty="0">
                <a:solidFill>
                  <a:prstClr val="black"/>
                </a:solidFill>
              </a:rPr>
              <a:t>、</a:t>
            </a:r>
            <a:r>
              <a:rPr lang="en-US" altLang="zh-CN" dirty="0">
                <a:solidFill>
                  <a:prstClr val="black"/>
                </a:solidFill>
              </a:rPr>
              <a:t>b</a:t>
            </a:r>
            <a:r>
              <a:rPr lang="zh-CN" altLang="en-US" dirty="0">
                <a:solidFill>
                  <a:prstClr val="black"/>
                </a:solidFill>
              </a:rPr>
              <a:t>、</a:t>
            </a:r>
            <a:r>
              <a:rPr lang="en-US" altLang="zh-CN" dirty="0">
                <a:solidFill>
                  <a:prstClr val="black"/>
                </a:solidFill>
              </a:rPr>
              <a:t>c </a:t>
            </a:r>
            <a:r>
              <a:rPr lang="zh-CN" altLang="en-US" dirty="0">
                <a:solidFill>
                  <a:prstClr val="black"/>
                </a:solidFill>
              </a:rPr>
              <a:t>三条曲线所指的细胞器分别是核糖体、内质网、高尔基体</a:t>
            </a:r>
          </a:p>
          <a:p>
            <a:pPr>
              <a:lnSpc>
                <a:spcPct val="150000"/>
              </a:lnSpc>
            </a:pPr>
            <a:r>
              <a:rPr lang="en-US" altLang="zh-CN" dirty="0">
                <a:solidFill>
                  <a:prstClr val="black"/>
                </a:solidFill>
              </a:rPr>
              <a:t>B. </a:t>
            </a:r>
            <a:r>
              <a:rPr lang="zh-CN" altLang="en-US" dirty="0">
                <a:solidFill>
                  <a:prstClr val="black"/>
                </a:solidFill>
              </a:rPr>
              <a:t>与乳腺分泌蛋白的合成与分泌密切相关的具膜细胞器是内质网、</a:t>
            </a:r>
            <a:r>
              <a:rPr lang="zh-CN" altLang="en-US" dirty="0" smtClean="0">
                <a:solidFill>
                  <a:prstClr val="black"/>
                </a:solidFill>
              </a:rPr>
              <a:t>高尔基体</a:t>
            </a:r>
            <a:r>
              <a:rPr lang="zh-CN" altLang="en-US" dirty="0">
                <a:solidFill>
                  <a:prstClr val="black"/>
                </a:solidFill>
              </a:rPr>
              <a:t>和线粒体</a:t>
            </a:r>
          </a:p>
          <a:p>
            <a:pPr>
              <a:lnSpc>
                <a:spcPct val="150000"/>
              </a:lnSpc>
            </a:pPr>
            <a:r>
              <a:rPr lang="en-US" altLang="zh-CN" dirty="0">
                <a:solidFill>
                  <a:prstClr val="black"/>
                </a:solidFill>
              </a:rPr>
              <a:t>C. 35S </a:t>
            </a:r>
            <a:r>
              <a:rPr lang="zh-CN" altLang="en-US" dirty="0">
                <a:solidFill>
                  <a:prstClr val="black"/>
                </a:solidFill>
              </a:rPr>
              <a:t>在细胞各个结构间移动的先后顺序是核糖体→内质网→</a:t>
            </a:r>
            <a:r>
              <a:rPr lang="zh-CN" altLang="en-US" dirty="0" smtClean="0">
                <a:solidFill>
                  <a:prstClr val="black"/>
                </a:solidFill>
              </a:rPr>
              <a:t>高尔基体</a:t>
            </a:r>
            <a:r>
              <a:rPr lang="zh-CN" altLang="en-US" dirty="0">
                <a:solidFill>
                  <a:prstClr val="black"/>
                </a:solidFill>
              </a:rPr>
              <a:t>→细胞膜</a:t>
            </a:r>
          </a:p>
          <a:p>
            <a:pPr>
              <a:lnSpc>
                <a:spcPct val="150000"/>
              </a:lnSpc>
            </a:pPr>
            <a:r>
              <a:rPr lang="en-US" altLang="zh-CN" dirty="0">
                <a:solidFill>
                  <a:prstClr val="black"/>
                </a:solidFill>
              </a:rPr>
              <a:t>D. </a:t>
            </a:r>
            <a:r>
              <a:rPr lang="zh-CN" altLang="en-US" dirty="0">
                <a:solidFill>
                  <a:prstClr val="black"/>
                </a:solidFill>
              </a:rPr>
              <a:t>图乙中</a:t>
            </a:r>
            <a:r>
              <a:rPr lang="en-US" altLang="zh-CN" dirty="0">
                <a:solidFill>
                  <a:prstClr val="black"/>
                </a:solidFill>
              </a:rPr>
              <a:t>d</a:t>
            </a:r>
            <a:r>
              <a:rPr lang="zh-CN" altLang="en-US" dirty="0">
                <a:solidFill>
                  <a:prstClr val="black"/>
                </a:solidFill>
              </a:rPr>
              <a:t>、</a:t>
            </a:r>
            <a:r>
              <a:rPr lang="en-US" altLang="zh-CN" dirty="0">
                <a:solidFill>
                  <a:prstClr val="black"/>
                </a:solidFill>
              </a:rPr>
              <a:t>e</a:t>
            </a:r>
            <a:r>
              <a:rPr lang="zh-CN" altLang="en-US" dirty="0">
                <a:solidFill>
                  <a:prstClr val="black"/>
                </a:solidFill>
              </a:rPr>
              <a:t>、</a:t>
            </a:r>
            <a:r>
              <a:rPr lang="en-US" altLang="zh-CN" dirty="0">
                <a:solidFill>
                  <a:prstClr val="black"/>
                </a:solidFill>
              </a:rPr>
              <a:t>f </a:t>
            </a:r>
            <a:r>
              <a:rPr lang="zh-CN" altLang="en-US" dirty="0">
                <a:solidFill>
                  <a:prstClr val="black"/>
                </a:solidFill>
              </a:rPr>
              <a:t>三条曲线所指的膜结构分别是细胞膜、内质网膜、</a:t>
            </a:r>
            <a:r>
              <a:rPr lang="zh-CN" altLang="en-US" dirty="0" smtClean="0">
                <a:solidFill>
                  <a:prstClr val="black"/>
                </a:solidFill>
              </a:rPr>
              <a:t>高尔基体膜</a:t>
            </a:r>
            <a:endParaRPr lang="en-US" altLang="zh-CN" dirty="0" smtClean="0">
              <a:solidFill>
                <a:prstClr val="black"/>
              </a:solidFill>
            </a:endParaRPr>
          </a:p>
        </p:txBody>
      </p:sp>
      <p:sp>
        <p:nvSpPr>
          <p:cNvPr id="6" name="矩形 5"/>
          <p:cNvSpPr/>
          <p:nvPr/>
        </p:nvSpPr>
        <p:spPr>
          <a:xfrm>
            <a:off x="488688" y="703445"/>
            <a:ext cx="1338828" cy="458908"/>
          </a:xfrm>
          <a:prstGeom prst="rect">
            <a:avLst/>
          </a:prstGeom>
        </p:spPr>
        <p:txBody>
          <a:bodyPr wrap="none">
            <a:spAutoFit/>
          </a:bodyPr>
          <a:lstStyle/>
          <a:p>
            <a:pPr>
              <a:lnSpc>
                <a:spcPct val="150000"/>
              </a:lnSpc>
            </a:pPr>
            <a:r>
              <a:rPr lang="en-US" altLang="zh-CN" b="1" dirty="0"/>
              <a:t>【</a:t>
            </a:r>
            <a:r>
              <a:rPr lang="zh-CN" altLang="en-US" b="1" dirty="0"/>
              <a:t>即时练</a:t>
            </a:r>
            <a:r>
              <a:rPr lang="en-US" altLang="zh-CN" b="1"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83" y="2645291"/>
            <a:ext cx="4934721" cy="179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470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98922" y="1118210"/>
            <a:ext cx="7176976" cy="3785652"/>
          </a:xfrm>
          <a:prstGeom prst="rect">
            <a:avLst/>
          </a:prstGeom>
        </p:spPr>
        <p:txBody>
          <a:bodyPr wrap="square">
            <a:spAutoFit/>
          </a:bodyPr>
          <a:lstStyle/>
          <a:p>
            <a:pPr>
              <a:lnSpc>
                <a:spcPct val="150000"/>
              </a:lnSpc>
            </a:pPr>
            <a:r>
              <a:rPr lang="en-US" altLang="zh-CN" sz="2000" dirty="0">
                <a:solidFill>
                  <a:prstClr val="black"/>
                </a:solidFill>
              </a:rPr>
              <a:t>【</a:t>
            </a:r>
            <a:r>
              <a:rPr lang="zh-CN" altLang="en-US" sz="2000" dirty="0">
                <a:solidFill>
                  <a:prstClr val="black"/>
                </a:solidFill>
              </a:rPr>
              <a:t>解析</a:t>
            </a:r>
            <a:r>
              <a:rPr lang="en-US" altLang="zh-CN" sz="2000" dirty="0" smtClean="0">
                <a:solidFill>
                  <a:prstClr val="black"/>
                </a:solidFill>
              </a:rPr>
              <a:t>】</a:t>
            </a:r>
          </a:p>
          <a:p>
            <a:pPr>
              <a:lnSpc>
                <a:spcPct val="150000"/>
              </a:lnSpc>
            </a:pPr>
            <a:r>
              <a:rPr lang="zh-CN" altLang="en-US" sz="2000" dirty="0" smtClean="0">
                <a:solidFill>
                  <a:prstClr val="black"/>
                </a:solidFill>
              </a:rPr>
              <a:t>图</a:t>
            </a:r>
            <a:r>
              <a:rPr lang="zh-CN" altLang="en-US" sz="2000" dirty="0">
                <a:solidFill>
                  <a:prstClr val="black"/>
                </a:solidFill>
              </a:rPr>
              <a:t>甲中</a:t>
            </a:r>
            <a:r>
              <a:rPr lang="en-US" altLang="zh-CN" sz="2000" dirty="0">
                <a:solidFill>
                  <a:prstClr val="black"/>
                </a:solidFill>
              </a:rPr>
              <a:t>a</a:t>
            </a:r>
            <a:r>
              <a:rPr lang="zh-CN" altLang="en-US" sz="2000" dirty="0">
                <a:solidFill>
                  <a:prstClr val="black"/>
                </a:solidFill>
              </a:rPr>
              <a:t>、</a:t>
            </a:r>
            <a:r>
              <a:rPr lang="en-US" altLang="zh-CN" sz="2000" dirty="0">
                <a:solidFill>
                  <a:prstClr val="black"/>
                </a:solidFill>
              </a:rPr>
              <a:t>b</a:t>
            </a:r>
            <a:r>
              <a:rPr lang="zh-CN" altLang="en-US" sz="2000" dirty="0">
                <a:solidFill>
                  <a:prstClr val="black"/>
                </a:solidFill>
              </a:rPr>
              <a:t>、</a:t>
            </a:r>
            <a:r>
              <a:rPr lang="en-US" altLang="zh-CN" sz="2000" dirty="0">
                <a:solidFill>
                  <a:prstClr val="black"/>
                </a:solidFill>
              </a:rPr>
              <a:t>c </a:t>
            </a:r>
            <a:r>
              <a:rPr lang="zh-CN" altLang="en-US" sz="2000" dirty="0">
                <a:solidFill>
                  <a:prstClr val="black"/>
                </a:solidFill>
              </a:rPr>
              <a:t>三条曲线所指的细胞器分别是</a:t>
            </a:r>
            <a:r>
              <a:rPr lang="zh-CN" altLang="en-US" sz="2000" dirty="0" smtClean="0">
                <a:solidFill>
                  <a:prstClr val="black"/>
                </a:solidFill>
              </a:rPr>
              <a:t>核糖体</a:t>
            </a:r>
            <a:r>
              <a:rPr lang="zh-CN" altLang="en-US" sz="2000" dirty="0">
                <a:solidFill>
                  <a:prstClr val="black"/>
                </a:solidFill>
              </a:rPr>
              <a:t>、内质网、高尔基体，</a:t>
            </a:r>
            <a:r>
              <a:rPr lang="en-US" altLang="zh-CN" sz="2000" dirty="0">
                <a:solidFill>
                  <a:prstClr val="black"/>
                </a:solidFill>
              </a:rPr>
              <a:t>A </a:t>
            </a:r>
            <a:r>
              <a:rPr lang="zh-CN" altLang="en-US" sz="2000" dirty="0">
                <a:solidFill>
                  <a:prstClr val="black"/>
                </a:solidFill>
              </a:rPr>
              <a:t>项正确；与乳腺分泌蛋白的</a:t>
            </a:r>
            <a:r>
              <a:rPr lang="zh-CN" altLang="en-US" sz="2000" dirty="0" smtClean="0">
                <a:solidFill>
                  <a:prstClr val="black"/>
                </a:solidFill>
              </a:rPr>
              <a:t>合成与</a:t>
            </a:r>
            <a:r>
              <a:rPr lang="zh-CN" altLang="en-US" sz="2000" dirty="0">
                <a:solidFill>
                  <a:prstClr val="black"/>
                </a:solidFill>
              </a:rPr>
              <a:t>分泌密切相关的具膜细胞器是内质网、高尔基体和</a:t>
            </a:r>
            <a:r>
              <a:rPr lang="zh-CN" altLang="en-US" sz="2000" dirty="0" smtClean="0">
                <a:solidFill>
                  <a:prstClr val="black"/>
                </a:solidFill>
              </a:rPr>
              <a:t>线粒体</a:t>
            </a:r>
            <a:r>
              <a:rPr lang="zh-CN" altLang="en-US" sz="2000" dirty="0">
                <a:solidFill>
                  <a:prstClr val="black"/>
                </a:solidFill>
              </a:rPr>
              <a:t>，</a:t>
            </a:r>
            <a:r>
              <a:rPr lang="en-US" altLang="zh-CN" sz="2000" dirty="0">
                <a:solidFill>
                  <a:prstClr val="black"/>
                </a:solidFill>
              </a:rPr>
              <a:t>B </a:t>
            </a:r>
            <a:r>
              <a:rPr lang="zh-CN" altLang="en-US" sz="2000" dirty="0">
                <a:solidFill>
                  <a:prstClr val="black"/>
                </a:solidFill>
              </a:rPr>
              <a:t>项正确；</a:t>
            </a:r>
            <a:r>
              <a:rPr lang="en-US" altLang="zh-CN" sz="2000" baseline="30000" dirty="0">
                <a:solidFill>
                  <a:prstClr val="black"/>
                </a:solidFill>
              </a:rPr>
              <a:t>35</a:t>
            </a:r>
            <a:r>
              <a:rPr lang="en-US" altLang="zh-CN" sz="2000" dirty="0">
                <a:solidFill>
                  <a:prstClr val="black"/>
                </a:solidFill>
              </a:rPr>
              <a:t>S </a:t>
            </a:r>
            <a:r>
              <a:rPr lang="zh-CN" altLang="en-US" sz="2000" dirty="0">
                <a:solidFill>
                  <a:prstClr val="black"/>
                </a:solidFill>
              </a:rPr>
              <a:t>在细胞各个结构间移动的先后顺序是</a:t>
            </a:r>
            <a:r>
              <a:rPr lang="zh-CN" altLang="en-US" sz="2000" dirty="0" smtClean="0">
                <a:solidFill>
                  <a:prstClr val="black"/>
                </a:solidFill>
              </a:rPr>
              <a:t>核糖体</a:t>
            </a:r>
            <a:r>
              <a:rPr lang="zh-CN" altLang="en-US" sz="2000" dirty="0">
                <a:solidFill>
                  <a:prstClr val="black"/>
                </a:solidFill>
              </a:rPr>
              <a:t>→内质网→高尔基体→细胞膜，</a:t>
            </a:r>
            <a:r>
              <a:rPr lang="en-US" altLang="zh-CN" sz="2000" dirty="0">
                <a:solidFill>
                  <a:prstClr val="black"/>
                </a:solidFill>
              </a:rPr>
              <a:t>C </a:t>
            </a:r>
            <a:r>
              <a:rPr lang="zh-CN" altLang="en-US" sz="2000" dirty="0">
                <a:solidFill>
                  <a:prstClr val="black"/>
                </a:solidFill>
              </a:rPr>
              <a:t>项正确；图乙中</a:t>
            </a:r>
            <a:r>
              <a:rPr lang="en-US" altLang="zh-CN" sz="2000" dirty="0">
                <a:solidFill>
                  <a:prstClr val="black"/>
                </a:solidFill>
              </a:rPr>
              <a:t>d</a:t>
            </a:r>
            <a:r>
              <a:rPr lang="zh-CN" altLang="en-US" sz="2000" dirty="0">
                <a:solidFill>
                  <a:prstClr val="black"/>
                </a:solidFill>
              </a:rPr>
              <a:t>、</a:t>
            </a:r>
            <a:r>
              <a:rPr lang="en-US" altLang="zh-CN" sz="2000" dirty="0">
                <a:solidFill>
                  <a:prstClr val="black"/>
                </a:solidFill>
              </a:rPr>
              <a:t>e</a:t>
            </a:r>
            <a:r>
              <a:rPr lang="zh-CN" altLang="en-US" sz="2000" dirty="0">
                <a:solidFill>
                  <a:prstClr val="black"/>
                </a:solidFill>
              </a:rPr>
              <a:t>、</a:t>
            </a:r>
            <a:r>
              <a:rPr lang="en-US" altLang="zh-CN" sz="2000" dirty="0" smtClean="0">
                <a:solidFill>
                  <a:prstClr val="black"/>
                </a:solidFill>
              </a:rPr>
              <a:t>f</a:t>
            </a:r>
            <a:r>
              <a:rPr lang="zh-CN" altLang="en-US" sz="2000" dirty="0" smtClean="0">
                <a:solidFill>
                  <a:prstClr val="black"/>
                </a:solidFill>
              </a:rPr>
              <a:t>三</a:t>
            </a:r>
            <a:r>
              <a:rPr lang="zh-CN" altLang="en-US" sz="2000" dirty="0">
                <a:solidFill>
                  <a:prstClr val="black"/>
                </a:solidFill>
              </a:rPr>
              <a:t>条曲线所指的膜结构分别是内质网膜、细胞膜和</a:t>
            </a:r>
            <a:r>
              <a:rPr lang="zh-CN" altLang="en-US" sz="2000" dirty="0" smtClean="0">
                <a:solidFill>
                  <a:prstClr val="black"/>
                </a:solidFill>
              </a:rPr>
              <a:t>高尔基体膜</a:t>
            </a:r>
            <a:r>
              <a:rPr lang="zh-CN" altLang="en-US" sz="2000" dirty="0">
                <a:solidFill>
                  <a:prstClr val="black"/>
                </a:solidFill>
              </a:rPr>
              <a:t>，</a:t>
            </a:r>
            <a:r>
              <a:rPr lang="en-US" altLang="zh-CN" sz="2000" dirty="0">
                <a:solidFill>
                  <a:prstClr val="black"/>
                </a:solidFill>
              </a:rPr>
              <a:t>D </a:t>
            </a:r>
            <a:r>
              <a:rPr lang="zh-CN" altLang="en-US" sz="2000" dirty="0">
                <a:solidFill>
                  <a:prstClr val="black"/>
                </a:solidFill>
              </a:rPr>
              <a:t>项错误</a:t>
            </a:r>
            <a:r>
              <a:rPr lang="zh-CN" altLang="en-US" sz="2000" dirty="0" smtClean="0">
                <a:solidFill>
                  <a:prstClr val="black"/>
                </a:solidFill>
              </a:rPr>
              <a:t>。</a:t>
            </a:r>
            <a:endParaRPr lang="en-US" altLang="zh-CN" sz="2000" dirty="0" smtClean="0">
              <a:solidFill>
                <a:prstClr val="black"/>
              </a:solidFill>
            </a:endParaRPr>
          </a:p>
          <a:p>
            <a:pPr>
              <a:lnSpc>
                <a:spcPct val="150000"/>
              </a:lnSpc>
            </a:pPr>
            <a:r>
              <a:rPr lang="en-US" altLang="zh-CN" sz="2000" dirty="0" smtClean="0">
                <a:solidFill>
                  <a:prstClr val="black"/>
                </a:solidFill>
              </a:rPr>
              <a:t>【</a:t>
            </a:r>
            <a:r>
              <a:rPr lang="zh-CN" altLang="en-US" sz="2000" dirty="0">
                <a:solidFill>
                  <a:prstClr val="black"/>
                </a:solidFill>
              </a:rPr>
              <a:t>答案</a:t>
            </a:r>
            <a:r>
              <a:rPr lang="en-US" altLang="zh-CN" sz="2000" dirty="0" smtClean="0">
                <a:solidFill>
                  <a:prstClr val="black"/>
                </a:solidFill>
              </a:rPr>
              <a:t>】D</a:t>
            </a:r>
            <a:r>
              <a:rPr lang="en-US" altLang="zh-CN" sz="2000" dirty="0">
                <a:solidFill>
                  <a:prstClr val="black"/>
                </a:solidFill>
              </a:rPr>
              <a:t>	</a:t>
            </a:r>
          </a:p>
        </p:txBody>
      </p:sp>
    </p:spTree>
    <p:extLst>
      <p:ext uri="{BB962C8B-B14F-4D97-AF65-F5344CB8AC3E}">
        <p14:creationId xmlns:p14="http://schemas.microsoft.com/office/powerpoint/2010/main" val="41598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5626" y="845922"/>
            <a:ext cx="5972644" cy="5493812"/>
          </a:xfrm>
          <a:prstGeom prst="rect">
            <a:avLst/>
          </a:prstGeom>
        </p:spPr>
        <p:txBody>
          <a:bodyPr wrap="square">
            <a:spAutoFit/>
          </a:bodyPr>
          <a:lstStyle/>
          <a:p>
            <a:pPr>
              <a:lnSpc>
                <a:spcPct val="150000"/>
              </a:lnSpc>
            </a:pPr>
            <a:r>
              <a:rPr lang="en-US" altLang="zh-CN" dirty="0" smtClean="0"/>
              <a:t>2.</a:t>
            </a:r>
            <a:r>
              <a:rPr lang="zh-CN" altLang="en-US" dirty="0" smtClean="0"/>
              <a:t>［</a:t>
            </a:r>
            <a:r>
              <a:rPr lang="en-US" altLang="zh-CN" dirty="0"/>
              <a:t>2019·</a:t>
            </a:r>
            <a:r>
              <a:rPr lang="zh-CN" altLang="en-US" dirty="0"/>
              <a:t>成都七中高一期中］科学家用含</a:t>
            </a:r>
            <a:r>
              <a:rPr lang="en-US" altLang="zh-CN" baseline="30000" dirty="0"/>
              <a:t>3</a:t>
            </a:r>
            <a:r>
              <a:rPr lang="en-US" altLang="zh-CN" dirty="0"/>
              <a:t>H </a:t>
            </a:r>
            <a:r>
              <a:rPr lang="zh-CN" altLang="en-US" dirty="0"/>
              <a:t>标记的</a:t>
            </a:r>
            <a:r>
              <a:rPr lang="zh-CN" altLang="en-US" dirty="0" smtClean="0"/>
              <a:t>亮</a:t>
            </a:r>
            <a:endParaRPr lang="en-US" altLang="zh-CN" dirty="0" smtClean="0"/>
          </a:p>
          <a:p>
            <a:pPr>
              <a:lnSpc>
                <a:spcPct val="150000"/>
              </a:lnSpc>
            </a:pPr>
            <a:r>
              <a:rPr lang="zh-CN" altLang="en-US" dirty="0" smtClean="0"/>
              <a:t>氨</a:t>
            </a:r>
            <a:r>
              <a:rPr lang="zh-CN" altLang="en-US" dirty="0"/>
              <a:t>酸的培养液</a:t>
            </a:r>
            <a:r>
              <a:rPr lang="zh-CN" altLang="en-US" dirty="0" smtClean="0"/>
              <a:t>培养豚鼠</a:t>
            </a:r>
            <a:r>
              <a:rPr lang="zh-CN" altLang="en-US" dirty="0"/>
              <a:t>的胰腺腺泡细胞，下表为在腺泡细胞几种结构中最早检测到</a:t>
            </a:r>
            <a:r>
              <a:rPr lang="zh-CN" altLang="en-US" dirty="0" smtClean="0"/>
              <a:t>放射性的</a:t>
            </a:r>
            <a:r>
              <a:rPr lang="zh-CN" altLang="en-US" dirty="0"/>
              <a:t>时间表。下列叙述中正确的是 （　　</a:t>
            </a:r>
            <a:r>
              <a:rPr lang="zh-CN" altLang="en-US" dirty="0" smtClean="0"/>
              <a:t>）</a:t>
            </a:r>
            <a:endParaRPr lang="en-US" altLang="zh-CN" dirty="0" smtClean="0"/>
          </a:p>
          <a:p>
            <a:pPr>
              <a:lnSpc>
                <a:spcPct val="150000"/>
              </a:lnSpc>
            </a:pPr>
            <a:endParaRPr lang="en-US" altLang="zh-CN" dirty="0" smtClean="0"/>
          </a:p>
          <a:p>
            <a:pPr>
              <a:lnSpc>
                <a:spcPct val="150000"/>
              </a:lnSpc>
            </a:pPr>
            <a:endParaRPr lang="en-US" altLang="zh-CN" dirty="0"/>
          </a:p>
          <a:p>
            <a:pPr>
              <a:lnSpc>
                <a:spcPct val="150000"/>
              </a:lnSpc>
            </a:pPr>
            <a:endParaRPr lang="en-US" altLang="zh-CN" dirty="0"/>
          </a:p>
          <a:p>
            <a:pPr>
              <a:lnSpc>
                <a:spcPct val="150000"/>
              </a:lnSpc>
            </a:pPr>
            <a:r>
              <a:rPr lang="en-US" altLang="zh-CN" dirty="0"/>
              <a:t>A. </a:t>
            </a:r>
            <a:r>
              <a:rPr lang="zh-CN" altLang="en-US" dirty="0"/>
              <a:t>形成分泌蛋白的多肽最早在内质网的膜结构上合成</a:t>
            </a:r>
          </a:p>
          <a:p>
            <a:pPr>
              <a:lnSpc>
                <a:spcPct val="150000"/>
              </a:lnSpc>
            </a:pPr>
            <a:r>
              <a:rPr lang="en-US" altLang="zh-CN" dirty="0"/>
              <a:t>B. </a:t>
            </a:r>
            <a:r>
              <a:rPr lang="zh-CN" altLang="en-US" dirty="0"/>
              <a:t>高尔基体膜向内直接与内质网膜相连，向外直接与细胞膜相连</a:t>
            </a:r>
          </a:p>
          <a:p>
            <a:pPr>
              <a:lnSpc>
                <a:spcPct val="150000"/>
              </a:lnSpc>
            </a:pPr>
            <a:r>
              <a:rPr lang="en-US" altLang="zh-CN" dirty="0"/>
              <a:t>C. </a:t>
            </a:r>
            <a:r>
              <a:rPr lang="zh-CN" altLang="en-US" dirty="0"/>
              <a:t>分泌蛋白的加工过程在内质网和高尔基体内完成</a:t>
            </a:r>
          </a:p>
          <a:p>
            <a:pPr>
              <a:lnSpc>
                <a:spcPct val="150000"/>
              </a:lnSpc>
            </a:pPr>
            <a:r>
              <a:rPr lang="en-US" altLang="zh-CN" dirty="0"/>
              <a:t>D. </a:t>
            </a:r>
            <a:r>
              <a:rPr lang="zh-CN" altLang="en-US" dirty="0"/>
              <a:t>只有核糖体、内质网和高尔基体三种细胞器参与分泌蛋白的合成</a:t>
            </a:r>
            <a:r>
              <a:rPr lang="zh-CN" altLang="en-US" dirty="0" smtClean="0"/>
              <a:t>和分泌</a:t>
            </a:r>
            <a:endParaRPr lang="en-US" altLang="zh-CN" dirty="0" smtClean="0"/>
          </a:p>
        </p:txBody>
      </p:sp>
      <p:cxnSp>
        <p:nvCxnSpPr>
          <p:cNvPr id="19" name="直接连接符 18"/>
          <p:cNvCxnSpPr/>
          <p:nvPr/>
        </p:nvCxnSpPr>
        <p:spPr>
          <a:xfrm>
            <a:off x="6581658" y="845922"/>
            <a:ext cx="0" cy="5310329"/>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879265" y="1025682"/>
            <a:ext cx="4646428" cy="3831818"/>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分泌蛋白的合成、加工、运输和分泌过程为核糖体合成蛋白质→内质网进行粗加工→内质网“出芽”形成囊泡→高尔基体进行再加工形成成熟的蛋白质→高尔基体“出芽”形成囊泡→细胞膜。该过程需要消耗能量，所需能量主要由线粒体提供。</a:t>
            </a:r>
          </a:p>
          <a:p>
            <a:pPr>
              <a:lnSpc>
                <a:spcPct val="150000"/>
              </a:lnSpc>
            </a:pPr>
            <a:r>
              <a:rPr lang="en-US" altLang="zh-CN" dirty="0"/>
              <a:t>【</a:t>
            </a:r>
            <a:r>
              <a:rPr lang="zh-CN" altLang="en-US" dirty="0"/>
              <a:t>答案</a:t>
            </a:r>
            <a:r>
              <a:rPr lang="en-US" altLang="zh-CN" dirty="0" smtClean="0"/>
              <a:t>】B </a:t>
            </a:r>
            <a:r>
              <a:rPr lang="en-US" altLang="zh-CN" dirty="0"/>
              <a:t>	</a:t>
            </a:r>
          </a:p>
          <a:p>
            <a:pPr>
              <a:lnSpc>
                <a:spcPct val="150000"/>
              </a:lnSpc>
            </a:pPr>
            <a:r>
              <a:rPr lang="en-US" altLang="zh-CN"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89" y="2602227"/>
            <a:ext cx="5881481" cy="10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1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88556" y="934402"/>
            <a:ext cx="9988428" cy="5078313"/>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3</a:t>
            </a:r>
            <a:r>
              <a:rPr lang="en-US" altLang="zh-CN" b="1" dirty="0" smtClean="0">
                <a:latin typeface="微软雅黑" pitchFamily="34" charset="-122"/>
                <a:ea typeface="微软雅黑" pitchFamily="34" charset="-122"/>
              </a:rPr>
              <a:t>.</a:t>
            </a:r>
            <a:r>
              <a:rPr lang="zh-CN" altLang="en-US" dirty="0" smtClean="0"/>
              <a:t>［</a:t>
            </a:r>
            <a:r>
              <a:rPr lang="en-US" altLang="zh-CN" b="1" dirty="0"/>
              <a:t>2019</a:t>
            </a:r>
            <a:r>
              <a:rPr lang="en-US" altLang="zh-CN" dirty="0"/>
              <a:t>·</a:t>
            </a:r>
            <a:r>
              <a:rPr lang="zh-CN" altLang="en-US" dirty="0"/>
              <a:t>湖南师大附中高一考试］甲状腺细胞可以将氨基酸和碘合成甲状腺球蛋白，并且将甲状腺球蛋白分泌到细胞外，其过程如下图所示。图中</a:t>
            </a:r>
            <a:r>
              <a:rPr lang="en-US" altLang="zh-CN" dirty="0"/>
              <a:t>a</a:t>
            </a:r>
            <a:r>
              <a:rPr lang="zh-CN" altLang="en-US" dirty="0"/>
              <a:t>、</a:t>
            </a:r>
            <a:r>
              <a:rPr lang="en-US" altLang="zh-CN" dirty="0"/>
              <a:t>b</a:t>
            </a:r>
            <a:r>
              <a:rPr lang="zh-CN" altLang="en-US" dirty="0"/>
              <a:t>、</a:t>
            </a:r>
            <a:r>
              <a:rPr lang="en-US" altLang="zh-CN" dirty="0"/>
              <a:t>c </a:t>
            </a:r>
            <a:r>
              <a:rPr lang="zh-CN" altLang="en-US" dirty="0"/>
              <a:t>是生理过程，①～⑦是结构名称，分析下列叙述错误的是 （　　） </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zh-CN" altLang="en-US" dirty="0"/>
          </a:p>
          <a:p>
            <a:pPr>
              <a:lnSpc>
                <a:spcPct val="150000"/>
              </a:lnSpc>
            </a:pPr>
            <a:r>
              <a:rPr lang="en-US" altLang="zh-CN" dirty="0" smtClean="0"/>
              <a:t>A</a:t>
            </a:r>
            <a:r>
              <a:rPr lang="en-US" altLang="zh-CN" dirty="0"/>
              <a:t>. </a:t>
            </a:r>
            <a:r>
              <a:rPr lang="zh-CN" altLang="en-US" dirty="0"/>
              <a:t>甲图中</a:t>
            </a:r>
            <a:r>
              <a:rPr lang="en-US" altLang="zh-CN" dirty="0"/>
              <a:t>b </a:t>
            </a:r>
            <a:r>
              <a:rPr lang="zh-CN" altLang="en-US" dirty="0"/>
              <a:t>是脱水缩合，完成的场所是乙图中的① </a:t>
            </a:r>
          </a:p>
          <a:p>
            <a:pPr>
              <a:lnSpc>
                <a:spcPct val="150000"/>
              </a:lnSpc>
            </a:pPr>
            <a:r>
              <a:rPr lang="en-US" altLang="zh-CN" dirty="0"/>
              <a:t>B. </a:t>
            </a:r>
            <a:r>
              <a:rPr lang="zh-CN" altLang="en-US" dirty="0"/>
              <a:t>甲图中所示过程在原核细胞中也可以进行</a:t>
            </a:r>
          </a:p>
          <a:p>
            <a:pPr>
              <a:lnSpc>
                <a:spcPct val="150000"/>
              </a:lnSpc>
            </a:pPr>
            <a:r>
              <a:rPr lang="en-US" altLang="zh-CN" dirty="0"/>
              <a:t>C. </a:t>
            </a:r>
            <a:r>
              <a:rPr lang="zh-CN" altLang="en-US" dirty="0"/>
              <a:t>与甲图中</a:t>
            </a:r>
            <a:r>
              <a:rPr lang="en-US" altLang="zh-CN" dirty="0"/>
              <a:t>c </a:t>
            </a:r>
            <a:r>
              <a:rPr lang="zh-CN" altLang="en-US" dirty="0"/>
              <a:t>过程有关的细胞器是乙图中的②③⑤ </a:t>
            </a:r>
          </a:p>
          <a:p>
            <a:pPr>
              <a:lnSpc>
                <a:spcPct val="150000"/>
              </a:lnSpc>
            </a:pPr>
            <a:r>
              <a:rPr lang="en-US" altLang="zh-CN" dirty="0"/>
              <a:t>D. </a:t>
            </a:r>
            <a:r>
              <a:rPr lang="zh-CN" altLang="en-US" dirty="0"/>
              <a:t>在甲状腺球蛋白合成过程中，膜面积基本保持不变的是②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802" y="2314418"/>
            <a:ext cx="7238223" cy="194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917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8081" y="770688"/>
            <a:ext cx="10331894" cy="5493812"/>
          </a:xfrm>
          <a:prstGeom prst="rect">
            <a:avLst/>
          </a:prstGeom>
        </p:spPr>
        <p:txBody>
          <a:bodyPr wrap="square">
            <a:spAutoFit/>
          </a:bodyPr>
          <a:lstStyle/>
          <a:p>
            <a:pPr marL="285750" indent="-285750">
              <a:lnSpc>
                <a:spcPct val="150000"/>
              </a:lnSpc>
              <a:buFont typeface="Arial" pitchFamily="34" charset="0"/>
              <a:buChar char="•"/>
            </a:pPr>
            <a:r>
              <a:rPr lang="zh-CN" altLang="en-US" dirty="0" smtClean="0"/>
              <a:t>核糖体</a:t>
            </a:r>
            <a:r>
              <a:rPr lang="en-US" altLang="zh-CN" dirty="0"/>
              <a:t>[16]</a:t>
            </a:r>
            <a:r>
              <a:rPr lang="zh-CN" altLang="en-US" u="sng" dirty="0"/>
              <a:t> 　　　　</a:t>
            </a:r>
            <a:r>
              <a:rPr lang="zh-CN" altLang="en-US" dirty="0"/>
              <a:t>（填“有”或“没有”）膜结构，核糖体有的附着在</a:t>
            </a:r>
            <a:r>
              <a:rPr lang="en-US" altLang="zh-CN" dirty="0"/>
              <a:t>[17]</a:t>
            </a:r>
            <a:r>
              <a:rPr lang="zh-CN" altLang="en-US" u="sng" dirty="0"/>
              <a:t> 　　　　　</a:t>
            </a:r>
            <a:r>
              <a:rPr lang="zh-CN" altLang="en-US" dirty="0"/>
              <a:t>上， 有的</a:t>
            </a:r>
            <a:r>
              <a:rPr lang="en-US" altLang="zh-CN" dirty="0"/>
              <a:t>[18]</a:t>
            </a:r>
            <a:r>
              <a:rPr lang="zh-CN" altLang="en-US" u="sng" dirty="0"/>
              <a:t> 　　　　</a:t>
            </a:r>
            <a:r>
              <a:rPr lang="zh-CN" altLang="en-US" dirty="0"/>
              <a:t>在细胞质中，是“生产</a:t>
            </a:r>
            <a:r>
              <a:rPr lang="en-US" altLang="zh-CN" dirty="0"/>
              <a:t>[19]</a:t>
            </a:r>
            <a:r>
              <a:rPr lang="zh-CN" altLang="en-US" u="sng" dirty="0"/>
              <a:t> 　　　　</a:t>
            </a:r>
            <a:r>
              <a:rPr lang="zh-CN" altLang="en-US" dirty="0"/>
              <a:t>的机器”</a:t>
            </a:r>
            <a:r>
              <a:rPr lang="zh-CN" altLang="en-US" dirty="0" smtClean="0"/>
              <a:t>。</a:t>
            </a:r>
            <a:endParaRPr lang="zh-CN" altLang="en-US" dirty="0"/>
          </a:p>
          <a:p>
            <a:pPr marL="285750" indent="-285750">
              <a:lnSpc>
                <a:spcPct val="150000"/>
              </a:lnSpc>
              <a:buFont typeface="Arial" pitchFamily="34" charset="0"/>
              <a:buChar char="•"/>
            </a:pPr>
            <a:r>
              <a:rPr lang="zh-CN" altLang="en-US" dirty="0"/>
              <a:t>溶酶体具有</a:t>
            </a:r>
            <a:r>
              <a:rPr lang="en-US" altLang="zh-CN" dirty="0"/>
              <a:t>[20]</a:t>
            </a:r>
            <a:r>
              <a:rPr lang="zh-CN" altLang="en-US" u="sng" dirty="0"/>
              <a:t> 　　　　</a:t>
            </a:r>
            <a:r>
              <a:rPr lang="zh-CN" altLang="en-US" dirty="0"/>
              <a:t>层膜，溶酶体是“消化车间”，内部含有多种</a:t>
            </a:r>
            <a:r>
              <a:rPr lang="en-US" altLang="zh-CN" dirty="0"/>
              <a:t>[21]</a:t>
            </a:r>
            <a:r>
              <a:rPr lang="zh-CN" altLang="en-US" u="sng" dirty="0"/>
              <a:t> 　　　　</a:t>
            </a:r>
            <a:r>
              <a:rPr lang="zh-CN" altLang="en-US" dirty="0"/>
              <a:t>。</a:t>
            </a:r>
          </a:p>
          <a:p>
            <a:pPr marL="285750" indent="-285750">
              <a:lnSpc>
                <a:spcPct val="150000"/>
              </a:lnSpc>
              <a:buFont typeface="Arial" pitchFamily="34" charset="0"/>
              <a:buChar char="•"/>
            </a:pPr>
            <a:r>
              <a:rPr lang="zh-CN" altLang="en-US" dirty="0"/>
              <a:t>液泡具有</a:t>
            </a:r>
            <a:r>
              <a:rPr lang="en-US" altLang="zh-CN" dirty="0"/>
              <a:t>[22]</a:t>
            </a:r>
            <a:r>
              <a:rPr lang="zh-CN" altLang="en-US" u="sng" dirty="0"/>
              <a:t> 　　　　</a:t>
            </a:r>
            <a:r>
              <a:rPr lang="zh-CN" altLang="en-US" dirty="0"/>
              <a:t>层膜，液泡主要存在于</a:t>
            </a:r>
            <a:r>
              <a:rPr lang="en-US" altLang="zh-CN" dirty="0"/>
              <a:t>[23]</a:t>
            </a:r>
            <a:r>
              <a:rPr lang="zh-CN" altLang="en-US" u="sng" dirty="0"/>
              <a:t> 　　　　</a:t>
            </a:r>
            <a:r>
              <a:rPr lang="zh-CN" altLang="en-US" dirty="0"/>
              <a:t>细胞中，内有</a:t>
            </a:r>
            <a:r>
              <a:rPr lang="en-US" altLang="zh-CN" dirty="0"/>
              <a:t>[24]</a:t>
            </a:r>
            <a:r>
              <a:rPr lang="zh-CN" altLang="en-US" u="sng" dirty="0"/>
              <a:t> 　　　　　</a:t>
            </a:r>
            <a:r>
              <a:rPr lang="zh-CN" altLang="en-US" dirty="0" smtClean="0"/>
              <a:t>。</a:t>
            </a:r>
            <a:endParaRPr lang="en-US" altLang="zh-CN" dirty="0" smtClean="0"/>
          </a:p>
          <a:p>
            <a:pPr marL="285750" indent="-285750">
              <a:lnSpc>
                <a:spcPct val="150000"/>
              </a:lnSpc>
              <a:buFont typeface="Arial" pitchFamily="34" charset="0"/>
              <a:buChar char="•"/>
            </a:pPr>
            <a:r>
              <a:rPr lang="zh-CN" altLang="en-US" dirty="0" smtClean="0"/>
              <a:t>中心体</a:t>
            </a:r>
            <a:r>
              <a:rPr lang="en-US" altLang="zh-CN" dirty="0"/>
              <a:t>[25]</a:t>
            </a:r>
            <a:r>
              <a:rPr lang="zh-CN" altLang="en-US" u="sng" dirty="0"/>
              <a:t> 　 </a:t>
            </a:r>
            <a:r>
              <a:rPr lang="zh-CN" altLang="en-US" u="sng" dirty="0" smtClean="0"/>
              <a:t>          </a:t>
            </a:r>
            <a:r>
              <a:rPr lang="zh-CN" altLang="en-US" u="sng" dirty="0"/>
              <a:t>　</a:t>
            </a:r>
            <a:r>
              <a:rPr lang="zh-CN" altLang="en-US" dirty="0" smtClean="0"/>
              <a:t>（</a:t>
            </a:r>
            <a:r>
              <a:rPr lang="zh-CN" altLang="en-US" dirty="0"/>
              <a:t>填“有”或“没有”）膜结构，中心体存在于</a:t>
            </a:r>
            <a:r>
              <a:rPr lang="en-US" altLang="zh-CN" dirty="0"/>
              <a:t>[26</a:t>
            </a:r>
            <a:r>
              <a:rPr lang="en-US" altLang="zh-CN" dirty="0" smtClean="0"/>
              <a:t>]</a:t>
            </a:r>
            <a:r>
              <a:rPr lang="zh-CN" altLang="en-US" u="sng" dirty="0" smtClean="0"/>
              <a:t> </a:t>
            </a:r>
            <a:r>
              <a:rPr lang="zh-CN" altLang="en-US" u="sng" dirty="0"/>
              <a:t>　 </a:t>
            </a:r>
            <a:r>
              <a:rPr lang="zh-CN" altLang="en-US" u="sng" dirty="0" smtClean="0"/>
              <a:t>           </a:t>
            </a:r>
            <a:r>
              <a:rPr lang="zh-CN" altLang="en-US" u="sng" dirty="0"/>
              <a:t>　</a:t>
            </a:r>
            <a:r>
              <a:rPr lang="zh-CN" altLang="en-US" dirty="0"/>
              <a:t>和某些</a:t>
            </a:r>
            <a:r>
              <a:rPr lang="en-US" altLang="zh-CN" dirty="0"/>
              <a:t>[27]</a:t>
            </a:r>
            <a:r>
              <a:rPr lang="zh-CN" altLang="en-US" u="sng" dirty="0"/>
              <a:t> 　</a:t>
            </a:r>
            <a:r>
              <a:rPr lang="zh-CN" altLang="en-US" u="sng" dirty="0" smtClean="0"/>
              <a:t>      </a:t>
            </a:r>
            <a:r>
              <a:rPr lang="zh-CN" altLang="en-US" u="sng" dirty="0"/>
              <a:t>　 　</a:t>
            </a:r>
            <a:r>
              <a:rPr lang="zh-CN" altLang="en-US" dirty="0"/>
              <a:t>的细胞。</a:t>
            </a:r>
          </a:p>
          <a:p>
            <a:pPr marL="285750" indent="-285750">
              <a:lnSpc>
                <a:spcPct val="150000"/>
              </a:lnSpc>
              <a:buFont typeface="Arial" pitchFamily="34" charset="0"/>
              <a:buChar char="•"/>
            </a:pPr>
            <a:r>
              <a:rPr lang="zh-CN" altLang="en-US" dirty="0"/>
              <a:t>健那绿染液是将活细胞中</a:t>
            </a:r>
            <a:r>
              <a:rPr lang="en-US" altLang="zh-CN" dirty="0"/>
              <a:t>[28]</a:t>
            </a:r>
            <a:r>
              <a:rPr lang="zh-CN" altLang="en-US" u="sng" dirty="0"/>
              <a:t> </a:t>
            </a:r>
            <a:r>
              <a:rPr lang="zh-CN" altLang="en-US" u="sng" dirty="0" smtClean="0"/>
              <a:t>                      </a:t>
            </a:r>
            <a:r>
              <a:rPr lang="zh-CN" altLang="en-US" dirty="0" smtClean="0"/>
              <a:t>染色</a:t>
            </a:r>
            <a:r>
              <a:rPr lang="zh-CN" altLang="en-US" dirty="0"/>
              <a:t>的专一性染料，可以使活细胞中的线粒体</a:t>
            </a:r>
            <a:r>
              <a:rPr lang="zh-CN" altLang="en-US" dirty="0" smtClean="0"/>
              <a:t>呈现</a:t>
            </a:r>
            <a:r>
              <a:rPr lang="en-US" altLang="zh-CN" dirty="0" smtClean="0"/>
              <a:t>[</a:t>
            </a:r>
            <a:r>
              <a:rPr lang="en-US" altLang="zh-CN" dirty="0"/>
              <a:t>29]</a:t>
            </a:r>
            <a:r>
              <a:rPr lang="zh-CN" altLang="en-US" u="sng" dirty="0"/>
              <a:t> </a:t>
            </a:r>
            <a:r>
              <a:rPr lang="zh-CN" altLang="en-US" u="sng" dirty="0" smtClean="0"/>
              <a:t>     </a:t>
            </a:r>
            <a:r>
              <a:rPr lang="zh-CN" altLang="en-US" u="sng" dirty="0"/>
              <a:t>　</a:t>
            </a:r>
            <a:r>
              <a:rPr lang="zh-CN" altLang="en-US" u="sng" dirty="0" smtClean="0"/>
              <a:t>      </a:t>
            </a:r>
            <a:r>
              <a:rPr lang="zh-CN" altLang="en-US" u="sng" dirty="0"/>
              <a:t>　</a:t>
            </a:r>
            <a:r>
              <a:rPr lang="zh-CN" altLang="en-US" dirty="0" smtClean="0"/>
              <a:t>色</a:t>
            </a:r>
            <a:r>
              <a:rPr lang="zh-CN" altLang="en-US" dirty="0"/>
              <a:t>。</a:t>
            </a:r>
          </a:p>
          <a:p>
            <a:pPr>
              <a:lnSpc>
                <a:spcPct val="150000"/>
              </a:lnSpc>
            </a:pPr>
            <a:r>
              <a:rPr lang="zh-CN" altLang="en-US" dirty="0" smtClean="0"/>
              <a:t>二</a:t>
            </a:r>
            <a:r>
              <a:rPr lang="zh-CN" altLang="en-US" dirty="0"/>
              <a:t>　细胞器之间的协调配合</a:t>
            </a:r>
          </a:p>
          <a:p>
            <a:pPr marL="285750" indent="-285750">
              <a:lnSpc>
                <a:spcPct val="150000"/>
              </a:lnSpc>
              <a:buFont typeface="Arial" pitchFamily="34" charset="0"/>
              <a:buChar char="•"/>
            </a:pPr>
            <a:r>
              <a:rPr lang="zh-CN" altLang="en-US" dirty="0"/>
              <a:t>分泌蛋白从合成至分泌到细胞外，经过了</a:t>
            </a:r>
            <a:r>
              <a:rPr lang="en-US" altLang="zh-CN" dirty="0"/>
              <a:t>[30]</a:t>
            </a:r>
            <a:r>
              <a:rPr lang="zh-CN" altLang="en-US" u="sng" dirty="0"/>
              <a:t> </a:t>
            </a:r>
            <a:r>
              <a:rPr lang="zh-CN" altLang="en-US" u="sng" dirty="0" smtClean="0"/>
              <a:t> </a:t>
            </a:r>
            <a:r>
              <a:rPr lang="zh-CN" altLang="en-US" u="sng" dirty="0"/>
              <a:t>　</a:t>
            </a:r>
            <a:r>
              <a:rPr lang="zh-CN" altLang="en-US" u="sng" dirty="0" smtClean="0"/>
              <a:t> </a:t>
            </a:r>
            <a:r>
              <a:rPr lang="zh-CN" altLang="en-US" u="sng" dirty="0"/>
              <a:t>　 </a:t>
            </a:r>
            <a:r>
              <a:rPr lang="zh-CN" altLang="en-US" u="sng" dirty="0" smtClean="0"/>
              <a:t> </a:t>
            </a:r>
            <a:r>
              <a:rPr lang="zh-CN" altLang="en-US" u="sng" dirty="0"/>
              <a:t>　</a:t>
            </a:r>
            <a:r>
              <a:rPr lang="zh-CN" altLang="en-US" u="sng" dirty="0" smtClean="0"/>
              <a:t> </a:t>
            </a:r>
            <a:r>
              <a:rPr lang="zh-CN" altLang="en-US" dirty="0" smtClean="0"/>
              <a:t>、</a:t>
            </a:r>
            <a:r>
              <a:rPr lang="en-US" altLang="zh-CN" dirty="0"/>
              <a:t>[31]</a:t>
            </a:r>
            <a:r>
              <a:rPr lang="zh-CN" altLang="en-US" u="sng" dirty="0"/>
              <a:t> 　</a:t>
            </a:r>
            <a:r>
              <a:rPr lang="zh-CN" altLang="en-US" u="sng" dirty="0" smtClean="0"/>
              <a:t>    </a:t>
            </a:r>
            <a:r>
              <a:rPr lang="zh-CN" altLang="en-US" u="sng" dirty="0"/>
              <a:t>　</a:t>
            </a:r>
            <a:r>
              <a:rPr lang="zh-CN" altLang="en-US" u="sng" dirty="0" smtClean="0"/>
              <a:t>  </a:t>
            </a:r>
            <a:r>
              <a:rPr lang="zh-CN" altLang="en-US" u="sng" dirty="0"/>
              <a:t>　</a:t>
            </a:r>
            <a:r>
              <a:rPr lang="zh-CN" altLang="en-US" dirty="0"/>
              <a:t>、</a:t>
            </a:r>
            <a:r>
              <a:rPr lang="en-US" altLang="zh-CN" dirty="0"/>
              <a:t>[32]</a:t>
            </a:r>
            <a:r>
              <a:rPr lang="zh-CN" altLang="en-US" u="sng" dirty="0"/>
              <a:t> 　</a:t>
            </a:r>
            <a:r>
              <a:rPr lang="zh-CN" altLang="en-US" u="sng" dirty="0" smtClean="0"/>
              <a:t>       </a:t>
            </a:r>
            <a:r>
              <a:rPr lang="zh-CN" altLang="en-US" u="sng" dirty="0"/>
              <a:t>　　</a:t>
            </a:r>
            <a:r>
              <a:rPr lang="zh-CN" altLang="en-US" dirty="0"/>
              <a:t>和</a:t>
            </a:r>
            <a:r>
              <a:rPr lang="en-US" altLang="zh-CN" dirty="0"/>
              <a:t>[33]</a:t>
            </a:r>
            <a:r>
              <a:rPr lang="zh-CN" altLang="en-US" u="sng" dirty="0"/>
              <a:t> 　　　　</a:t>
            </a:r>
            <a:r>
              <a:rPr lang="zh-CN" altLang="en-US" dirty="0"/>
              <a:t>等结构。</a:t>
            </a:r>
          </a:p>
          <a:p>
            <a:pPr>
              <a:lnSpc>
                <a:spcPct val="150000"/>
              </a:lnSpc>
            </a:pPr>
            <a:r>
              <a:rPr lang="zh-CN" altLang="en-US" dirty="0" smtClean="0"/>
              <a:t>三</a:t>
            </a:r>
            <a:r>
              <a:rPr lang="zh-CN" altLang="en-US" dirty="0"/>
              <a:t>　细胞的生物膜系统</a:t>
            </a:r>
          </a:p>
          <a:p>
            <a:pPr marL="285750" indent="-285750">
              <a:lnSpc>
                <a:spcPct val="150000"/>
              </a:lnSpc>
              <a:buFont typeface="Arial" pitchFamily="34" charset="0"/>
              <a:buChar char="•"/>
            </a:pPr>
            <a:r>
              <a:rPr lang="zh-CN" altLang="en-US" dirty="0"/>
              <a:t>在细胞中，</a:t>
            </a:r>
            <a:r>
              <a:rPr lang="en-US" altLang="zh-CN" dirty="0"/>
              <a:t>[34]</a:t>
            </a:r>
            <a:r>
              <a:rPr lang="zh-CN" altLang="en-US" u="sng" dirty="0"/>
              <a:t> 　　　　</a:t>
            </a:r>
            <a:r>
              <a:rPr lang="zh-CN" altLang="en-US" dirty="0"/>
              <a:t>和</a:t>
            </a:r>
            <a:r>
              <a:rPr lang="en-US" altLang="zh-CN" dirty="0"/>
              <a:t>[35]</a:t>
            </a:r>
            <a:r>
              <a:rPr lang="zh-CN" altLang="en-US" u="sng" dirty="0"/>
              <a:t> 　　　　</a:t>
            </a:r>
            <a:r>
              <a:rPr lang="zh-CN" altLang="en-US" dirty="0" smtClean="0"/>
              <a:t>、</a:t>
            </a:r>
            <a:r>
              <a:rPr lang="en-US" altLang="zh-CN" dirty="0"/>
              <a:t>[36]</a:t>
            </a:r>
            <a:r>
              <a:rPr lang="zh-CN" altLang="en-US" u="sng" dirty="0"/>
              <a:t> 　　　</a:t>
            </a:r>
            <a:r>
              <a:rPr lang="zh-CN" altLang="en-US" dirty="0" smtClean="0"/>
              <a:t>等</a:t>
            </a:r>
            <a:r>
              <a:rPr lang="zh-CN" altLang="en-US" dirty="0"/>
              <a:t>结构，共同构成细胞的生物膜系统</a:t>
            </a:r>
            <a:r>
              <a:rPr lang="zh-CN" altLang="en-US" dirty="0" smtClean="0"/>
              <a:t>。</a:t>
            </a:r>
            <a:endParaRPr lang="zh-CN" altLang="en-US" dirty="0"/>
          </a:p>
        </p:txBody>
      </p:sp>
      <p:sp>
        <p:nvSpPr>
          <p:cNvPr id="11" name="矩形 10" hidden="1">
            <a:extLst>
              <a:ext uri="{FF2B5EF4-FFF2-40B4-BE49-F238E27FC236}">
                <a16:creationId xmlns="" xmlns:a16="http://schemas.microsoft.com/office/drawing/2014/main" id="{969DB3D7-3896-489E-A719-52F9C25F79B4}"/>
              </a:ext>
            </a:extLst>
          </p:cNvPr>
          <p:cNvSpPr/>
          <p:nvPr/>
        </p:nvSpPr>
        <p:spPr>
          <a:xfrm>
            <a:off x="1030357" y="1050148"/>
            <a:ext cx="2218452"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课前预习</a:t>
            </a:r>
            <a:endParaRPr lang="zh-CN" altLang="en-US" sz="2400" b="1" dirty="0">
              <a:solidFill>
                <a:srgbClr val="FF0000"/>
              </a:solidFill>
              <a:latin typeface="微软雅黑" pitchFamily="34" charset="-122"/>
              <a:ea typeface="微软雅黑" pitchFamily="34" charset="-122"/>
            </a:endParaRPr>
          </a:p>
        </p:txBody>
      </p:sp>
      <p:pic>
        <p:nvPicPr>
          <p:cNvPr id="12" name="Picture 2" descr="E:\负责系列\18-19\全解学案版\版式\5.18PPT四改\PPT-图标8.png"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693" y="935109"/>
            <a:ext cx="1337128" cy="74787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53384" y="770688"/>
            <a:ext cx="646331" cy="369332"/>
          </a:xfrm>
          <a:prstGeom prst="rect">
            <a:avLst/>
          </a:prstGeom>
        </p:spPr>
        <p:txBody>
          <a:bodyPr wrap="none">
            <a:spAutoFit/>
          </a:bodyPr>
          <a:lstStyle/>
          <a:p>
            <a:r>
              <a:rPr lang="zh-CN" altLang="en-US" dirty="0">
                <a:solidFill>
                  <a:srgbClr val="FF0000"/>
                </a:solidFill>
              </a:rPr>
              <a:t>没有</a:t>
            </a:r>
            <a:endParaRPr lang="zh-CN" altLang="en-US" dirty="0"/>
          </a:p>
        </p:txBody>
      </p:sp>
      <p:sp>
        <p:nvSpPr>
          <p:cNvPr id="3" name="矩形 2"/>
          <p:cNvSpPr/>
          <p:nvPr/>
        </p:nvSpPr>
        <p:spPr>
          <a:xfrm>
            <a:off x="9181668" y="770688"/>
            <a:ext cx="877163" cy="369332"/>
          </a:xfrm>
          <a:prstGeom prst="rect">
            <a:avLst/>
          </a:prstGeom>
        </p:spPr>
        <p:txBody>
          <a:bodyPr wrap="none">
            <a:spAutoFit/>
          </a:bodyPr>
          <a:lstStyle/>
          <a:p>
            <a:r>
              <a:rPr lang="zh-CN" altLang="en-US" dirty="0">
                <a:solidFill>
                  <a:srgbClr val="FF0000"/>
                </a:solidFill>
              </a:rPr>
              <a:t>内质网</a:t>
            </a:r>
            <a:endParaRPr lang="zh-CN" altLang="en-US" dirty="0"/>
          </a:p>
        </p:txBody>
      </p:sp>
      <p:sp>
        <p:nvSpPr>
          <p:cNvPr id="4" name="矩形 3"/>
          <p:cNvSpPr/>
          <p:nvPr/>
        </p:nvSpPr>
        <p:spPr>
          <a:xfrm>
            <a:off x="2077134" y="1224519"/>
            <a:ext cx="646331" cy="369332"/>
          </a:xfrm>
          <a:prstGeom prst="rect">
            <a:avLst/>
          </a:prstGeom>
        </p:spPr>
        <p:txBody>
          <a:bodyPr wrap="none">
            <a:spAutoFit/>
          </a:bodyPr>
          <a:lstStyle/>
          <a:p>
            <a:r>
              <a:rPr lang="zh-CN" altLang="en-US" dirty="0">
                <a:solidFill>
                  <a:srgbClr val="FF0000"/>
                </a:solidFill>
              </a:rPr>
              <a:t>游离</a:t>
            </a:r>
            <a:endParaRPr lang="zh-CN" altLang="en-US" dirty="0"/>
          </a:p>
        </p:txBody>
      </p:sp>
      <p:sp>
        <p:nvSpPr>
          <p:cNvPr id="5" name="矩形 4"/>
          <p:cNvSpPr/>
          <p:nvPr/>
        </p:nvSpPr>
        <p:spPr>
          <a:xfrm>
            <a:off x="5625446" y="1224519"/>
            <a:ext cx="877163" cy="369332"/>
          </a:xfrm>
          <a:prstGeom prst="rect">
            <a:avLst/>
          </a:prstGeom>
        </p:spPr>
        <p:txBody>
          <a:bodyPr wrap="none">
            <a:spAutoFit/>
          </a:bodyPr>
          <a:lstStyle/>
          <a:p>
            <a:r>
              <a:rPr lang="zh-CN" altLang="en-US" dirty="0">
                <a:solidFill>
                  <a:srgbClr val="FF0000"/>
                </a:solidFill>
              </a:rPr>
              <a:t>蛋白质</a:t>
            </a:r>
            <a:endParaRPr lang="zh-CN" altLang="en-US" dirty="0"/>
          </a:p>
        </p:txBody>
      </p:sp>
      <p:sp>
        <p:nvSpPr>
          <p:cNvPr id="6" name="矩形 5"/>
          <p:cNvSpPr/>
          <p:nvPr/>
        </p:nvSpPr>
        <p:spPr>
          <a:xfrm>
            <a:off x="3106951" y="1639888"/>
            <a:ext cx="415498" cy="369332"/>
          </a:xfrm>
          <a:prstGeom prst="rect">
            <a:avLst/>
          </a:prstGeom>
        </p:spPr>
        <p:txBody>
          <a:bodyPr wrap="none">
            <a:spAutoFit/>
          </a:bodyPr>
          <a:lstStyle/>
          <a:p>
            <a:r>
              <a:rPr lang="zh-CN" altLang="en-US" dirty="0">
                <a:solidFill>
                  <a:srgbClr val="FF0000"/>
                </a:solidFill>
              </a:rPr>
              <a:t>一</a:t>
            </a:r>
            <a:endParaRPr lang="zh-CN" altLang="en-US" dirty="0"/>
          </a:p>
        </p:txBody>
      </p:sp>
      <p:sp>
        <p:nvSpPr>
          <p:cNvPr id="19" name="矩形 18"/>
          <p:cNvSpPr/>
          <p:nvPr/>
        </p:nvSpPr>
        <p:spPr>
          <a:xfrm>
            <a:off x="8857818" y="1593851"/>
            <a:ext cx="877163" cy="369332"/>
          </a:xfrm>
          <a:prstGeom prst="rect">
            <a:avLst/>
          </a:prstGeom>
        </p:spPr>
        <p:txBody>
          <a:bodyPr wrap="none">
            <a:spAutoFit/>
          </a:bodyPr>
          <a:lstStyle/>
          <a:p>
            <a:r>
              <a:rPr lang="zh-CN" altLang="en-US" dirty="0">
                <a:solidFill>
                  <a:srgbClr val="FF0000"/>
                </a:solidFill>
              </a:rPr>
              <a:t>水解酶</a:t>
            </a:r>
            <a:endParaRPr lang="zh-CN" altLang="en-US" dirty="0"/>
          </a:p>
        </p:txBody>
      </p:sp>
      <p:sp>
        <p:nvSpPr>
          <p:cNvPr id="25" name="矩形 24"/>
          <p:cNvSpPr/>
          <p:nvPr/>
        </p:nvSpPr>
        <p:spPr>
          <a:xfrm>
            <a:off x="2899202" y="2014539"/>
            <a:ext cx="415498" cy="369332"/>
          </a:xfrm>
          <a:prstGeom prst="rect">
            <a:avLst/>
          </a:prstGeom>
        </p:spPr>
        <p:txBody>
          <a:bodyPr wrap="none">
            <a:spAutoFit/>
          </a:bodyPr>
          <a:lstStyle/>
          <a:p>
            <a:r>
              <a:rPr lang="zh-CN" altLang="en-US" dirty="0">
                <a:solidFill>
                  <a:srgbClr val="FF0000"/>
                </a:solidFill>
              </a:rPr>
              <a:t>一</a:t>
            </a:r>
            <a:endParaRPr lang="zh-CN" altLang="en-US" dirty="0"/>
          </a:p>
        </p:txBody>
      </p:sp>
      <p:sp>
        <p:nvSpPr>
          <p:cNvPr id="29" name="矩形 28"/>
          <p:cNvSpPr/>
          <p:nvPr/>
        </p:nvSpPr>
        <p:spPr>
          <a:xfrm>
            <a:off x="6430059" y="2014539"/>
            <a:ext cx="646331" cy="369332"/>
          </a:xfrm>
          <a:prstGeom prst="rect">
            <a:avLst/>
          </a:prstGeom>
        </p:spPr>
        <p:txBody>
          <a:bodyPr wrap="none">
            <a:spAutoFit/>
          </a:bodyPr>
          <a:lstStyle/>
          <a:p>
            <a:r>
              <a:rPr lang="zh-CN" altLang="en-US" dirty="0">
                <a:solidFill>
                  <a:srgbClr val="FF0000"/>
                </a:solidFill>
              </a:rPr>
              <a:t>植物</a:t>
            </a:r>
            <a:endParaRPr lang="zh-CN" altLang="en-US" dirty="0"/>
          </a:p>
        </p:txBody>
      </p:sp>
      <p:sp>
        <p:nvSpPr>
          <p:cNvPr id="30" name="矩形 29"/>
          <p:cNvSpPr/>
          <p:nvPr/>
        </p:nvSpPr>
        <p:spPr>
          <a:xfrm>
            <a:off x="9239502" y="2041011"/>
            <a:ext cx="877163" cy="369332"/>
          </a:xfrm>
          <a:prstGeom prst="rect">
            <a:avLst/>
          </a:prstGeom>
        </p:spPr>
        <p:txBody>
          <a:bodyPr wrap="none">
            <a:spAutoFit/>
          </a:bodyPr>
          <a:lstStyle/>
          <a:p>
            <a:r>
              <a:rPr lang="zh-CN" altLang="en-US" dirty="0">
                <a:solidFill>
                  <a:srgbClr val="FF0000"/>
                </a:solidFill>
              </a:rPr>
              <a:t>细胞液</a:t>
            </a:r>
            <a:endParaRPr lang="zh-CN" altLang="en-US" dirty="0"/>
          </a:p>
        </p:txBody>
      </p:sp>
      <p:sp>
        <p:nvSpPr>
          <p:cNvPr id="31" name="矩形 30"/>
          <p:cNvSpPr/>
          <p:nvPr/>
        </p:nvSpPr>
        <p:spPr>
          <a:xfrm>
            <a:off x="2723464" y="2434712"/>
            <a:ext cx="646331" cy="369332"/>
          </a:xfrm>
          <a:prstGeom prst="rect">
            <a:avLst/>
          </a:prstGeom>
        </p:spPr>
        <p:txBody>
          <a:bodyPr wrap="none">
            <a:spAutoFit/>
          </a:bodyPr>
          <a:lstStyle/>
          <a:p>
            <a:r>
              <a:rPr lang="zh-CN" altLang="en-US" dirty="0">
                <a:solidFill>
                  <a:srgbClr val="FF0000"/>
                </a:solidFill>
              </a:rPr>
              <a:t>没有</a:t>
            </a:r>
            <a:endParaRPr lang="zh-CN" altLang="en-US" dirty="0"/>
          </a:p>
        </p:txBody>
      </p:sp>
      <p:sp>
        <p:nvSpPr>
          <p:cNvPr id="32" name="矩形 31"/>
          <p:cNvSpPr/>
          <p:nvPr/>
        </p:nvSpPr>
        <p:spPr>
          <a:xfrm>
            <a:off x="9219768" y="2453762"/>
            <a:ext cx="646331" cy="369332"/>
          </a:xfrm>
          <a:prstGeom prst="rect">
            <a:avLst/>
          </a:prstGeom>
        </p:spPr>
        <p:txBody>
          <a:bodyPr wrap="none">
            <a:spAutoFit/>
          </a:bodyPr>
          <a:lstStyle/>
          <a:p>
            <a:r>
              <a:rPr lang="zh-CN" altLang="en-US" dirty="0">
                <a:solidFill>
                  <a:srgbClr val="FF0000"/>
                </a:solidFill>
              </a:rPr>
              <a:t>动物</a:t>
            </a:r>
            <a:endParaRPr lang="zh-CN" altLang="en-US" dirty="0"/>
          </a:p>
        </p:txBody>
      </p:sp>
      <p:sp>
        <p:nvSpPr>
          <p:cNvPr id="33" name="矩形 32"/>
          <p:cNvSpPr/>
          <p:nvPr/>
        </p:nvSpPr>
        <p:spPr>
          <a:xfrm>
            <a:off x="1778078" y="2855403"/>
            <a:ext cx="1107996" cy="369332"/>
          </a:xfrm>
          <a:prstGeom prst="rect">
            <a:avLst/>
          </a:prstGeom>
        </p:spPr>
        <p:txBody>
          <a:bodyPr wrap="none">
            <a:spAutoFit/>
          </a:bodyPr>
          <a:lstStyle/>
          <a:p>
            <a:r>
              <a:rPr lang="zh-CN" altLang="en-US" dirty="0">
                <a:solidFill>
                  <a:srgbClr val="FF0000"/>
                </a:solidFill>
              </a:rPr>
              <a:t>低等植物</a:t>
            </a:r>
            <a:endParaRPr lang="zh-CN" altLang="en-US" dirty="0"/>
          </a:p>
        </p:txBody>
      </p:sp>
      <p:sp>
        <p:nvSpPr>
          <p:cNvPr id="34" name="矩形 33"/>
          <p:cNvSpPr/>
          <p:nvPr/>
        </p:nvSpPr>
        <p:spPr>
          <a:xfrm>
            <a:off x="4514418" y="3274497"/>
            <a:ext cx="877163" cy="369332"/>
          </a:xfrm>
          <a:prstGeom prst="rect">
            <a:avLst/>
          </a:prstGeom>
        </p:spPr>
        <p:txBody>
          <a:bodyPr wrap="none">
            <a:spAutoFit/>
          </a:bodyPr>
          <a:lstStyle/>
          <a:p>
            <a:r>
              <a:rPr lang="zh-CN" altLang="en-US" dirty="0">
                <a:solidFill>
                  <a:srgbClr val="FF0000"/>
                </a:solidFill>
              </a:rPr>
              <a:t>线粒体</a:t>
            </a:r>
            <a:endParaRPr lang="zh-CN" altLang="en-US" dirty="0"/>
          </a:p>
        </p:txBody>
      </p:sp>
      <p:sp>
        <p:nvSpPr>
          <p:cNvPr id="35" name="矩形 34"/>
          <p:cNvSpPr/>
          <p:nvPr/>
        </p:nvSpPr>
        <p:spPr>
          <a:xfrm>
            <a:off x="2019298" y="3679826"/>
            <a:ext cx="646331" cy="369332"/>
          </a:xfrm>
          <a:prstGeom prst="rect">
            <a:avLst/>
          </a:prstGeom>
        </p:spPr>
        <p:txBody>
          <a:bodyPr wrap="none">
            <a:spAutoFit/>
          </a:bodyPr>
          <a:lstStyle/>
          <a:p>
            <a:r>
              <a:rPr lang="zh-CN" altLang="en-US" dirty="0">
                <a:solidFill>
                  <a:srgbClr val="FF0000"/>
                </a:solidFill>
              </a:rPr>
              <a:t>蓝绿</a:t>
            </a:r>
            <a:endParaRPr lang="zh-CN" altLang="en-US" dirty="0"/>
          </a:p>
        </p:txBody>
      </p:sp>
      <p:sp>
        <p:nvSpPr>
          <p:cNvPr id="36" name="矩形 35"/>
          <p:cNvSpPr/>
          <p:nvPr/>
        </p:nvSpPr>
        <p:spPr>
          <a:xfrm>
            <a:off x="5876061" y="4474647"/>
            <a:ext cx="877163" cy="369332"/>
          </a:xfrm>
          <a:prstGeom prst="rect">
            <a:avLst/>
          </a:prstGeom>
        </p:spPr>
        <p:txBody>
          <a:bodyPr wrap="none">
            <a:spAutoFit/>
          </a:bodyPr>
          <a:lstStyle/>
          <a:p>
            <a:r>
              <a:rPr lang="zh-CN" altLang="en-US" dirty="0">
                <a:solidFill>
                  <a:srgbClr val="FF0000"/>
                </a:solidFill>
              </a:rPr>
              <a:t>核糖体</a:t>
            </a:r>
            <a:endParaRPr lang="zh-CN" altLang="en-US" dirty="0"/>
          </a:p>
        </p:txBody>
      </p:sp>
      <p:sp>
        <p:nvSpPr>
          <p:cNvPr id="37" name="矩形 36"/>
          <p:cNvSpPr/>
          <p:nvPr/>
        </p:nvSpPr>
        <p:spPr>
          <a:xfrm>
            <a:off x="7695768" y="4453494"/>
            <a:ext cx="877163" cy="369332"/>
          </a:xfrm>
          <a:prstGeom prst="rect">
            <a:avLst/>
          </a:prstGeom>
        </p:spPr>
        <p:txBody>
          <a:bodyPr wrap="none">
            <a:spAutoFit/>
          </a:bodyPr>
          <a:lstStyle/>
          <a:p>
            <a:r>
              <a:rPr lang="zh-CN" altLang="en-US" dirty="0">
                <a:solidFill>
                  <a:srgbClr val="FF0000"/>
                </a:solidFill>
              </a:rPr>
              <a:t>内质网</a:t>
            </a:r>
            <a:endParaRPr lang="zh-CN" altLang="en-US" dirty="0"/>
          </a:p>
        </p:txBody>
      </p:sp>
      <p:sp>
        <p:nvSpPr>
          <p:cNvPr id="38" name="矩形 37"/>
          <p:cNvSpPr/>
          <p:nvPr/>
        </p:nvSpPr>
        <p:spPr>
          <a:xfrm>
            <a:off x="9417381" y="4493697"/>
            <a:ext cx="1107996" cy="369332"/>
          </a:xfrm>
          <a:prstGeom prst="rect">
            <a:avLst/>
          </a:prstGeom>
        </p:spPr>
        <p:txBody>
          <a:bodyPr wrap="none">
            <a:spAutoFit/>
          </a:bodyPr>
          <a:lstStyle/>
          <a:p>
            <a:r>
              <a:rPr lang="zh-CN" altLang="en-US" dirty="0">
                <a:solidFill>
                  <a:srgbClr val="FF0000"/>
                </a:solidFill>
              </a:rPr>
              <a:t>高尔基体</a:t>
            </a:r>
            <a:endParaRPr lang="zh-CN" altLang="en-US" dirty="0"/>
          </a:p>
        </p:txBody>
      </p:sp>
      <p:sp>
        <p:nvSpPr>
          <p:cNvPr id="39" name="矩形 38"/>
          <p:cNvSpPr/>
          <p:nvPr/>
        </p:nvSpPr>
        <p:spPr>
          <a:xfrm>
            <a:off x="1759028" y="4882079"/>
            <a:ext cx="877163" cy="369332"/>
          </a:xfrm>
          <a:prstGeom prst="rect">
            <a:avLst/>
          </a:prstGeom>
        </p:spPr>
        <p:txBody>
          <a:bodyPr wrap="none">
            <a:spAutoFit/>
          </a:bodyPr>
          <a:lstStyle/>
          <a:p>
            <a:r>
              <a:rPr lang="zh-CN" altLang="en-US" dirty="0">
                <a:solidFill>
                  <a:srgbClr val="FF0000"/>
                </a:solidFill>
              </a:rPr>
              <a:t>细胞膜</a:t>
            </a:r>
            <a:endParaRPr lang="zh-CN" altLang="en-US" dirty="0"/>
          </a:p>
        </p:txBody>
      </p:sp>
      <p:sp>
        <p:nvSpPr>
          <p:cNvPr id="40" name="矩形 39"/>
          <p:cNvSpPr/>
          <p:nvPr/>
        </p:nvSpPr>
        <p:spPr>
          <a:xfrm>
            <a:off x="2777697" y="5722422"/>
            <a:ext cx="1107996" cy="369332"/>
          </a:xfrm>
          <a:prstGeom prst="rect">
            <a:avLst/>
          </a:prstGeom>
        </p:spPr>
        <p:txBody>
          <a:bodyPr wrap="none">
            <a:spAutoFit/>
          </a:bodyPr>
          <a:lstStyle/>
          <a:p>
            <a:r>
              <a:rPr lang="zh-CN" altLang="en-US" dirty="0">
                <a:solidFill>
                  <a:srgbClr val="FF0000"/>
                </a:solidFill>
              </a:rPr>
              <a:t>细胞器膜</a:t>
            </a:r>
            <a:endParaRPr lang="zh-CN" altLang="en-US" dirty="0"/>
          </a:p>
        </p:txBody>
      </p:sp>
      <p:sp>
        <p:nvSpPr>
          <p:cNvPr id="41" name="矩形 40"/>
          <p:cNvSpPr/>
          <p:nvPr/>
        </p:nvSpPr>
        <p:spPr>
          <a:xfrm>
            <a:off x="4514417" y="5722422"/>
            <a:ext cx="877163" cy="369332"/>
          </a:xfrm>
          <a:prstGeom prst="rect">
            <a:avLst/>
          </a:prstGeom>
        </p:spPr>
        <p:txBody>
          <a:bodyPr wrap="none">
            <a:spAutoFit/>
          </a:bodyPr>
          <a:lstStyle/>
          <a:p>
            <a:r>
              <a:rPr lang="zh-CN" altLang="en-US" dirty="0">
                <a:solidFill>
                  <a:srgbClr val="FF0000"/>
                </a:solidFill>
              </a:rPr>
              <a:t>细胞膜</a:t>
            </a:r>
            <a:endParaRPr lang="zh-CN" altLang="en-US" dirty="0"/>
          </a:p>
        </p:txBody>
      </p:sp>
      <p:sp>
        <p:nvSpPr>
          <p:cNvPr id="42" name="矩形 41"/>
          <p:cNvSpPr/>
          <p:nvPr/>
        </p:nvSpPr>
        <p:spPr>
          <a:xfrm>
            <a:off x="6143192" y="5704960"/>
            <a:ext cx="646331" cy="369332"/>
          </a:xfrm>
          <a:prstGeom prst="rect">
            <a:avLst/>
          </a:prstGeom>
        </p:spPr>
        <p:txBody>
          <a:bodyPr wrap="none">
            <a:spAutoFit/>
          </a:bodyPr>
          <a:lstStyle/>
          <a:p>
            <a:pPr lvl="0"/>
            <a:r>
              <a:rPr lang="zh-CN" altLang="en-US" dirty="0">
                <a:solidFill>
                  <a:srgbClr val="FF0000"/>
                </a:solidFill>
              </a:rPr>
              <a:t>核膜</a:t>
            </a:r>
          </a:p>
        </p:txBody>
      </p:sp>
    </p:spTree>
    <p:extLst>
      <p:ext uri="{BB962C8B-B14F-4D97-AF65-F5344CB8AC3E}">
        <p14:creationId xmlns:p14="http://schemas.microsoft.com/office/powerpoint/2010/main" val="4054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9" grpId="0"/>
      <p:bldP spid="2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66801" y="1335562"/>
            <a:ext cx="9925050"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甲图中</a:t>
            </a:r>
            <a:r>
              <a:rPr lang="en-US" altLang="zh-CN" dirty="0"/>
              <a:t>b </a:t>
            </a:r>
            <a:r>
              <a:rPr lang="zh-CN" altLang="en-US" dirty="0"/>
              <a:t>是氨基酸脱水缩合形成蛋白质的过程，场所是乙图中的［①］核糖体，</a:t>
            </a:r>
            <a:r>
              <a:rPr lang="en-US" altLang="zh-CN" dirty="0"/>
              <a:t>A </a:t>
            </a:r>
            <a:r>
              <a:rPr lang="zh-CN" altLang="en-US" dirty="0"/>
              <a:t>项正确；甲状腺球蛋白属于分泌蛋白，分泌蛋白的合成、加工、运输和分泌过程为［①］核糖体合成蛋白质→［③］内质网进行粗加工→内质网“出芽”形成囊泡→［②］高尔基体进行再加工形成成熟的蛋白质→高尔基体“出芽”形成囊泡→［④］细胞膜。该过程需要消耗能量，所需能量主要由［⑤］线粒体提供。而原核细胞除核糖体外，没有内质网、高尔基体等细胞器，所以甲图中所示过程在原核细胞中不可以进行，</a:t>
            </a:r>
            <a:r>
              <a:rPr lang="en-US" altLang="zh-CN" dirty="0"/>
              <a:t>B </a:t>
            </a:r>
            <a:r>
              <a:rPr lang="zh-CN" altLang="en-US" dirty="0"/>
              <a:t>项错误、</a:t>
            </a:r>
            <a:r>
              <a:rPr lang="en-US" altLang="zh-CN" dirty="0"/>
              <a:t>C </a:t>
            </a:r>
            <a:r>
              <a:rPr lang="zh-CN" altLang="en-US" dirty="0"/>
              <a:t>项正确； 在甲状腺球蛋白合成过程中，［③］内质网膜面积相对减小， ［②］高尔基体膜面积基本不变，［④］细胞膜面积相对变大， </a:t>
            </a:r>
            <a:r>
              <a:rPr lang="en-US" altLang="zh-CN" dirty="0"/>
              <a:t>D </a:t>
            </a:r>
            <a:r>
              <a:rPr lang="zh-CN" altLang="en-US" dirty="0"/>
              <a:t>项正确</a:t>
            </a:r>
            <a:r>
              <a:rPr lang="zh-CN" altLang="en-US" dirty="0" smtClean="0"/>
              <a:t>。</a:t>
            </a:r>
            <a:endParaRPr lang="en-US" altLang="zh-CN" dirty="0" smtClean="0"/>
          </a:p>
          <a:p>
            <a:pPr>
              <a:lnSpc>
                <a:spcPct val="150000"/>
              </a:lnSpc>
            </a:pPr>
            <a:r>
              <a:rPr lang="en-US" altLang="zh-CN" dirty="0" smtClean="0"/>
              <a:t>【</a:t>
            </a:r>
            <a:r>
              <a:rPr lang="zh-CN" altLang="en-US" dirty="0"/>
              <a:t>答案</a:t>
            </a:r>
            <a:r>
              <a:rPr lang="en-US" altLang="zh-CN" dirty="0" smtClean="0"/>
              <a:t>】B </a:t>
            </a:r>
            <a:r>
              <a:rPr lang="en-US" altLang="zh-CN" dirty="0"/>
              <a:t>	</a:t>
            </a:r>
          </a:p>
          <a:p>
            <a:pPr>
              <a:lnSpc>
                <a:spcPct val="150000"/>
              </a:lnSpc>
            </a:pPr>
            <a:r>
              <a:rPr lang="en-US" altLang="zh-CN" dirty="0"/>
              <a:t>	</a:t>
            </a:r>
          </a:p>
        </p:txBody>
      </p:sp>
    </p:spTree>
    <p:extLst>
      <p:ext uri="{BB962C8B-B14F-4D97-AF65-F5344CB8AC3E}">
        <p14:creationId xmlns:p14="http://schemas.microsoft.com/office/powerpoint/2010/main" val="332587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46272" y="1191799"/>
            <a:ext cx="5875478" cy="5078313"/>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4</a:t>
            </a:r>
            <a:r>
              <a:rPr lang="en-US" altLang="zh-CN" b="1" dirty="0" smtClean="0">
                <a:latin typeface="微软雅黑" pitchFamily="34" charset="-122"/>
                <a:ea typeface="微软雅黑" pitchFamily="34" charset="-122"/>
              </a:rPr>
              <a:t>.</a:t>
            </a:r>
            <a:r>
              <a:rPr lang="zh-CN" altLang="en-US" dirty="0" smtClean="0"/>
              <a:t>［</a:t>
            </a:r>
            <a:r>
              <a:rPr lang="en-US" altLang="zh-CN" b="1" dirty="0"/>
              <a:t>2019</a:t>
            </a:r>
            <a:r>
              <a:rPr lang="en-US" altLang="zh-CN" dirty="0"/>
              <a:t>·</a:t>
            </a:r>
            <a:r>
              <a:rPr lang="zh-CN" altLang="en-US" dirty="0"/>
              <a:t>重庆一中高二考试］</a:t>
            </a:r>
            <a:r>
              <a:rPr lang="en-US" altLang="zh-CN" dirty="0"/>
              <a:t>3H- </a:t>
            </a:r>
            <a:r>
              <a:rPr lang="zh-CN" altLang="en-US" dirty="0"/>
              <a:t>亮氨酸合成</a:t>
            </a:r>
            <a:r>
              <a:rPr lang="en-US" altLang="zh-CN" dirty="0"/>
              <a:t>3H-X </a:t>
            </a:r>
            <a:r>
              <a:rPr lang="zh-CN" altLang="en-US" dirty="0"/>
              <a:t>的过程如下图所示， 其中</a:t>
            </a:r>
            <a:r>
              <a:rPr lang="en-US" altLang="zh-CN" dirty="0"/>
              <a:t>a</a:t>
            </a:r>
            <a:r>
              <a:rPr lang="zh-CN" altLang="en-US" dirty="0"/>
              <a:t>、</a:t>
            </a:r>
            <a:r>
              <a:rPr lang="en-US" altLang="zh-CN" dirty="0"/>
              <a:t>b</a:t>
            </a:r>
            <a:r>
              <a:rPr lang="zh-CN" altLang="en-US" dirty="0"/>
              <a:t>、</a:t>
            </a:r>
            <a:r>
              <a:rPr lang="en-US" altLang="zh-CN" dirty="0"/>
              <a:t>c</a:t>
            </a:r>
            <a:r>
              <a:rPr lang="zh-CN" altLang="en-US" dirty="0"/>
              <a:t>、</a:t>
            </a:r>
            <a:r>
              <a:rPr lang="en-US" altLang="zh-CN" dirty="0"/>
              <a:t>d </a:t>
            </a:r>
            <a:r>
              <a:rPr lang="zh-CN" altLang="en-US" dirty="0"/>
              <a:t>表示不同的细胞器。下列叙述正确的是 （　　） </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r>
              <a:rPr lang="zh-CN" altLang="en-US" dirty="0"/>
              <a:t>	</a:t>
            </a:r>
          </a:p>
          <a:p>
            <a:pPr>
              <a:lnSpc>
                <a:spcPct val="150000"/>
              </a:lnSpc>
            </a:pPr>
            <a:r>
              <a:rPr lang="en-US" altLang="zh-CN" dirty="0"/>
              <a:t>A. a</a:t>
            </a:r>
            <a:r>
              <a:rPr lang="zh-CN" altLang="en-US" dirty="0"/>
              <a:t>、</a:t>
            </a:r>
            <a:r>
              <a:rPr lang="en-US" altLang="zh-CN" dirty="0"/>
              <a:t>b</a:t>
            </a:r>
            <a:r>
              <a:rPr lang="zh-CN" altLang="en-US" dirty="0"/>
              <a:t>、</a:t>
            </a:r>
            <a:r>
              <a:rPr lang="en-US" altLang="zh-CN" dirty="0"/>
              <a:t>c</a:t>
            </a:r>
            <a:r>
              <a:rPr lang="zh-CN" altLang="en-US" dirty="0"/>
              <a:t>、</a:t>
            </a:r>
            <a:r>
              <a:rPr lang="en-US" altLang="zh-CN" dirty="0"/>
              <a:t>d </a:t>
            </a:r>
            <a:r>
              <a:rPr lang="zh-CN" altLang="en-US" dirty="0"/>
              <a:t>都具有膜结构　　</a:t>
            </a:r>
          </a:p>
          <a:p>
            <a:pPr>
              <a:lnSpc>
                <a:spcPct val="150000"/>
              </a:lnSpc>
            </a:pPr>
            <a:r>
              <a:rPr lang="en-US" altLang="zh-CN" dirty="0"/>
              <a:t>B. </a:t>
            </a:r>
            <a:r>
              <a:rPr lang="zh-CN" altLang="en-US" dirty="0"/>
              <a:t>该过程中用到了同位素标记法</a:t>
            </a:r>
          </a:p>
          <a:p>
            <a:pPr>
              <a:lnSpc>
                <a:spcPct val="150000"/>
              </a:lnSpc>
            </a:pPr>
            <a:r>
              <a:rPr lang="en-US" altLang="zh-CN" dirty="0"/>
              <a:t>C. </a:t>
            </a:r>
            <a:r>
              <a:rPr lang="zh-CN" altLang="en-US" dirty="0"/>
              <a:t>该过程中</a:t>
            </a:r>
            <a:r>
              <a:rPr lang="en-US" altLang="zh-CN" dirty="0"/>
              <a:t>d </a:t>
            </a:r>
            <a:r>
              <a:rPr lang="zh-CN" altLang="en-US" dirty="0"/>
              <a:t>的膜面积会逐渐增大　　</a:t>
            </a:r>
          </a:p>
          <a:p>
            <a:pPr>
              <a:lnSpc>
                <a:spcPct val="150000"/>
              </a:lnSpc>
            </a:pPr>
            <a:r>
              <a:rPr lang="en-US" altLang="zh-CN" dirty="0"/>
              <a:t>D. 3H-X </a:t>
            </a:r>
            <a:r>
              <a:rPr lang="zh-CN" altLang="en-US" dirty="0"/>
              <a:t>排出细胞不消耗能量	</a:t>
            </a:r>
          </a:p>
          <a:p>
            <a:pPr>
              <a:lnSpc>
                <a:spcPct val="150000"/>
              </a:lnSpc>
            </a:pPr>
            <a:endParaRPr lang="zh-CN" altLang="en-US" dirty="0"/>
          </a:p>
        </p:txBody>
      </p:sp>
      <p:cxnSp>
        <p:nvCxnSpPr>
          <p:cNvPr id="19" name="直接连接符 18"/>
          <p:cNvCxnSpPr/>
          <p:nvPr/>
        </p:nvCxnSpPr>
        <p:spPr>
          <a:xfrm>
            <a:off x="6940286" y="1296990"/>
            <a:ext cx="0" cy="45418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59503" y="1204584"/>
            <a:ext cx="3841441"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细胞器</a:t>
            </a:r>
            <a:r>
              <a:rPr lang="en-US" altLang="zh-CN" dirty="0"/>
              <a:t>a</a:t>
            </a:r>
            <a:r>
              <a:rPr lang="zh-CN" altLang="en-US" dirty="0"/>
              <a:t>、</a:t>
            </a:r>
            <a:r>
              <a:rPr lang="en-US" altLang="zh-CN" dirty="0"/>
              <a:t>b</a:t>
            </a:r>
            <a:r>
              <a:rPr lang="zh-CN" altLang="en-US" dirty="0"/>
              <a:t>、</a:t>
            </a:r>
            <a:r>
              <a:rPr lang="en-US" altLang="zh-CN" dirty="0"/>
              <a:t>c</a:t>
            </a:r>
            <a:r>
              <a:rPr lang="zh-CN" altLang="en-US" dirty="0"/>
              <a:t>、</a:t>
            </a:r>
            <a:r>
              <a:rPr lang="en-US" altLang="zh-CN" dirty="0"/>
              <a:t>d </a:t>
            </a:r>
            <a:r>
              <a:rPr lang="zh-CN" altLang="en-US" dirty="0"/>
              <a:t>分别为核糖体、内质网、线粒体、高尔基体，核糖体不具有膜结构。在分泌蛋白的合成、加工、运输和分泌过程中，内质网膜面积相对减小，高尔基体膜面积基本不变，细胞膜面积相对变大。</a:t>
            </a:r>
            <a:r>
              <a:rPr lang="en-US" altLang="zh-CN" dirty="0"/>
              <a:t>H3-X </a:t>
            </a:r>
            <a:r>
              <a:rPr lang="zh-CN" altLang="en-US" dirty="0"/>
              <a:t>排出细胞的方式为胞吐，需要消耗能量。</a:t>
            </a:r>
          </a:p>
          <a:p>
            <a:pPr>
              <a:lnSpc>
                <a:spcPct val="150000"/>
              </a:lnSpc>
            </a:pPr>
            <a:r>
              <a:rPr lang="en-US" altLang="zh-CN" dirty="0"/>
              <a:t>【</a:t>
            </a:r>
            <a:r>
              <a:rPr lang="zh-CN" altLang="en-US" dirty="0"/>
              <a:t>答案</a:t>
            </a:r>
            <a:r>
              <a:rPr lang="en-US" altLang="zh-CN" dirty="0" smtClean="0"/>
              <a:t>】B </a:t>
            </a:r>
            <a:r>
              <a:rPr lang="en-US" altLang="zh-CN"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2" y="2549069"/>
            <a:ext cx="3862387" cy="14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1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22472" y="1134649"/>
            <a:ext cx="5875478" cy="4247317"/>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5.</a:t>
            </a:r>
            <a:r>
              <a:rPr lang="zh-CN" altLang="en-US" dirty="0" smtClean="0"/>
              <a:t>［</a:t>
            </a:r>
            <a:r>
              <a:rPr lang="en-US" altLang="zh-CN" b="1" dirty="0"/>
              <a:t>2019</a:t>
            </a:r>
            <a:r>
              <a:rPr lang="en-US" altLang="zh-CN" dirty="0"/>
              <a:t>·</a:t>
            </a:r>
            <a:r>
              <a:rPr lang="zh-CN" altLang="en-US" dirty="0"/>
              <a:t>江苏海安高级中学高一考试］下图表示某细胞进行某生命活动前后几种生物膜面积的变化，在此变化过程中最有可能合成 （　　</a:t>
            </a:r>
            <a:r>
              <a:rPr lang="zh-CN" altLang="en-US" dirty="0" smtClean="0"/>
              <a:t>）</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r>
              <a:rPr lang="zh-CN" altLang="en-US" dirty="0" smtClean="0"/>
              <a:t> </a:t>
            </a:r>
            <a:r>
              <a:rPr lang="en-US" altLang="zh-CN" dirty="0" smtClean="0"/>
              <a:t>A</a:t>
            </a:r>
            <a:r>
              <a:rPr lang="en-US" altLang="zh-CN" dirty="0"/>
              <a:t>. </a:t>
            </a:r>
            <a:r>
              <a:rPr lang="zh-CN" altLang="en-US" dirty="0"/>
              <a:t>呼吸酶　　 </a:t>
            </a:r>
            <a:r>
              <a:rPr lang="en-US" altLang="zh-CN" dirty="0"/>
              <a:t>B. </a:t>
            </a:r>
            <a:r>
              <a:rPr lang="zh-CN" altLang="en-US" dirty="0"/>
              <a:t>乳糖　 </a:t>
            </a:r>
            <a:r>
              <a:rPr lang="en-US" altLang="zh-CN" dirty="0"/>
              <a:t>C.</a:t>
            </a:r>
            <a:r>
              <a:rPr lang="zh-CN" altLang="en-US" dirty="0"/>
              <a:t>性激素　　 </a:t>
            </a:r>
            <a:r>
              <a:rPr lang="en-US" altLang="zh-CN" dirty="0"/>
              <a:t>D. </a:t>
            </a:r>
            <a:r>
              <a:rPr lang="zh-CN" altLang="en-US" dirty="0"/>
              <a:t>胰岛素	</a:t>
            </a:r>
          </a:p>
          <a:p>
            <a:pPr>
              <a:lnSpc>
                <a:spcPct val="150000"/>
              </a:lnSpc>
            </a:pPr>
            <a:endParaRPr lang="zh-CN" altLang="en-US" dirty="0"/>
          </a:p>
        </p:txBody>
      </p:sp>
      <p:cxnSp>
        <p:nvCxnSpPr>
          <p:cNvPr id="19" name="直接连接符 18"/>
          <p:cNvCxnSpPr/>
          <p:nvPr/>
        </p:nvCxnSpPr>
        <p:spPr>
          <a:xfrm>
            <a:off x="7003918" y="1144174"/>
            <a:ext cx="0" cy="43803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192854" y="1097437"/>
            <a:ext cx="3841441"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据图分析，图中内质网膜面积相对减小，高尔基体膜面积基本不变，细胞膜面积相对增大，说明在此变化过程中合成的是分泌蛋白。呼吸酶是胞内蛋白，乳糖属于糖类中的二糖，性激素属于脂质中的固醇，胰岛素是分泌蛋白。</a:t>
            </a:r>
          </a:p>
          <a:p>
            <a:pPr>
              <a:lnSpc>
                <a:spcPct val="150000"/>
              </a:lnSpc>
            </a:pPr>
            <a:r>
              <a:rPr lang="en-US" altLang="zh-CN" dirty="0"/>
              <a:t>【</a:t>
            </a:r>
            <a:r>
              <a:rPr lang="zh-CN" altLang="en-US" dirty="0"/>
              <a:t>答案</a:t>
            </a:r>
            <a:r>
              <a:rPr lang="en-US" altLang="zh-CN" dirty="0"/>
              <a:t>】D 	</a:t>
            </a:r>
          </a:p>
          <a:p>
            <a:pPr>
              <a:lnSpc>
                <a:spcPct val="150000"/>
              </a:lnSpc>
            </a:pPr>
            <a:r>
              <a:rPr lang="en-US" altLang="zh-CN" dirty="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861" y="2642924"/>
            <a:ext cx="3812189" cy="185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8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43344" y="840703"/>
            <a:ext cx="5217484" cy="1338828"/>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6</a:t>
            </a:r>
            <a:r>
              <a:rPr lang="en-US" altLang="zh-CN" b="1" dirty="0" smtClean="0">
                <a:latin typeface="微软雅黑" pitchFamily="34" charset="-122"/>
                <a:ea typeface="微软雅黑" pitchFamily="34" charset="-122"/>
              </a:rPr>
              <a:t>.</a:t>
            </a:r>
            <a:r>
              <a:rPr lang="zh-CN" altLang="en-US" dirty="0"/>
              <a:t> ［</a:t>
            </a:r>
            <a:r>
              <a:rPr lang="en-US" altLang="zh-CN" dirty="0"/>
              <a:t>2019·</a:t>
            </a:r>
            <a:r>
              <a:rPr lang="zh-CN" altLang="en-US" dirty="0"/>
              <a:t>广东佛山一中高一期中］下图表示细胞的生物膜系统的部分</a:t>
            </a:r>
            <a:r>
              <a:rPr lang="zh-CN" altLang="en-US" dirty="0" smtClean="0"/>
              <a:t>组成</a:t>
            </a:r>
            <a:r>
              <a:rPr lang="zh-CN" altLang="en-US" dirty="0"/>
              <a:t>在结构与功能上的联系。请据图回答以下问题</a:t>
            </a:r>
            <a:r>
              <a:rPr lang="zh-CN" altLang="en-US" dirty="0" smtClean="0"/>
              <a:t>：</a:t>
            </a:r>
            <a:endParaRPr lang="en-US" altLang="zh-CN"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895" y="713406"/>
            <a:ext cx="37147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44547" y="2200063"/>
            <a:ext cx="11004697" cy="3831818"/>
          </a:xfrm>
          <a:prstGeom prst="rect">
            <a:avLst/>
          </a:prstGeom>
        </p:spPr>
        <p:txBody>
          <a:bodyPr wrap="square">
            <a:spAutoFit/>
          </a:bodyPr>
          <a:lstStyle/>
          <a:p>
            <a:pPr lvl="0">
              <a:lnSpc>
                <a:spcPct val="150000"/>
              </a:lnSpc>
            </a:pPr>
            <a:endParaRPr lang="en-US" altLang="zh-CN" dirty="0">
              <a:solidFill>
                <a:prstClr val="black"/>
              </a:solidFill>
            </a:endParaRPr>
          </a:p>
          <a:p>
            <a:pPr lvl="0" algn="just">
              <a:lnSpc>
                <a:spcPct val="150000"/>
              </a:lnSpc>
            </a:pPr>
            <a:r>
              <a:rPr lang="zh-CN" altLang="en-US" dirty="0">
                <a:solidFill>
                  <a:srgbClr val="221E1F"/>
                </a:solidFill>
              </a:rPr>
              <a:t>（</a:t>
            </a:r>
            <a:r>
              <a:rPr lang="en-US" altLang="zh-CN" dirty="0">
                <a:solidFill>
                  <a:srgbClr val="221E1F"/>
                </a:solidFill>
              </a:rPr>
              <a:t>1</a:t>
            </a:r>
            <a:r>
              <a:rPr lang="zh-CN" altLang="en-US" dirty="0">
                <a:solidFill>
                  <a:srgbClr val="221E1F"/>
                </a:solidFill>
              </a:rPr>
              <a:t>）据图可以推测溶酶体起源于</a:t>
            </a:r>
            <a:r>
              <a:rPr lang="zh-CN" altLang="en-US" u="sng" dirty="0">
                <a:solidFill>
                  <a:srgbClr val="221E1F"/>
                </a:solidFill>
              </a:rPr>
              <a:t> 　　　　　　</a:t>
            </a:r>
            <a:r>
              <a:rPr lang="zh-CN" altLang="en-US" dirty="0">
                <a:solidFill>
                  <a:srgbClr val="221E1F"/>
                </a:solidFill>
              </a:rPr>
              <a:t>（细胞器名称）。细菌被水解后，产物的去向是</a:t>
            </a:r>
            <a:r>
              <a:rPr lang="zh-CN" altLang="en-US" u="sng" dirty="0">
                <a:solidFill>
                  <a:srgbClr val="221E1F"/>
                </a:solidFill>
              </a:rPr>
              <a:t> 　　  　　</a:t>
            </a:r>
            <a:r>
              <a:rPr lang="zh-CN" altLang="en-US" dirty="0">
                <a:solidFill>
                  <a:srgbClr val="221E1F"/>
                </a:solidFill>
              </a:rPr>
              <a:t>。</a:t>
            </a:r>
          </a:p>
          <a:p>
            <a:pPr lvl="0" algn="just">
              <a:lnSpc>
                <a:spcPct val="150000"/>
              </a:lnSpc>
            </a:pPr>
            <a:r>
              <a:rPr lang="zh-CN" altLang="en-US" dirty="0">
                <a:solidFill>
                  <a:srgbClr val="221E1F"/>
                </a:solidFill>
              </a:rPr>
              <a:t>（</a:t>
            </a:r>
            <a:r>
              <a:rPr lang="en-US" altLang="zh-CN" dirty="0">
                <a:solidFill>
                  <a:srgbClr val="221E1F"/>
                </a:solidFill>
              </a:rPr>
              <a:t>2</a:t>
            </a:r>
            <a:r>
              <a:rPr lang="zh-CN" altLang="en-US" dirty="0">
                <a:solidFill>
                  <a:srgbClr val="221E1F"/>
                </a:solidFill>
              </a:rPr>
              <a:t>）研究分泌蛋白的合成和运输过程一般采用的方法是</a:t>
            </a:r>
            <a:r>
              <a:rPr lang="zh-CN" altLang="en-US" u="sng" dirty="0">
                <a:solidFill>
                  <a:srgbClr val="221E1F"/>
                </a:solidFill>
              </a:rPr>
              <a:t> 　　　　　　</a:t>
            </a:r>
            <a:r>
              <a:rPr lang="zh-CN" altLang="en-US" dirty="0">
                <a:solidFill>
                  <a:srgbClr val="221E1F"/>
                </a:solidFill>
              </a:rPr>
              <a:t>。向细胞中注射</a:t>
            </a:r>
            <a:r>
              <a:rPr lang="en-US" altLang="zh-CN" sz="800" dirty="0">
                <a:solidFill>
                  <a:srgbClr val="221E1F"/>
                </a:solidFill>
              </a:rPr>
              <a:t>3</a:t>
            </a:r>
            <a:r>
              <a:rPr lang="en-US" altLang="zh-CN" dirty="0">
                <a:solidFill>
                  <a:srgbClr val="221E1F"/>
                </a:solidFill>
              </a:rPr>
              <a:t>H </a:t>
            </a:r>
            <a:r>
              <a:rPr lang="zh-CN" altLang="en-US" dirty="0">
                <a:solidFill>
                  <a:srgbClr val="221E1F"/>
                </a:solidFill>
              </a:rPr>
              <a:t>标记的亮氨酸，放射性依次出现在</a:t>
            </a:r>
            <a:r>
              <a:rPr lang="zh-CN" altLang="en-US" u="sng" dirty="0">
                <a:solidFill>
                  <a:srgbClr val="221E1F"/>
                </a:solidFill>
              </a:rPr>
              <a:t> 　　　</a:t>
            </a:r>
            <a:r>
              <a:rPr lang="zh-CN" altLang="en-US" dirty="0">
                <a:solidFill>
                  <a:srgbClr val="221E1F"/>
                </a:solidFill>
              </a:rPr>
              <a:t>→ </a:t>
            </a:r>
            <a:r>
              <a:rPr lang="zh-CN" altLang="en-US" u="sng" dirty="0">
                <a:solidFill>
                  <a:srgbClr val="221E1F"/>
                </a:solidFill>
              </a:rPr>
              <a:t> 　　　</a:t>
            </a:r>
            <a:r>
              <a:rPr lang="zh-CN" altLang="en-US" dirty="0">
                <a:solidFill>
                  <a:srgbClr val="221E1F"/>
                </a:solidFill>
              </a:rPr>
              <a:t>→ 高尔基体→细胞膜及分泌物中。若</a:t>
            </a:r>
            <a:r>
              <a:rPr lang="en-US" altLang="zh-CN" sz="800" dirty="0">
                <a:solidFill>
                  <a:srgbClr val="221E1F"/>
                </a:solidFill>
              </a:rPr>
              <a:t>3</a:t>
            </a:r>
            <a:r>
              <a:rPr lang="en-US" altLang="zh-CN" dirty="0">
                <a:solidFill>
                  <a:srgbClr val="221E1F"/>
                </a:solidFill>
              </a:rPr>
              <a:t>H </a:t>
            </a:r>
            <a:r>
              <a:rPr lang="zh-CN" altLang="en-US" dirty="0">
                <a:solidFill>
                  <a:srgbClr val="221E1F"/>
                </a:solidFill>
              </a:rPr>
              <a:t>标记的氨基酸脱水缩合产生了</a:t>
            </a:r>
            <a:r>
              <a:rPr lang="en-US" altLang="zh-CN" baseline="30000" dirty="0">
                <a:solidFill>
                  <a:srgbClr val="221E1F"/>
                </a:solidFill>
              </a:rPr>
              <a:t>3</a:t>
            </a:r>
            <a:r>
              <a:rPr lang="en-US" altLang="zh-CN" dirty="0">
                <a:solidFill>
                  <a:srgbClr val="221E1F"/>
                </a:solidFill>
              </a:rPr>
              <a:t>H</a:t>
            </a:r>
            <a:r>
              <a:rPr lang="en-US" altLang="zh-CN" sz="800" dirty="0">
                <a:solidFill>
                  <a:srgbClr val="221E1F"/>
                </a:solidFill>
              </a:rPr>
              <a:t>2</a:t>
            </a:r>
            <a:r>
              <a:rPr lang="en-US" altLang="zh-CN" dirty="0">
                <a:solidFill>
                  <a:srgbClr val="221E1F"/>
                </a:solidFill>
              </a:rPr>
              <a:t>O</a:t>
            </a:r>
            <a:r>
              <a:rPr lang="zh-CN" altLang="en-US" dirty="0">
                <a:solidFill>
                  <a:srgbClr val="221E1F"/>
                </a:solidFill>
              </a:rPr>
              <a:t>，则</a:t>
            </a:r>
            <a:r>
              <a:rPr lang="en-US" altLang="zh-CN" baseline="30000" dirty="0">
                <a:solidFill>
                  <a:srgbClr val="221E1F"/>
                </a:solidFill>
              </a:rPr>
              <a:t>3</a:t>
            </a:r>
            <a:r>
              <a:rPr lang="en-US" altLang="zh-CN" dirty="0">
                <a:solidFill>
                  <a:srgbClr val="221E1F"/>
                </a:solidFill>
              </a:rPr>
              <a:t>H</a:t>
            </a:r>
            <a:r>
              <a:rPr lang="en-US" altLang="zh-CN" sz="800" dirty="0">
                <a:solidFill>
                  <a:srgbClr val="221E1F"/>
                </a:solidFill>
              </a:rPr>
              <a:t>2</a:t>
            </a:r>
            <a:r>
              <a:rPr lang="en-US" altLang="zh-CN" dirty="0">
                <a:solidFill>
                  <a:srgbClr val="221E1F"/>
                </a:solidFill>
              </a:rPr>
              <a:t>O</a:t>
            </a:r>
            <a:r>
              <a:rPr lang="zh-CN" altLang="en-US" dirty="0">
                <a:solidFill>
                  <a:srgbClr val="221E1F"/>
                </a:solidFill>
              </a:rPr>
              <a:t>中的</a:t>
            </a:r>
            <a:r>
              <a:rPr lang="en-US" altLang="zh-CN" dirty="0">
                <a:solidFill>
                  <a:srgbClr val="221E1F"/>
                </a:solidFill>
              </a:rPr>
              <a:t>O </a:t>
            </a:r>
            <a:r>
              <a:rPr lang="zh-CN" altLang="en-US" dirty="0">
                <a:solidFill>
                  <a:srgbClr val="221E1F"/>
                </a:solidFill>
              </a:rPr>
              <a:t>可能来自氨基酸的</a:t>
            </a:r>
            <a:r>
              <a:rPr lang="zh-CN" altLang="en-US" u="sng" dirty="0">
                <a:solidFill>
                  <a:srgbClr val="221E1F"/>
                </a:solidFill>
              </a:rPr>
              <a:t> 　　 　　</a:t>
            </a:r>
            <a:r>
              <a:rPr lang="zh-CN" altLang="en-US" dirty="0">
                <a:solidFill>
                  <a:srgbClr val="221E1F"/>
                </a:solidFill>
              </a:rPr>
              <a:t>。</a:t>
            </a:r>
          </a:p>
          <a:p>
            <a:pPr lvl="0" algn="just">
              <a:lnSpc>
                <a:spcPct val="150000"/>
              </a:lnSpc>
            </a:pPr>
            <a:r>
              <a:rPr lang="zh-CN" altLang="en-US" dirty="0">
                <a:solidFill>
                  <a:srgbClr val="221E1F"/>
                </a:solidFill>
              </a:rPr>
              <a:t>（</a:t>
            </a:r>
            <a:r>
              <a:rPr lang="en-US" altLang="zh-CN" dirty="0">
                <a:solidFill>
                  <a:srgbClr val="221E1F"/>
                </a:solidFill>
              </a:rPr>
              <a:t>3</a:t>
            </a:r>
            <a:r>
              <a:rPr lang="zh-CN" altLang="en-US" dirty="0">
                <a:solidFill>
                  <a:srgbClr val="221E1F"/>
                </a:solidFill>
              </a:rPr>
              <a:t>）能够大大增加细胞内膜面积的是</a:t>
            </a:r>
            <a:r>
              <a:rPr lang="zh-CN" altLang="en-US" u="sng" dirty="0">
                <a:solidFill>
                  <a:srgbClr val="221E1F"/>
                </a:solidFill>
              </a:rPr>
              <a:t> 　　　　</a:t>
            </a:r>
            <a:r>
              <a:rPr lang="zh-CN" altLang="en-US" dirty="0">
                <a:solidFill>
                  <a:srgbClr val="221E1F"/>
                </a:solidFill>
              </a:rPr>
              <a:t>（填写细胞器），它是细胞内蛋白质合成和加工以及</a:t>
            </a:r>
            <a:r>
              <a:rPr lang="zh-CN" altLang="en-US" u="sng" dirty="0">
                <a:solidFill>
                  <a:srgbClr val="221E1F"/>
                </a:solidFill>
              </a:rPr>
              <a:t> 　　　　</a:t>
            </a:r>
            <a:r>
              <a:rPr lang="en-US" altLang="zh-CN" u="sng" dirty="0">
                <a:solidFill>
                  <a:srgbClr val="221E1F"/>
                </a:solidFill>
              </a:rPr>
              <a:t>_______________________</a:t>
            </a:r>
            <a:r>
              <a:rPr lang="zh-CN" altLang="en-US" dirty="0">
                <a:solidFill>
                  <a:srgbClr val="221E1F"/>
                </a:solidFill>
              </a:rPr>
              <a:t>合成的车间。</a:t>
            </a:r>
          </a:p>
          <a:p>
            <a:pPr lvl="0">
              <a:lnSpc>
                <a:spcPct val="150000"/>
              </a:lnSpc>
            </a:pPr>
            <a:r>
              <a:rPr lang="zh-CN" altLang="en-US" dirty="0">
                <a:solidFill>
                  <a:srgbClr val="221E1F"/>
                </a:solidFill>
              </a:rPr>
              <a:t>（</a:t>
            </a:r>
            <a:r>
              <a:rPr lang="en-US" altLang="zh-CN" dirty="0">
                <a:solidFill>
                  <a:srgbClr val="221E1F"/>
                </a:solidFill>
              </a:rPr>
              <a:t>4</a:t>
            </a:r>
            <a:r>
              <a:rPr lang="zh-CN" altLang="en-US" dirty="0">
                <a:solidFill>
                  <a:srgbClr val="221E1F"/>
                </a:solidFill>
              </a:rPr>
              <a:t>）该细胞分泌出的蛋白质在人体内随血液被运输到靶细胞时，与靶细胞膜上的</a:t>
            </a:r>
            <a:r>
              <a:rPr lang="zh-CN" altLang="en-US" u="sng" dirty="0">
                <a:solidFill>
                  <a:srgbClr val="221E1F"/>
                </a:solidFill>
              </a:rPr>
              <a:t> 　　　　</a:t>
            </a:r>
            <a:r>
              <a:rPr lang="zh-CN" altLang="en-US" dirty="0">
                <a:solidFill>
                  <a:srgbClr val="221E1F"/>
                </a:solidFill>
              </a:rPr>
              <a:t>结合，引起靶细胞的生理活动发生变化。此过程体现了细胞膜具有</a:t>
            </a:r>
            <a:r>
              <a:rPr lang="zh-CN" altLang="en-US" u="sng" dirty="0">
                <a:solidFill>
                  <a:srgbClr val="221E1F"/>
                </a:solidFill>
              </a:rPr>
              <a:t> 　　　　　　　　　　　　</a:t>
            </a:r>
            <a:r>
              <a:rPr lang="zh-CN" altLang="en-US" dirty="0">
                <a:solidFill>
                  <a:srgbClr val="221E1F"/>
                </a:solidFill>
              </a:rPr>
              <a:t>的功能。	</a:t>
            </a:r>
            <a:endParaRPr lang="zh-CN" altLang="en-US" dirty="0">
              <a:solidFill>
                <a:srgbClr val="221E1F"/>
              </a:solidFill>
            </a:endParaRPr>
          </a:p>
        </p:txBody>
      </p:sp>
    </p:spTree>
    <p:extLst>
      <p:ext uri="{BB962C8B-B14F-4D97-AF65-F5344CB8AC3E}">
        <p14:creationId xmlns:p14="http://schemas.microsoft.com/office/powerpoint/2010/main" val="3010538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92171" y="1426742"/>
            <a:ext cx="7725987" cy="2169825"/>
          </a:xfrm>
          <a:prstGeom prst="rect">
            <a:avLst/>
          </a:prstGeom>
        </p:spPr>
        <p:txBody>
          <a:bodyPr wrap="square">
            <a:spAutoFit/>
          </a:bodyPr>
          <a:lstStyle/>
          <a:p>
            <a:pPr>
              <a:lnSpc>
                <a:spcPct val="150000"/>
              </a:lnSpc>
            </a:pPr>
            <a:r>
              <a:rPr lang="en-US" altLang="zh-CN" dirty="0" smtClean="0"/>
              <a:t>【</a:t>
            </a:r>
            <a:r>
              <a:rPr lang="zh-CN" altLang="en-US" dirty="0" smtClean="0"/>
              <a:t>答案</a:t>
            </a:r>
            <a:r>
              <a:rPr lang="en-US" altLang="zh-CN" dirty="0" smtClean="0"/>
              <a:t>】</a:t>
            </a:r>
          </a:p>
          <a:p>
            <a:pPr>
              <a:lnSpc>
                <a:spcPct val="150000"/>
              </a:lnSpc>
            </a:pPr>
            <a:r>
              <a:rPr lang="zh-CN" altLang="en-US" dirty="0" smtClean="0"/>
              <a:t>（</a:t>
            </a:r>
            <a:r>
              <a:rPr lang="en-US" altLang="zh-CN" dirty="0"/>
              <a:t>1</a:t>
            </a:r>
            <a:r>
              <a:rPr lang="zh-CN" altLang="en-US" dirty="0"/>
              <a:t>）高尔基体　对细胞有用的物质被细胞再利用，废物</a:t>
            </a:r>
            <a:r>
              <a:rPr lang="zh-CN" altLang="en-US" dirty="0" smtClean="0"/>
              <a:t>则被</a:t>
            </a:r>
            <a:r>
              <a:rPr lang="zh-CN" altLang="en-US" dirty="0"/>
              <a:t>排出细胞外　</a:t>
            </a:r>
            <a:endParaRPr lang="en-US" altLang="zh-CN" dirty="0" smtClean="0"/>
          </a:p>
          <a:p>
            <a:pPr>
              <a:lnSpc>
                <a:spcPct val="150000"/>
              </a:lnSpc>
            </a:pPr>
            <a:r>
              <a:rPr lang="zh-CN" altLang="en-US" dirty="0" smtClean="0"/>
              <a:t>（</a:t>
            </a:r>
            <a:r>
              <a:rPr lang="en-US" altLang="zh-CN" dirty="0"/>
              <a:t>2</a:t>
            </a:r>
            <a:r>
              <a:rPr lang="zh-CN" altLang="en-US" dirty="0"/>
              <a:t>）（放射性）同位素标记法　</a:t>
            </a:r>
            <a:r>
              <a:rPr lang="zh-CN" altLang="en-US" dirty="0" smtClean="0"/>
              <a:t>  核糖体</a:t>
            </a:r>
            <a:r>
              <a:rPr lang="zh-CN" altLang="en-US" dirty="0"/>
              <a:t>　</a:t>
            </a:r>
            <a:r>
              <a:rPr lang="zh-CN" altLang="en-US" dirty="0" smtClean="0"/>
              <a:t>  内质网</a:t>
            </a:r>
            <a:r>
              <a:rPr lang="zh-CN" altLang="en-US" dirty="0"/>
              <a:t>　</a:t>
            </a:r>
            <a:r>
              <a:rPr lang="zh-CN" altLang="en-US" dirty="0" smtClean="0"/>
              <a:t>    </a:t>
            </a:r>
            <a:r>
              <a:rPr lang="en-US" altLang="zh-CN" dirty="0" smtClean="0"/>
              <a:t>—</a:t>
            </a:r>
            <a:r>
              <a:rPr lang="en-US" altLang="zh-CN" dirty="0"/>
              <a:t>COOH</a:t>
            </a:r>
            <a:r>
              <a:rPr lang="zh-CN" altLang="en-US" dirty="0"/>
              <a:t>　</a:t>
            </a:r>
            <a:endParaRPr lang="en-US" altLang="zh-CN" dirty="0" smtClean="0"/>
          </a:p>
          <a:p>
            <a:pPr>
              <a:lnSpc>
                <a:spcPct val="150000"/>
              </a:lnSpc>
            </a:pPr>
            <a:r>
              <a:rPr lang="zh-CN" altLang="en-US" dirty="0" smtClean="0"/>
              <a:t>（</a:t>
            </a:r>
            <a:r>
              <a:rPr lang="en-US" altLang="zh-CN" dirty="0"/>
              <a:t>3</a:t>
            </a:r>
            <a:r>
              <a:rPr lang="zh-CN" altLang="en-US" dirty="0"/>
              <a:t>）内质网　脂质　</a:t>
            </a:r>
            <a:endParaRPr lang="en-US" altLang="zh-CN" dirty="0" smtClean="0"/>
          </a:p>
          <a:p>
            <a:pPr>
              <a:lnSpc>
                <a:spcPct val="150000"/>
              </a:lnSpc>
            </a:pPr>
            <a:r>
              <a:rPr lang="zh-CN" altLang="en-US" dirty="0" smtClean="0"/>
              <a:t>（</a:t>
            </a:r>
            <a:r>
              <a:rPr lang="en-US" altLang="zh-CN" dirty="0"/>
              <a:t>4</a:t>
            </a:r>
            <a:r>
              <a:rPr lang="zh-CN" altLang="en-US" dirty="0"/>
              <a:t>）（特异性）</a:t>
            </a:r>
            <a:r>
              <a:rPr lang="zh-CN" altLang="en-US" dirty="0" smtClean="0"/>
              <a:t>受体       进行</a:t>
            </a:r>
            <a:r>
              <a:rPr lang="zh-CN" altLang="en-US" dirty="0"/>
              <a:t>细胞间的信息交流</a:t>
            </a:r>
            <a:endParaRPr lang="en-US" altLang="zh-CN" dirty="0"/>
          </a:p>
        </p:txBody>
      </p:sp>
    </p:spTree>
    <p:extLst>
      <p:ext uri="{BB962C8B-B14F-4D97-AF65-F5344CB8AC3E}">
        <p14:creationId xmlns:p14="http://schemas.microsoft.com/office/powerpoint/2010/main" val="1105450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55797" y="1010824"/>
            <a:ext cx="10445628" cy="5078313"/>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7</a:t>
            </a:r>
            <a:r>
              <a:rPr lang="en-US" altLang="zh-CN" b="1" dirty="0" smtClean="0">
                <a:latin typeface="微软雅黑" pitchFamily="34" charset="-122"/>
                <a:ea typeface="微软雅黑" pitchFamily="34" charset="-122"/>
              </a:rPr>
              <a:t>.</a:t>
            </a:r>
            <a:r>
              <a:rPr lang="zh-CN" altLang="en-US" dirty="0" smtClean="0"/>
              <a:t>［</a:t>
            </a:r>
            <a:r>
              <a:rPr lang="en-US" altLang="zh-CN" b="1" dirty="0"/>
              <a:t>2019</a:t>
            </a:r>
            <a:r>
              <a:rPr lang="en-US" altLang="zh-CN" dirty="0"/>
              <a:t>·</a:t>
            </a:r>
            <a:r>
              <a:rPr lang="zh-CN" altLang="en-US" dirty="0"/>
              <a:t>成都外国语学校高一月考］下图中二为动物细胞部分结构示意图，图中①～⑧为细胞结构或物质。请回答下列问题： </a:t>
            </a:r>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r>
              <a:rPr lang="zh-CN" altLang="en-US" dirty="0" smtClean="0"/>
              <a:t>（</a:t>
            </a:r>
            <a:r>
              <a:rPr lang="en-US" altLang="zh-CN" dirty="0"/>
              <a:t>1</a:t>
            </a:r>
            <a:r>
              <a:rPr lang="zh-CN" altLang="en-US" dirty="0"/>
              <a:t>）图二中与细胞膜及核膜直接相连的结构是</a:t>
            </a:r>
            <a:r>
              <a:rPr lang="zh-CN" altLang="en-US" u="sng" dirty="0"/>
              <a:t> 　　　　　</a:t>
            </a:r>
            <a:r>
              <a:rPr lang="zh-CN" altLang="en-US" dirty="0"/>
              <a:t>（填名称），在细胞与环境之间进行物质运输、能量转换和信息传递的过程中，起决定作用的生物膜是</a:t>
            </a:r>
            <a:r>
              <a:rPr lang="zh-CN" altLang="en-US" u="sng" dirty="0"/>
              <a:t> 　　　　　　</a:t>
            </a:r>
            <a:r>
              <a:rPr lang="zh-CN" altLang="en-US" dirty="0"/>
              <a:t>（填名称）。</a:t>
            </a:r>
          </a:p>
          <a:p>
            <a:pPr>
              <a:lnSpc>
                <a:spcPct val="150000"/>
              </a:lnSpc>
            </a:pPr>
            <a:r>
              <a:rPr lang="zh-CN" altLang="en-US" dirty="0"/>
              <a:t>（</a:t>
            </a:r>
            <a:r>
              <a:rPr lang="en-US" altLang="zh-CN" dirty="0"/>
              <a:t>2</a:t>
            </a:r>
            <a:r>
              <a:rPr lang="zh-CN" altLang="en-US" dirty="0"/>
              <a:t>）胞内蛋白在图二中</a:t>
            </a:r>
            <a:r>
              <a:rPr lang="zh-CN" altLang="en-US" u="sng" dirty="0"/>
              <a:t> 　　　　</a:t>
            </a:r>
            <a:r>
              <a:rPr lang="zh-CN" altLang="en-US" dirty="0"/>
              <a:t>（填序号）处合成后，在细胞质中加工并留在细胞内起作用，如</a:t>
            </a:r>
            <a:r>
              <a:rPr lang="zh-CN" altLang="en-US" u="sng" dirty="0"/>
              <a:t> 　　　　　　　</a:t>
            </a:r>
            <a:r>
              <a:rPr lang="zh-CN" altLang="en-US" dirty="0"/>
              <a:t>（试举一例）。分泌蛋白合成后，先被引导进入内质网腔内，通过③⑤即</a:t>
            </a:r>
            <a:r>
              <a:rPr lang="zh-CN" altLang="en-US" u="sng" dirty="0"/>
              <a:t> 　　　　　　</a:t>
            </a:r>
            <a:r>
              <a:rPr lang="zh-CN" altLang="en-US" dirty="0"/>
              <a:t>（填名称）在细胞器及细胞膜间运输，经加工成熟后最终被分泌到细胞外。若分泌蛋白为胰岛素，则③和⑤的内容物中最可能具有生物活性的是</a:t>
            </a:r>
            <a:r>
              <a:rPr lang="zh-CN" altLang="en-US" u="sng" dirty="0"/>
              <a:t> 　　　　　</a:t>
            </a:r>
            <a:r>
              <a:rPr lang="zh-CN" altLang="en-US" dirty="0"/>
              <a:t>（填序号）。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335" y="1814514"/>
            <a:ext cx="4060765" cy="179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753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65322" y="886999"/>
            <a:ext cx="10445628" cy="5493812"/>
          </a:xfrm>
          <a:prstGeom prst="rect">
            <a:avLst/>
          </a:prstGeom>
        </p:spPr>
        <p:txBody>
          <a:bodyPr wrap="square">
            <a:spAutoFit/>
          </a:bodyPr>
          <a:lstStyle/>
          <a:p>
            <a:pPr>
              <a:lnSpc>
                <a:spcPct val="150000"/>
              </a:lnSpc>
            </a:pPr>
            <a:r>
              <a:rPr lang="zh-CN" altLang="en-US" dirty="0" smtClean="0"/>
              <a:t>（</a:t>
            </a:r>
            <a:r>
              <a:rPr lang="en-US" altLang="zh-CN" dirty="0"/>
              <a:t>3</a:t>
            </a:r>
            <a:r>
              <a:rPr lang="zh-CN" altLang="en-US" dirty="0"/>
              <a:t>）此细胞中控制分泌蛋白合成的遗传物质存在于</a:t>
            </a:r>
            <a:r>
              <a:rPr lang="zh-CN" altLang="en-US" u="sng" dirty="0"/>
              <a:t> 　　　　</a:t>
            </a:r>
            <a:r>
              <a:rPr lang="zh-CN" altLang="en-US" dirty="0"/>
              <a:t>（填名称）中。细胞在运输、分泌该蛋白质的过程中，细胞器</a:t>
            </a:r>
            <a:r>
              <a:rPr lang="zh-CN" altLang="en-US" u="sng" dirty="0"/>
              <a:t> 　　　</a:t>
            </a:r>
            <a:r>
              <a:rPr lang="zh-CN" altLang="en-US" dirty="0"/>
              <a:t>（填序号）起重要的交通枢纽作用。</a:t>
            </a:r>
          </a:p>
          <a:p>
            <a:pPr>
              <a:lnSpc>
                <a:spcPct val="150000"/>
              </a:lnSpc>
            </a:pPr>
            <a:r>
              <a:rPr lang="zh-CN" altLang="en-US" dirty="0"/>
              <a:t>（</a:t>
            </a:r>
            <a:r>
              <a:rPr lang="en-US" altLang="zh-CN" dirty="0"/>
              <a:t>4</a:t>
            </a:r>
            <a:r>
              <a:rPr lang="zh-CN" altLang="en-US" dirty="0"/>
              <a:t>）若⑧为性激素，则其合成部位为</a:t>
            </a:r>
            <a:r>
              <a:rPr lang="zh-CN" altLang="en-US" u="sng" dirty="0"/>
              <a:t> 　　　　　　</a:t>
            </a:r>
            <a:r>
              <a:rPr lang="zh-CN" altLang="en-US" dirty="0"/>
              <a:t>（填名称）。</a:t>
            </a:r>
          </a:p>
          <a:p>
            <a:pPr>
              <a:lnSpc>
                <a:spcPct val="150000"/>
              </a:lnSpc>
            </a:pPr>
            <a:r>
              <a:rPr lang="zh-CN" altLang="en-US" dirty="0"/>
              <a:t>（</a:t>
            </a:r>
            <a:r>
              <a:rPr lang="en-US" altLang="zh-CN" dirty="0"/>
              <a:t>5</a:t>
            </a:r>
            <a:r>
              <a:rPr lang="zh-CN" altLang="en-US" dirty="0"/>
              <a:t>）科学家可以采用</a:t>
            </a:r>
            <a:r>
              <a:rPr lang="zh-CN" altLang="en-US" u="sng" dirty="0"/>
              <a:t> 　　　　　　　　　　　　　　　　</a:t>
            </a:r>
            <a:r>
              <a:rPr lang="zh-CN" altLang="en-US" dirty="0"/>
              <a:t>，追踪胰岛素分泌过程中高尔基体膜、细胞膜、内质网膜面积的变化，所得膜面积变化曲线如图一所示，则图中</a:t>
            </a:r>
            <a:r>
              <a:rPr lang="en-US" altLang="zh-CN" i="1" dirty="0"/>
              <a:t>a</a:t>
            </a:r>
            <a:r>
              <a:rPr lang="zh-CN" altLang="en-US" dirty="0"/>
              <a:t>、</a:t>
            </a:r>
            <a:r>
              <a:rPr lang="en-US" altLang="zh-CN" i="1" dirty="0"/>
              <a:t>b</a:t>
            </a:r>
            <a:r>
              <a:rPr lang="zh-CN" altLang="en-US" dirty="0"/>
              <a:t>、</a:t>
            </a:r>
            <a:r>
              <a:rPr lang="en-US" altLang="zh-CN" i="1" dirty="0"/>
              <a:t>c </a:t>
            </a:r>
            <a:r>
              <a:rPr lang="zh-CN" altLang="en-US" dirty="0"/>
              <a:t>曲线所指代的生物膜所属的细胞结构依次是</a:t>
            </a:r>
            <a:r>
              <a:rPr lang="zh-CN" altLang="en-US" u="sng" dirty="0"/>
              <a:t> 　　　　　　　　　　　　　　</a:t>
            </a:r>
            <a:r>
              <a:rPr lang="zh-CN" altLang="en-US" dirty="0"/>
              <a:t>。请在下图中画出胰岛素分泌后相关膜面积的变化情况。 </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zh-CN" altLang="en-US" dirty="0"/>
          </a:p>
          <a:p>
            <a:pPr>
              <a:lnSpc>
                <a:spcPct val="150000"/>
              </a:lnSpc>
            </a:pPr>
            <a:endParaRPr lang="en-US" altLang="zh-CN" dirty="0" smtClean="0"/>
          </a:p>
          <a:p>
            <a:pPr>
              <a:lnSpc>
                <a:spcPct val="150000"/>
              </a:lnSpc>
            </a:pPr>
            <a:r>
              <a:rPr lang="zh-CN" altLang="en-US" dirty="0" smtClean="0"/>
              <a:t>（</a:t>
            </a:r>
            <a:r>
              <a:rPr lang="en-US" altLang="zh-CN" dirty="0"/>
              <a:t>6</a:t>
            </a:r>
            <a:r>
              <a:rPr lang="zh-CN" altLang="en-US" dirty="0"/>
              <a:t>）在某植物细胞内可以同时进行光合作用和细胞呼吸而互不干扰，这种现象反映了生物膜系统</a:t>
            </a:r>
            <a:r>
              <a:rPr lang="zh-CN" altLang="en-US" u="sng" dirty="0"/>
              <a:t> </a:t>
            </a:r>
            <a:endParaRPr lang="en-US" altLang="zh-CN" u="sng" dirty="0" smtClean="0"/>
          </a:p>
          <a:p>
            <a:pPr>
              <a:lnSpc>
                <a:spcPct val="150000"/>
              </a:lnSpc>
            </a:pPr>
            <a:r>
              <a:rPr lang="zh-CN" altLang="en-US" u="sng" dirty="0"/>
              <a:t>　　　　　　　　　 　　 　　　　　</a:t>
            </a:r>
            <a:r>
              <a:rPr lang="zh-CN" altLang="en-US" dirty="0"/>
              <a:t>的功能</a:t>
            </a:r>
            <a:r>
              <a:rPr lang="zh-CN" altLang="en-US" dirty="0" smtClean="0"/>
              <a:t>。</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3490824"/>
            <a:ext cx="4114800" cy="202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24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7529" y="969542"/>
            <a:ext cx="10990183" cy="3831818"/>
          </a:xfrm>
          <a:prstGeom prst="rect">
            <a:avLst/>
          </a:prstGeom>
        </p:spPr>
        <p:txBody>
          <a:bodyPr wrap="square">
            <a:spAutoFit/>
          </a:bodyPr>
          <a:lstStyle/>
          <a:p>
            <a:pPr>
              <a:lnSpc>
                <a:spcPct val="150000"/>
              </a:lnSpc>
            </a:pPr>
            <a:r>
              <a:rPr lang="en-US" altLang="zh-CN" dirty="0" smtClean="0"/>
              <a:t>【</a:t>
            </a:r>
            <a:r>
              <a:rPr lang="zh-CN" altLang="en-US" dirty="0" smtClean="0"/>
              <a:t>答案</a:t>
            </a:r>
            <a:r>
              <a:rPr lang="en-US" altLang="zh-CN" dirty="0" smtClean="0"/>
              <a:t>】</a:t>
            </a:r>
          </a:p>
          <a:p>
            <a:pPr>
              <a:lnSpc>
                <a:spcPct val="150000"/>
              </a:lnSpc>
            </a:pPr>
            <a:r>
              <a:rPr lang="zh-CN" altLang="en-US" dirty="0" smtClean="0"/>
              <a:t>（</a:t>
            </a:r>
            <a:r>
              <a:rPr lang="en-US" altLang="zh-CN" dirty="0"/>
              <a:t>1</a:t>
            </a:r>
            <a:r>
              <a:rPr lang="zh-CN" altLang="en-US" dirty="0"/>
              <a:t>）内质网　细胞膜　（</a:t>
            </a:r>
            <a:r>
              <a:rPr lang="en-US" altLang="zh-CN" dirty="0"/>
              <a:t>2</a:t>
            </a:r>
            <a:r>
              <a:rPr lang="zh-CN" altLang="en-US" dirty="0"/>
              <a:t>）⑦　血红蛋白　囊泡　⑤　（</a:t>
            </a:r>
            <a:r>
              <a:rPr lang="en-US" altLang="zh-CN" dirty="0"/>
              <a:t>3</a:t>
            </a:r>
            <a:r>
              <a:rPr lang="zh-CN" altLang="en-US" dirty="0"/>
              <a:t>）</a:t>
            </a:r>
            <a:r>
              <a:rPr lang="zh-CN" altLang="en-US" dirty="0" smtClean="0"/>
              <a:t>细胞核</a:t>
            </a:r>
            <a:r>
              <a:rPr lang="zh-CN" altLang="en-US" dirty="0"/>
              <a:t>　④　（</a:t>
            </a:r>
            <a:r>
              <a:rPr lang="en-US" altLang="zh-CN" dirty="0"/>
              <a:t>4</a:t>
            </a:r>
            <a:r>
              <a:rPr lang="zh-CN" altLang="en-US" dirty="0"/>
              <a:t>）内质网　</a:t>
            </a:r>
            <a:endParaRPr lang="en-US" altLang="zh-CN" dirty="0" smtClean="0"/>
          </a:p>
          <a:p>
            <a:pPr>
              <a:lnSpc>
                <a:spcPct val="150000"/>
              </a:lnSpc>
            </a:pPr>
            <a:r>
              <a:rPr lang="zh-CN" altLang="en-US" dirty="0" smtClean="0"/>
              <a:t>（</a:t>
            </a:r>
            <a:r>
              <a:rPr lang="en-US" altLang="zh-CN" dirty="0"/>
              <a:t>5</a:t>
            </a:r>
            <a:r>
              <a:rPr lang="zh-CN" altLang="en-US" dirty="0"/>
              <a:t>）同位素标记法　内质网、</a:t>
            </a:r>
            <a:r>
              <a:rPr lang="zh-CN" altLang="en-US" dirty="0" smtClean="0"/>
              <a:t>细胞膜</a:t>
            </a:r>
            <a:r>
              <a:rPr lang="zh-CN" altLang="en-US" dirty="0"/>
              <a:t>、高尔基体　</a:t>
            </a:r>
            <a:r>
              <a:rPr lang="zh-CN" altLang="en-US" dirty="0" smtClean="0"/>
              <a:t>  如下</a:t>
            </a:r>
            <a:r>
              <a:rPr lang="zh-CN" altLang="en-US" dirty="0"/>
              <a:t>图</a:t>
            </a:r>
            <a:r>
              <a:rPr lang="zh-CN" altLang="en-US" dirty="0" smtClean="0"/>
              <a:t>。</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zh-CN" altLang="en-US" dirty="0"/>
          </a:p>
          <a:p>
            <a:pPr>
              <a:lnSpc>
                <a:spcPct val="150000"/>
              </a:lnSpc>
            </a:pPr>
            <a:r>
              <a:rPr lang="zh-CN" altLang="en-US" dirty="0"/>
              <a:t>（</a:t>
            </a:r>
            <a:r>
              <a:rPr lang="en-US" altLang="zh-CN" dirty="0"/>
              <a:t>6</a:t>
            </a:r>
            <a:r>
              <a:rPr lang="zh-CN" altLang="en-US" dirty="0"/>
              <a:t>）把各种细胞器分隔开，保证细胞生命活动高效有序进行</a:t>
            </a:r>
            <a:endParaRPr lang="en-US" altLang="zh-C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428" y="2306596"/>
            <a:ext cx="4405107" cy="20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833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3943" y="918893"/>
            <a:ext cx="2800767" cy="400110"/>
          </a:xfrm>
          <a:prstGeom prst="rect">
            <a:avLst/>
          </a:prstGeom>
        </p:spPr>
        <p:txBody>
          <a:bodyPr wrap="none">
            <a:spAutoFit/>
          </a:bodyPr>
          <a:lstStyle/>
          <a:p>
            <a:r>
              <a:rPr lang="zh-CN" altLang="en-US" sz="2000" b="1" dirty="0" smtClean="0">
                <a:latin typeface="微软雅黑" pitchFamily="34" charset="-122"/>
                <a:ea typeface="微软雅黑" pitchFamily="34" charset="-122"/>
              </a:rPr>
              <a:t>五    细胞</a:t>
            </a:r>
            <a:r>
              <a:rPr lang="zh-CN" altLang="en-US" sz="2000" b="1" dirty="0">
                <a:latin typeface="微软雅黑" pitchFamily="34" charset="-122"/>
                <a:ea typeface="微软雅黑" pitchFamily="34" charset="-122"/>
              </a:rPr>
              <a:t>的生物膜系统</a:t>
            </a:r>
            <a:endParaRPr lang="zh-CN" altLang="zh-CN" sz="2000" b="1" dirty="0">
              <a:latin typeface="微软雅黑" pitchFamily="34" charset="-122"/>
              <a:ea typeface="微软雅黑" pitchFamily="34" charset="-122"/>
            </a:endParaRPr>
          </a:p>
        </p:txBody>
      </p:sp>
      <p:cxnSp>
        <p:nvCxnSpPr>
          <p:cNvPr id="6" name="直接连接符 5"/>
          <p:cNvCxnSpPr/>
          <p:nvPr/>
        </p:nvCxnSpPr>
        <p:spPr>
          <a:xfrm>
            <a:off x="955051" y="1350706"/>
            <a:ext cx="1038350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05369" y="1420704"/>
            <a:ext cx="10179674" cy="4662815"/>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组成 </a:t>
            </a:r>
            <a:endParaRPr lang="zh-CN" altLang="en-US" dirty="0"/>
          </a:p>
          <a:p>
            <a:pPr marL="285750" indent="-285750">
              <a:lnSpc>
                <a:spcPct val="150000"/>
              </a:lnSpc>
              <a:buFont typeface="Arial" pitchFamily="34" charset="0"/>
              <a:buChar char="•"/>
            </a:pPr>
            <a:r>
              <a:rPr lang="zh-CN" altLang="en-US" dirty="0"/>
              <a:t>细胞膜、细胞器膜和核膜。</a:t>
            </a:r>
          </a:p>
          <a:p>
            <a:pPr marL="285750" indent="-285750">
              <a:lnSpc>
                <a:spcPct val="150000"/>
              </a:lnSpc>
              <a:buFont typeface="Wingdings" pitchFamily="2" charset="2"/>
              <a:buChar char="Ø"/>
            </a:pPr>
            <a:r>
              <a:rPr lang="zh-CN" altLang="en-US" dirty="0" smtClean="0"/>
              <a:t>功能 </a:t>
            </a:r>
            <a:endParaRPr lang="zh-CN" altLang="en-US" dirty="0"/>
          </a:p>
          <a:p>
            <a:pPr marL="285750" indent="-285750">
              <a:lnSpc>
                <a:spcPct val="150000"/>
              </a:lnSpc>
              <a:buFont typeface="Arial" pitchFamily="34" charset="0"/>
              <a:buChar char="•"/>
            </a:pPr>
            <a:r>
              <a:rPr lang="zh-CN" altLang="en-US" dirty="0"/>
              <a:t>使细胞具有一个相对稳定的内部环境，同时具有物质运输、能量转换和信息传递作用（细胞膜的作用）。</a:t>
            </a:r>
          </a:p>
          <a:p>
            <a:pPr marL="285750" indent="-285750">
              <a:lnSpc>
                <a:spcPct val="150000"/>
              </a:lnSpc>
              <a:buFont typeface="Arial" pitchFamily="34" charset="0"/>
              <a:buChar char="•"/>
            </a:pPr>
            <a:r>
              <a:rPr lang="zh-CN" altLang="en-US" dirty="0"/>
              <a:t>为多种酶提供了大量的附着位点，有利于化学反应的顺利进行。</a:t>
            </a:r>
          </a:p>
          <a:p>
            <a:pPr marL="285750" indent="-285750">
              <a:lnSpc>
                <a:spcPct val="150000"/>
              </a:lnSpc>
              <a:buFont typeface="Arial" pitchFamily="34" charset="0"/>
              <a:buChar char="•"/>
            </a:pPr>
            <a:r>
              <a:rPr lang="zh-CN" altLang="en-US" dirty="0"/>
              <a:t>细胞内的生物膜把各种细胞器分隔开，使得细胞的多种化学反应互不相干扰，保证了细胞生命活动高效、有序地进行。</a:t>
            </a:r>
          </a:p>
          <a:p>
            <a:pPr>
              <a:lnSpc>
                <a:spcPct val="150000"/>
              </a:lnSpc>
            </a:pPr>
            <a:r>
              <a:rPr lang="zh-CN" altLang="en-US" dirty="0"/>
              <a:t>	</a:t>
            </a:r>
          </a:p>
          <a:p>
            <a:pPr>
              <a:lnSpc>
                <a:spcPct val="150000"/>
              </a:lnSpc>
            </a:pPr>
            <a:r>
              <a:rPr lang="zh-CN" altLang="en-US" dirty="0"/>
              <a:t>	</a:t>
            </a:r>
          </a:p>
          <a:p>
            <a:pPr marL="360000">
              <a:lnSpc>
                <a:spcPct val="150000"/>
              </a:lnSpc>
            </a:pPr>
            <a:r>
              <a:rPr lang="zh-CN" altLang="en-US" dirty="0"/>
              <a:t>	</a:t>
            </a:r>
          </a:p>
        </p:txBody>
      </p:sp>
    </p:spTree>
    <p:extLst>
      <p:ext uri="{BB962C8B-B14F-4D97-AF65-F5344CB8AC3E}">
        <p14:creationId xmlns:p14="http://schemas.microsoft.com/office/powerpoint/2010/main" val="2397526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5369" y="923831"/>
            <a:ext cx="10179674" cy="4662815"/>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细胞</a:t>
            </a:r>
            <a:r>
              <a:rPr lang="zh-CN" altLang="en-US" dirty="0"/>
              <a:t>的生物膜系统中各生物膜之间的联系 </a:t>
            </a:r>
          </a:p>
          <a:p>
            <a:pPr marL="285750" indent="-285750">
              <a:lnSpc>
                <a:spcPct val="150000"/>
              </a:lnSpc>
              <a:buFont typeface="Arial" pitchFamily="34" charset="0"/>
              <a:buChar char="•"/>
            </a:pPr>
            <a:r>
              <a:rPr lang="zh-CN" altLang="en-US" dirty="0"/>
              <a:t>在结构上的联系</a:t>
            </a:r>
          </a:p>
          <a:p>
            <a:pPr marL="360000">
              <a:lnSpc>
                <a:spcPct val="150000"/>
              </a:lnSpc>
            </a:pPr>
            <a:r>
              <a:rPr lang="zh-CN" altLang="en-US" dirty="0" smtClean="0"/>
              <a:t>各种</a:t>
            </a:r>
            <a:r>
              <a:rPr lang="zh-CN" altLang="en-US" dirty="0"/>
              <a:t>生物膜在结构上具有一定的连续性，具体如下： 	</a:t>
            </a:r>
          </a:p>
          <a:p>
            <a:pPr>
              <a:lnSpc>
                <a:spcPct val="150000"/>
              </a:lnSpc>
            </a:pPr>
            <a:endParaRPr lang="zh-CN" altLang="en-US" dirty="0"/>
          </a:p>
          <a:p>
            <a:pPr>
              <a:lnSpc>
                <a:spcPct val="150000"/>
              </a:lnSpc>
            </a:pPr>
            <a:endParaRPr lang="en-US" altLang="zh-CN" dirty="0" smtClean="0"/>
          </a:p>
          <a:p>
            <a:pPr>
              <a:lnSpc>
                <a:spcPct val="150000"/>
              </a:lnSpc>
            </a:pPr>
            <a:endParaRPr lang="en-US" altLang="zh-CN" dirty="0"/>
          </a:p>
          <a:p>
            <a:pPr>
              <a:lnSpc>
                <a:spcPct val="150000"/>
              </a:lnSpc>
            </a:pPr>
            <a:endParaRPr lang="zh-CN" altLang="en-US" dirty="0"/>
          </a:p>
          <a:p>
            <a:pPr marL="285750" indent="-285750">
              <a:lnSpc>
                <a:spcPct val="150000"/>
              </a:lnSpc>
              <a:buFont typeface="Arial" pitchFamily="34" charset="0"/>
              <a:buChar char="•"/>
            </a:pPr>
            <a:r>
              <a:rPr lang="zh-CN" altLang="en-US" dirty="0"/>
              <a:t>在功能上的联系（以分泌蛋白的合成、运输、分泌为例） </a:t>
            </a:r>
          </a:p>
          <a:p>
            <a:pPr>
              <a:lnSpc>
                <a:spcPct val="150000"/>
              </a:lnSpc>
            </a:pPr>
            <a:r>
              <a:rPr lang="zh-CN" altLang="en-US" dirty="0"/>
              <a:t>	</a:t>
            </a:r>
          </a:p>
          <a:p>
            <a:pPr>
              <a:lnSpc>
                <a:spcPct val="150000"/>
              </a:lnSpc>
            </a:pPr>
            <a:r>
              <a:rPr lang="zh-CN" altLang="en-US" dirty="0"/>
              <a:t>	</a:t>
            </a:r>
          </a:p>
          <a:p>
            <a:pPr marL="360000">
              <a:lnSpc>
                <a:spcPct val="150000"/>
              </a:lnSpc>
            </a:pPr>
            <a:r>
              <a:rPr lang="zh-CN" alt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437" y="2380416"/>
            <a:ext cx="462835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665" y="4331439"/>
            <a:ext cx="4407900" cy="182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4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44000" y="1191294"/>
            <a:ext cx="10162149" cy="5078313"/>
          </a:xfrm>
          <a:prstGeom prst="rect">
            <a:avLst/>
          </a:prstGeom>
        </p:spPr>
        <p:txBody>
          <a:bodyPr wrap="square">
            <a:spAutoFit/>
          </a:bodyPr>
          <a:lstStyle/>
          <a:p>
            <a:pPr>
              <a:lnSpc>
                <a:spcPct val="150000"/>
              </a:lnSpc>
            </a:pPr>
            <a:r>
              <a:rPr lang="zh-CN" altLang="zh-CN" b="1" dirty="0">
                <a:latin typeface="微软雅黑" pitchFamily="34" charset="-122"/>
                <a:ea typeface="微软雅黑" pitchFamily="34" charset="-122"/>
              </a:rPr>
              <a:t>判断题</a:t>
            </a:r>
          </a:p>
          <a:p>
            <a:pPr>
              <a:lnSpc>
                <a:spcPct val="150000"/>
              </a:lnSpc>
            </a:pPr>
            <a:r>
              <a:rPr lang="en-US" altLang="zh-CN" dirty="0" smtClean="0"/>
              <a:t>1</a:t>
            </a:r>
            <a:r>
              <a:rPr lang="en-US" altLang="zh-CN" dirty="0"/>
              <a:t>. </a:t>
            </a:r>
            <a:r>
              <a:rPr lang="zh-CN" altLang="en-US" dirty="0"/>
              <a:t>溶酶体能合成水解酶，用于分解衰老的细胞器 （　　） </a:t>
            </a:r>
          </a:p>
          <a:p>
            <a:pPr>
              <a:lnSpc>
                <a:spcPct val="150000"/>
              </a:lnSpc>
            </a:pPr>
            <a:r>
              <a:rPr lang="en-US" altLang="zh-CN" dirty="0"/>
              <a:t>2. </a:t>
            </a:r>
            <a:r>
              <a:rPr lang="zh-CN" altLang="en-US" dirty="0"/>
              <a:t>中心体只存在于动物细胞</a:t>
            </a:r>
            <a:r>
              <a:rPr lang="zh-CN" altLang="en-US" dirty="0" smtClean="0"/>
              <a:t>中（</a:t>
            </a:r>
            <a:r>
              <a:rPr lang="zh-CN" altLang="en-US" dirty="0"/>
              <a:t>　　） </a:t>
            </a:r>
          </a:p>
          <a:p>
            <a:pPr>
              <a:lnSpc>
                <a:spcPct val="150000"/>
              </a:lnSpc>
            </a:pPr>
            <a:r>
              <a:rPr lang="en-US" altLang="zh-CN" dirty="0"/>
              <a:t>3. </a:t>
            </a:r>
            <a:r>
              <a:rPr lang="zh-CN" altLang="en-US" dirty="0"/>
              <a:t>液泡内的液体成分叫细胞液 </a:t>
            </a:r>
            <a:r>
              <a:rPr lang="zh-CN" altLang="en-US" dirty="0" smtClean="0"/>
              <a:t>（</a:t>
            </a:r>
            <a:r>
              <a:rPr lang="zh-CN" altLang="en-US" dirty="0"/>
              <a:t>　　） </a:t>
            </a:r>
          </a:p>
          <a:p>
            <a:pPr>
              <a:lnSpc>
                <a:spcPct val="150000"/>
              </a:lnSpc>
            </a:pPr>
            <a:r>
              <a:rPr lang="en-US" altLang="zh-CN" dirty="0"/>
              <a:t>4. </a:t>
            </a:r>
            <a:r>
              <a:rPr lang="zh-CN" altLang="en-US" dirty="0"/>
              <a:t>叶绿体中基粒和类囊体扩展了膜面积 （　　） </a:t>
            </a:r>
          </a:p>
          <a:p>
            <a:pPr>
              <a:lnSpc>
                <a:spcPct val="150000"/>
              </a:lnSpc>
            </a:pPr>
            <a:r>
              <a:rPr lang="en-US" altLang="zh-CN" dirty="0"/>
              <a:t>5. </a:t>
            </a:r>
            <a:r>
              <a:rPr lang="zh-CN" altLang="en-US" dirty="0"/>
              <a:t>具有双层膜的细胞器有线粒体、叶绿体和细胞核 （　　） </a:t>
            </a:r>
          </a:p>
          <a:p>
            <a:pPr>
              <a:lnSpc>
                <a:spcPct val="150000"/>
              </a:lnSpc>
            </a:pPr>
            <a:r>
              <a:rPr lang="en-US" altLang="zh-CN" dirty="0"/>
              <a:t>6. </a:t>
            </a:r>
            <a:r>
              <a:rPr lang="zh-CN" altLang="en-US" dirty="0"/>
              <a:t>细胞壁是植物细胞特有的结构， 是区分动物、植物和微生物细胞的特征之一 （　　） </a:t>
            </a:r>
          </a:p>
          <a:p>
            <a:pPr>
              <a:lnSpc>
                <a:spcPct val="150000"/>
              </a:lnSpc>
            </a:pPr>
            <a:r>
              <a:rPr lang="en-US" altLang="zh-CN" dirty="0"/>
              <a:t>7. </a:t>
            </a:r>
            <a:r>
              <a:rPr lang="zh-CN" altLang="en-US" dirty="0"/>
              <a:t>生物膜系统指生物体内的所有膜结构 （　　） </a:t>
            </a:r>
          </a:p>
          <a:p>
            <a:pPr>
              <a:lnSpc>
                <a:spcPct val="150000"/>
              </a:lnSpc>
            </a:pPr>
            <a:r>
              <a:rPr lang="en-US" altLang="zh-CN" dirty="0"/>
              <a:t>8. </a:t>
            </a:r>
            <a:r>
              <a:rPr lang="zh-CN" altLang="en-US" dirty="0"/>
              <a:t>生物膜之间可通过具膜小泡的转移实现膜成分的更新 （　　） </a:t>
            </a:r>
          </a:p>
          <a:p>
            <a:pPr>
              <a:lnSpc>
                <a:spcPct val="150000"/>
              </a:lnSpc>
            </a:pPr>
            <a:r>
              <a:rPr lang="en-US" altLang="zh-CN" dirty="0"/>
              <a:t>9. </a:t>
            </a:r>
            <a:r>
              <a:rPr lang="zh-CN" altLang="en-US" dirty="0"/>
              <a:t>在造血干细胞中合成的细胞膜上的蛋白的运输途径可能是：高尔基体→核糖体→细胞膜 （　　） </a:t>
            </a:r>
          </a:p>
          <a:p>
            <a:pPr>
              <a:lnSpc>
                <a:spcPct val="150000"/>
              </a:lnSpc>
            </a:pPr>
            <a:r>
              <a:rPr lang="en-US" altLang="zh-CN" dirty="0"/>
              <a:t>10. </a:t>
            </a:r>
            <a:r>
              <a:rPr lang="zh-CN" altLang="en-US" dirty="0"/>
              <a:t>原核细胞的生物膜系统由细胞膜和核膜组成，病毒只有细胞膜 （　　） 	</a:t>
            </a:r>
          </a:p>
          <a:p>
            <a:pPr>
              <a:lnSpc>
                <a:spcPct val="150000"/>
              </a:lnSpc>
            </a:pPr>
            <a:endParaRPr lang="zh-CN" altLang="en-US" dirty="0"/>
          </a:p>
        </p:txBody>
      </p:sp>
      <p:sp>
        <p:nvSpPr>
          <p:cNvPr id="13" name="矩形 12"/>
          <p:cNvSpPr/>
          <p:nvPr/>
        </p:nvSpPr>
        <p:spPr>
          <a:xfrm>
            <a:off x="6218209" y="1664091"/>
            <a:ext cx="356188"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9" name="矩形 8"/>
          <p:cNvSpPr/>
          <p:nvPr/>
        </p:nvSpPr>
        <p:spPr>
          <a:xfrm>
            <a:off x="4388876" y="2483464"/>
            <a:ext cx="346570"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11" name="矩形 10"/>
          <p:cNvSpPr/>
          <p:nvPr/>
        </p:nvSpPr>
        <p:spPr>
          <a:xfrm>
            <a:off x="6450886" y="3361118"/>
            <a:ext cx="356188"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8" name="矩形 7"/>
          <p:cNvSpPr/>
          <p:nvPr/>
        </p:nvSpPr>
        <p:spPr>
          <a:xfrm>
            <a:off x="5317241" y="2919962"/>
            <a:ext cx="346570"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10" name="矩形 9"/>
          <p:cNvSpPr/>
          <p:nvPr/>
        </p:nvSpPr>
        <p:spPr>
          <a:xfrm>
            <a:off x="4379258" y="2114132"/>
            <a:ext cx="356188"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12" name="矩形 11"/>
          <p:cNvSpPr/>
          <p:nvPr/>
        </p:nvSpPr>
        <p:spPr>
          <a:xfrm>
            <a:off x="9256230" y="3736447"/>
            <a:ext cx="356188"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14" name="矩形 13"/>
          <p:cNvSpPr/>
          <p:nvPr/>
        </p:nvSpPr>
        <p:spPr>
          <a:xfrm>
            <a:off x="5307623" y="4189208"/>
            <a:ext cx="356188"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15" name="矩形 14"/>
          <p:cNvSpPr/>
          <p:nvPr/>
        </p:nvSpPr>
        <p:spPr>
          <a:xfrm>
            <a:off x="10314628" y="5010249"/>
            <a:ext cx="356188"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16" name="矩形 15"/>
          <p:cNvSpPr/>
          <p:nvPr/>
        </p:nvSpPr>
        <p:spPr>
          <a:xfrm>
            <a:off x="7962046" y="5391702"/>
            <a:ext cx="356188"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
        <p:nvSpPr>
          <p:cNvPr id="17" name="矩形 16"/>
          <p:cNvSpPr/>
          <p:nvPr/>
        </p:nvSpPr>
        <p:spPr>
          <a:xfrm>
            <a:off x="6897466" y="4558540"/>
            <a:ext cx="346570" cy="369332"/>
          </a:xfrm>
          <a:prstGeom prst="rect">
            <a:avLst/>
          </a:prstGeom>
        </p:spPr>
        <p:txBody>
          <a:bodyPr wrap="none">
            <a:spAutoFit/>
          </a:bodyPr>
          <a:lstStyle/>
          <a:p>
            <a:r>
              <a:rPr lang="zh-CN" altLang="zh-CN" dirty="0">
                <a:solidFill>
                  <a:srgbClr val="FF0000"/>
                </a:solidFill>
                <a:latin typeface="微软雅黑" pitchFamily="34" charset="-122"/>
                <a:ea typeface="微软雅黑" pitchFamily="34" charset="-122"/>
              </a:rPr>
              <a:t>√</a:t>
            </a:r>
            <a:endParaRPr lang="zh-CN" altLang="en-US" dirty="0">
              <a:solidFill>
                <a:srgbClr val="FF0000"/>
              </a:solidFill>
            </a:endParaRPr>
          </a:p>
        </p:txBody>
      </p:sp>
    </p:spTree>
    <p:extLst>
      <p:ext uri="{BB962C8B-B14F-4D97-AF65-F5344CB8AC3E}">
        <p14:creationId xmlns:p14="http://schemas.microsoft.com/office/powerpoint/2010/main" val="260920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8" grpId="0"/>
      <p:bldP spid="10" grpId="0"/>
      <p:bldP spid="12"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07062" y="1411113"/>
            <a:ext cx="5653536" cy="4662815"/>
          </a:xfrm>
          <a:prstGeom prst="rect">
            <a:avLst/>
          </a:prstGeom>
        </p:spPr>
        <p:txBody>
          <a:bodyPr wrap="square">
            <a:spAutoFit/>
          </a:bodyPr>
          <a:lstStyle/>
          <a:p>
            <a:pPr>
              <a:lnSpc>
                <a:spcPct val="150000"/>
              </a:lnSpc>
            </a:pPr>
            <a:r>
              <a:rPr lang="zh-CN" altLang="en-US" b="1" dirty="0">
                <a:latin typeface="微软雅黑" pitchFamily="34" charset="-122"/>
                <a:ea typeface="微软雅黑" pitchFamily="34" charset="-122"/>
              </a:rPr>
              <a:t>例 </a:t>
            </a:r>
            <a:r>
              <a:rPr lang="en-US" altLang="zh-CN" b="1" dirty="0" smtClean="0">
                <a:latin typeface="微软雅黑" pitchFamily="34" charset="-122"/>
                <a:ea typeface="微软雅黑" pitchFamily="34" charset="-122"/>
              </a:rPr>
              <a:t>6                                  </a:t>
            </a:r>
            <a:r>
              <a:rPr lang="zh-CN" altLang="en-US" dirty="0"/>
              <a:t>难度</a:t>
            </a:r>
            <a:r>
              <a:rPr lang="zh-CN" altLang="en-US" dirty="0" smtClean="0"/>
              <a:t>★★☆      典型</a:t>
            </a:r>
            <a:r>
              <a:rPr lang="zh-CN" altLang="en-US" dirty="0"/>
              <a:t>★★★</a:t>
            </a:r>
            <a:endParaRPr lang="en-US" altLang="zh-CN" dirty="0"/>
          </a:p>
          <a:p>
            <a:pPr>
              <a:lnSpc>
                <a:spcPct val="150000"/>
              </a:lnSpc>
            </a:pPr>
            <a:r>
              <a:rPr lang="zh-CN" altLang="en-US" dirty="0" smtClean="0"/>
              <a:t>细胞</a:t>
            </a:r>
            <a:r>
              <a:rPr lang="zh-CN" altLang="en-US" dirty="0"/>
              <a:t>内生物膜在结构上具有一定的连续性，在功能上紧密联系。下列说法错误的是（　　） </a:t>
            </a:r>
          </a:p>
          <a:p>
            <a:pPr>
              <a:lnSpc>
                <a:spcPct val="150000"/>
              </a:lnSpc>
            </a:pPr>
            <a:r>
              <a:rPr lang="en-US" altLang="zh-CN" dirty="0"/>
              <a:t>A. </a:t>
            </a:r>
            <a:r>
              <a:rPr lang="zh-CN" altLang="en-US" dirty="0"/>
              <a:t>内质网可以通过“出芽”的形式形成囊泡与高尔基体融合</a:t>
            </a:r>
          </a:p>
          <a:p>
            <a:pPr>
              <a:lnSpc>
                <a:spcPct val="150000"/>
              </a:lnSpc>
            </a:pPr>
            <a:r>
              <a:rPr lang="en-US" altLang="zh-CN" dirty="0"/>
              <a:t>B. </a:t>
            </a:r>
            <a:r>
              <a:rPr lang="zh-CN" altLang="en-US" dirty="0"/>
              <a:t>细胞质中的囊泡与核糖体融合</a:t>
            </a:r>
          </a:p>
          <a:p>
            <a:pPr>
              <a:lnSpc>
                <a:spcPct val="150000"/>
              </a:lnSpc>
            </a:pPr>
            <a:r>
              <a:rPr lang="en-US" altLang="zh-CN" dirty="0"/>
              <a:t>C. </a:t>
            </a:r>
            <a:r>
              <a:rPr lang="zh-CN" altLang="en-US" dirty="0"/>
              <a:t>广阔的膜面积为多种酶提供了大量的附着</a:t>
            </a:r>
            <a:r>
              <a:rPr lang="zh-CN" altLang="en-US" dirty="0" smtClean="0"/>
              <a:t>位点</a:t>
            </a:r>
            <a:endParaRPr lang="en-US" altLang="zh-CN" dirty="0" smtClean="0"/>
          </a:p>
          <a:p>
            <a:pPr>
              <a:lnSpc>
                <a:spcPct val="150000"/>
              </a:lnSpc>
            </a:pPr>
            <a:r>
              <a:rPr lang="en-US" altLang="zh-CN" dirty="0" smtClean="0"/>
              <a:t>D</a:t>
            </a:r>
            <a:r>
              <a:rPr lang="en-US" altLang="zh-CN" dirty="0"/>
              <a:t>. </a:t>
            </a:r>
            <a:r>
              <a:rPr lang="zh-CN" altLang="en-US" dirty="0"/>
              <a:t>高尔基体“出芽”形成囊泡，囊泡离开高尔基体后与细胞膜融合</a:t>
            </a:r>
          </a:p>
          <a:p>
            <a:pPr>
              <a:lnSpc>
                <a:spcPct val="150000"/>
              </a:lnSpc>
            </a:pPr>
            <a:r>
              <a:rPr lang="zh-CN" altLang="en-US" dirty="0"/>
              <a:t>	</a:t>
            </a:r>
          </a:p>
          <a:p>
            <a:pPr>
              <a:lnSpc>
                <a:spcPct val="150000"/>
              </a:lnSpc>
            </a:pPr>
            <a:r>
              <a:rPr lang="zh-CN" altLang="en-US" dirty="0" smtClean="0"/>
              <a:t>  </a:t>
            </a:r>
            <a:endParaRPr lang="zh-CN" altLang="en-US" dirty="0"/>
          </a:p>
        </p:txBody>
      </p:sp>
      <p:cxnSp>
        <p:nvCxnSpPr>
          <p:cNvPr id="19" name="直接连接符 18"/>
          <p:cNvCxnSpPr/>
          <p:nvPr/>
        </p:nvCxnSpPr>
        <p:spPr>
          <a:xfrm>
            <a:off x="6462380" y="1095329"/>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58251" y="1411113"/>
            <a:ext cx="4492101" cy="4662815"/>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在分泌蛋白的形成过程中，内质网以“出芽”的形式形成囊泡， 囊泡与高尔基体融合。</a:t>
            </a:r>
          </a:p>
          <a:p>
            <a:pPr>
              <a:lnSpc>
                <a:spcPct val="150000"/>
              </a:lnSpc>
            </a:pPr>
            <a:r>
              <a:rPr lang="zh-CN" altLang="en-US" dirty="0"/>
              <a:t>细胞质中的囊泡可以与高尔基体融合，也可以与细胞膜融合， 而核糖体不具有膜结构，所以囊泡不会与核糖体融合。</a:t>
            </a:r>
          </a:p>
          <a:p>
            <a:pPr>
              <a:lnSpc>
                <a:spcPct val="150000"/>
              </a:lnSpc>
            </a:pPr>
            <a:r>
              <a:rPr lang="zh-CN" altLang="en-US" dirty="0"/>
              <a:t>广阔的膜面积为多种酶提供了大量的附着位点，如线粒体</a:t>
            </a:r>
            <a:r>
              <a:rPr lang="zh-CN" altLang="en-US" dirty="0" smtClean="0"/>
              <a:t>的内膜</a:t>
            </a:r>
            <a:r>
              <a:rPr lang="zh-CN" altLang="en-US" dirty="0"/>
              <a:t>上分布着与有氧呼吸有关的酶。</a:t>
            </a:r>
          </a:p>
          <a:p>
            <a:pPr>
              <a:lnSpc>
                <a:spcPct val="150000"/>
              </a:lnSpc>
            </a:pPr>
            <a:r>
              <a:rPr lang="en-US" altLang="zh-CN" dirty="0"/>
              <a:t>【</a:t>
            </a:r>
            <a:r>
              <a:rPr lang="zh-CN" altLang="en-US" dirty="0"/>
              <a:t>答案</a:t>
            </a:r>
            <a:r>
              <a:rPr lang="en-US" altLang="zh-CN" dirty="0"/>
              <a:t>】B 	</a:t>
            </a:r>
          </a:p>
        </p:txBody>
      </p:sp>
    </p:spTree>
    <p:extLst>
      <p:ext uri="{BB962C8B-B14F-4D97-AF65-F5344CB8AC3E}">
        <p14:creationId xmlns:p14="http://schemas.microsoft.com/office/powerpoint/2010/main" val="9848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7003918" y="900021"/>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353300" y="1312438"/>
            <a:ext cx="4183026" cy="4247317"/>
          </a:xfrm>
          <a:prstGeom prst="rect">
            <a:avLst/>
          </a:prstGeom>
        </p:spPr>
        <p:txBody>
          <a:bodyPr wrap="square">
            <a:spAutoFit/>
          </a:bodyPr>
          <a:lstStyle/>
          <a:p>
            <a:pPr>
              <a:lnSpc>
                <a:spcPct val="150000"/>
              </a:lnSpc>
            </a:pPr>
            <a:r>
              <a:rPr lang="en-US" altLang="zh-CN" b="1" dirty="0"/>
              <a:t>【</a:t>
            </a:r>
            <a:r>
              <a:rPr lang="zh-CN" altLang="en-US" b="1" dirty="0"/>
              <a:t>解析</a:t>
            </a:r>
            <a:r>
              <a:rPr lang="en-US" altLang="zh-CN" b="1" dirty="0" smtClean="0"/>
              <a:t>】</a:t>
            </a:r>
          </a:p>
          <a:p>
            <a:pPr>
              <a:lnSpc>
                <a:spcPct val="150000"/>
              </a:lnSpc>
            </a:pPr>
            <a:r>
              <a:rPr lang="zh-CN" altLang="en-US" dirty="0" smtClean="0"/>
              <a:t>原核生物</a:t>
            </a:r>
            <a:r>
              <a:rPr lang="zh-CN" altLang="en-US" dirty="0"/>
              <a:t>没有生物膜系统，</a:t>
            </a:r>
            <a:r>
              <a:rPr lang="en-US" altLang="zh-CN" dirty="0"/>
              <a:t>A </a:t>
            </a:r>
            <a:r>
              <a:rPr lang="zh-CN" altLang="en-US" dirty="0"/>
              <a:t>项错误；</a:t>
            </a:r>
            <a:r>
              <a:rPr lang="zh-CN" altLang="en-US" dirty="0" smtClean="0"/>
              <a:t>细胞质</a:t>
            </a:r>
            <a:r>
              <a:rPr lang="zh-CN" altLang="en-US" dirty="0"/>
              <a:t>基质和细胞器基质中也分布着酶，</a:t>
            </a:r>
            <a:r>
              <a:rPr lang="en-US" altLang="zh-CN" dirty="0"/>
              <a:t>B </a:t>
            </a:r>
            <a:r>
              <a:rPr lang="zh-CN" altLang="en-US" dirty="0"/>
              <a:t>项错误；不同的</a:t>
            </a:r>
            <a:r>
              <a:rPr lang="zh-CN" altLang="en-US" dirty="0" smtClean="0"/>
              <a:t>生物膜</a:t>
            </a:r>
            <a:r>
              <a:rPr lang="zh-CN" altLang="en-US" dirty="0"/>
              <a:t>的组成成分和结构很相似，但并非完全一样，</a:t>
            </a:r>
            <a:r>
              <a:rPr lang="en-US" altLang="zh-CN" dirty="0"/>
              <a:t>C </a:t>
            </a:r>
            <a:r>
              <a:rPr lang="zh-CN" altLang="en-US" dirty="0"/>
              <a:t>项错误</a:t>
            </a:r>
            <a:r>
              <a:rPr lang="zh-CN" altLang="en-US" dirty="0" smtClean="0"/>
              <a:t>；细胞</a:t>
            </a:r>
            <a:r>
              <a:rPr lang="zh-CN" altLang="en-US" dirty="0"/>
              <a:t>内的生物膜把各种细胞器分隔开，这样使得细胞内</a:t>
            </a:r>
            <a:r>
              <a:rPr lang="zh-CN" altLang="en-US" dirty="0" smtClean="0"/>
              <a:t>的各种</a:t>
            </a:r>
            <a:r>
              <a:rPr lang="zh-CN" altLang="en-US" dirty="0"/>
              <a:t>化学反应互不干扰，可以同时高效、有序地进行，</a:t>
            </a:r>
            <a:r>
              <a:rPr lang="en-US" altLang="zh-CN" dirty="0"/>
              <a:t>D </a:t>
            </a:r>
            <a:r>
              <a:rPr lang="zh-CN" altLang="en-US" dirty="0" smtClean="0"/>
              <a:t>项正确。</a:t>
            </a:r>
            <a:endParaRPr lang="en-US" altLang="zh-CN" dirty="0" smtClean="0"/>
          </a:p>
          <a:p>
            <a:pPr>
              <a:lnSpc>
                <a:spcPct val="150000"/>
              </a:lnSpc>
            </a:pPr>
            <a:r>
              <a:rPr lang="en-US" altLang="zh-CN" b="1" dirty="0" smtClean="0"/>
              <a:t>【</a:t>
            </a:r>
            <a:r>
              <a:rPr lang="zh-CN" altLang="en-US" b="1" dirty="0"/>
              <a:t>答案</a:t>
            </a:r>
            <a:r>
              <a:rPr lang="en-US" altLang="zh-CN" b="1" dirty="0"/>
              <a:t>】</a:t>
            </a:r>
            <a:r>
              <a:rPr lang="en-US" altLang="zh-CN" dirty="0" smtClean="0"/>
              <a:t>ABC </a:t>
            </a:r>
            <a:r>
              <a:rPr lang="en-US" altLang="zh-CN" dirty="0"/>
              <a:t>	</a:t>
            </a:r>
          </a:p>
        </p:txBody>
      </p:sp>
      <p:sp>
        <p:nvSpPr>
          <p:cNvPr id="2" name="矩形 1"/>
          <p:cNvSpPr/>
          <p:nvPr/>
        </p:nvSpPr>
        <p:spPr>
          <a:xfrm>
            <a:off x="907061" y="1187100"/>
            <a:ext cx="5962077" cy="4247317"/>
          </a:xfrm>
          <a:prstGeom prst="rect">
            <a:avLst/>
          </a:prstGeom>
        </p:spPr>
        <p:txBody>
          <a:bodyPr wrap="square">
            <a:spAutoFit/>
          </a:bodyPr>
          <a:lstStyle/>
          <a:p>
            <a:pPr>
              <a:lnSpc>
                <a:spcPct val="150000"/>
              </a:lnSpc>
            </a:pPr>
            <a:r>
              <a:rPr lang="en-US" altLang="zh-CN" b="1" dirty="0" smtClean="0"/>
              <a:t>【</a:t>
            </a:r>
            <a:r>
              <a:rPr lang="zh-CN" altLang="en-US" b="1" dirty="0"/>
              <a:t>即时练</a:t>
            </a:r>
            <a:r>
              <a:rPr lang="en-US" altLang="zh-CN" b="1" dirty="0"/>
              <a:t>】</a:t>
            </a:r>
          </a:p>
          <a:p>
            <a:pPr>
              <a:lnSpc>
                <a:spcPct val="150000"/>
              </a:lnSpc>
            </a:pPr>
            <a:r>
              <a:rPr lang="en-US" altLang="zh-CN" dirty="0" smtClean="0"/>
              <a:t>1.</a:t>
            </a:r>
            <a:r>
              <a:rPr lang="zh-CN" altLang="en-US" dirty="0" smtClean="0"/>
              <a:t>［</a:t>
            </a:r>
            <a:r>
              <a:rPr lang="zh-CN" altLang="en-US" dirty="0"/>
              <a:t>不定项选择］下列有关生物膜系统的叙述，不正确的是 （　　）</a:t>
            </a:r>
          </a:p>
          <a:p>
            <a:pPr>
              <a:lnSpc>
                <a:spcPct val="150000"/>
              </a:lnSpc>
            </a:pPr>
            <a:r>
              <a:rPr lang="en-US" altLang="zh-CN" dirty="0"/>
              <a:t>A. </a:t>
            </a:r>
            <a:r>
              <a:rPr lang="zh-CN" altLang="en-US" dirty="0"/>
              <a:t>真核生物和原核生物都有生物膜系统</a:t>
            </a:r>
          </a:p>
          <a:p>
            <a:pPr>
              <a:lnSpc>
                <a:spcPct val="150000"/>
              </a:lnSpc>
            </a:pPr>
            <a:r>
              <a:rPr lang="en-US" altLang="zh-CN" dirty="0"/>
              <a:t>B. </a:t>
            </a:r>
            <a:r>
              <a:rPr lang="zh-CN" altLang="en-US" dirty="0"/>
              <a:t>所有的酶都在生物膜上，没有生物膜生物就无法进行各种代谢活动</a:t>
            </a:r>
          </a:p>
          <a:p>
            <a:pPr>
              <a:lnSpc>
                <a:spcPct val="150000"/>
              </a:lnSpc>
            </a:pPr>
            <a:r>
              <a:rPr lang="en-US" altLang="zh-CN" dirty="0"/>
              <a:t>C. </a:t>
            </a:r>
            <a:r>
              <a:rPr lang="zh-CN" altLang="en-US" dirty="0"/>
              <a:t>生物膜的组成成分和结构都是一样的，在结构和功能上紧密联系</a:t>
            </a:r>
          </a:p>
          <a:p>
            <a:pPr>
              <a:lnSpc>
                <a:spcPct val="150000"/>
              </a:lnSpc>
            </a:pPr>
            <a:r>
              <a:rPr lang="en-US" altLang="zh-CN" dirty="0"/>
              <a:t>D. </a:t>
            </a:r>
            <a:r>
              <a:rPr lang="zh-CN" altLang="en-US" dirty="0"/>
              <a:t>细胞内的生物膜把各种细胞器分隔开，使细胞内的化学反应不会</a:t>
            </a:r>
            <a:r>
              <a:rPr lang="zh-CN" altLang="en-US" dirty="0" smtClean="0"/>
              <a:t>互相干扰</a:t>
            </a:r>
            <a:endParaRPr lang="zh-CN" altLang="en-US" dirty="0"/>
          </a:p>
        </p:txBody>
      </p:sp>
    </p:spTree>
    <p:extLst>
      <p:ext uri="{BB962C8B-B14F-4D97-AF65-F5344CB8AC3E}">
        <p14:creationId xmlns:p14="http://schemas.microsoft.com/office/powerpoint/2010/main" val="16321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45555" y="975431"/>
            <a:ext cx="6050230" cy="5078313"/>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2</a:t>
            </a:r>
            <a:r>
              <a:rPr lang="en-US" altLang="zh-CN" dirty="0" smtClean="0">
                <a:latin typeface="微软雅黑" pitchFamily="34" charset="-122"/>
                <a:ea typeface="微软雅黑" pitchFamily="34" charset="-122"/>
              </a:rPr>
              <a:t>.</a:t>
            </a:r>
            <a:r>
              <a:rPr lang="zh-CN" altLang="en-US" dirty="0" smtClean="0"/>
              <a:t>［</a:t>
            </a:r>
            <a:r>
              <a:rPr lang="en-US" altLang="zh-CN" dirty="0"/>
              <a:t>2019·</a:t>
            </a:r>
            <a:r>
              <a:rPr lang="zh-CN" altLang="en-US" dirty="0"/>
              <a:t>山西高一期中］下图是某同学总结的关于细胞结构的概念图。</a:t>
            </a:r>
            <a:r>
              <a:rPr lang="zh-CN" altLang="en-US" dirty="0" smtClean="0"/>
              <a:t>据图</a:t>
            </a:r>
            <a:r>
              <a:rPr lang="zh-CN" altLang="en-US" dirty="0"/>
              <a:t>分析，下列有关叙述正确的是 （　　</a:t>
            </a:r>
            <a:r>
              <a:rPr lang="zh-CN" altLang="en-US" dirty="0" smtClean="0"/>
              <a:t>）</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r>
              <a:rPr lang="en-US" altLang="zh-CN" dirty="0"/>
              <a:t>A. </a:t>
            </a:r>
            <a:r>
              <a:rPr lang="zh-CN" altLang="en-US" dirty="0"/>
              <a:t>图中</a:t>
            </a:r>
            <a:r>
              <a:rPr lang="en-US" altLang="zh-CN" dirty="0"/>
              <a:t>h </a:t>
            </a:r>
            <a:r>
              <a:rPr lang="zh-CN" altLang="en-US" dirty="0"/>
              <a:t>为叶绿体，为植物光合作用的主要场所</a:t>
            </a:r>
          </a:p>
          <a:p>
            <a:pPr>
              <a:lnSpc>
                <a:spcPct val="150000"/>
              </a:lnSpc>
            </a:pPr>
            <a:r>
              <a:rPr lang="en-US" altLang="zh-CN" dirty="0"/>
              <a:t>B. </a:t>
            </a:r>
            <a:r>
              <a:rPr lang="zh-CN" altLang="en-US" dirty="0"/>
              <a:t>图中</a:t>
            </a:r>
            <a:r>
              <a:rPr lang="en-US" altLang="zh-CN" dirty="0"/>
              <a:t>c </a:t>
            </a:r>
            <a:r>
              <a:rPr lang="zh-CN" altLang="en-US" dirty="0"/>
              <a:t>是细胞膜，进行细胞间信息交流不一定需要糖蛋白</a:t>
            </a:r>
          </a:p>
          <a:p>
            <a:pPr>
              <a:lnSpc>
                <a:spcPct val="150000"/>
              </a:lnSpc>
            </a:pPr>
            <a:r>
              <a:rPr lang="en-US" altLang="zh-CN" dirty="0"/>
              <a:t>C. </a:t>
            </a:r>
            <a:r>
              <a:rPr lang="zh-CN" altLang="en-US" dirty="0"/>
              <a:t>图中</a:t>
            </a:r>
            <a:r>
              <a:rPr lang="en-US" altLang="zh-CN" dirty="0"/>
              <a:t>d </a:t>
            </a:r>
            <a:r>
              <a:rPr lang="zh-CN" altLang="en-US" dirty="0"/>
              <a:t>为细胞壁，是植物细胞的边界</a:t>
            </a:r>
          </a:p>
          <a:p>
            <a:pPr>
              <a:lnSpc>
                <a:spcPct val="150000"/>
              </a:lnSpc>
            </a:pPr>
            <a:r>
              <a:rPr lang="en-US" altLang="zh-CN" dirty="0"/>
              <a:t>D. </a:t>
            </a:r>
            <a:r>
              <a:rPr lang="zh-CN" altLang="en-US" dirty="0"/>
              <a:t>在绿色植物的所有细胞中一定都含有</a:t>
            </a:r>
            <a:r>
              <a:rPr lang="en-US" altLang="zh-CN" dirty="0"/>
              <a:t>g </a:t>
            </a:r>
            <a:r>
              <a:rPr lang="zh-CN" altLang="en-US" dirty="0"/>
              <a:t>和</a:t>
            </a:r>
            <a:r>
              <a:rPr lang="en-US" altLang="zh-CN" dirty="0" smtClean="0"/>
              <a:t>h</a:t>
            </a:r>
            <a:endParaRPr lang="en-US" altLang="zh-CN" dirty="0"/>
          </a:p>
        </p:txBody>
      </p:sp>
      <p:cxnSp>
        <p:nvCxnSpPr>
          <p:cNvPr id="19" name="直接连接符 18"/>
          <p:cNvCxnSpPr/>
          <p:nvPr/>
        </p:nvCxnSpPr>
        <p:spPr>
          <a:xfrm>
            <a:off x="6712743" y="919651"/>
            <a:ext cx="0" cy="48801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980107" y="1236089"/>
            <a:ext cx="4492101"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smtClean="0"/>
              <a:t>根据</a:t>
            </a:r>
            <a:r>
              <a:rPr lang="zh-CN" altLang="en-US" dirty="0"/>
              <a:t>题图分析可知，图中</a:t>
            </a:r>
            <a:r>
              <a:rPr lang="en-US" altLang="zh-CN" dirty="0"/>
              <a:t>g </a:t>
            </a:r>
            <a:r>
              <a:rPr lang="zh-CN" altLang="en-US" dirty="0"/>
              <a:t>为叶绿体，为植物</a:t>
            </a:r>
            <a:r>
              <a:rPr lang="zh-CN" altLang="en-US" dirty="0" smtClean="0"/>
              <a:t>光合作用</a:t>
            </a:r>
            <a:r>
              <a:rPr lang="zh-CN" altLang="en-US" dirty="0"/>
              <a:t>的主要场所，</a:t>
            </a:r>
            <a:r>
              <a:rPr lang="en-US" altLang="zh-CN" dirty="0"/>
              <a:t>A </a:t>
            </a:r>
            <a:r>
              <a:rPr lang="zh-CN" altLang="en-US" dirty="0"/>
              <a:t>项错误；图中</a:t>
            </a:r>
            <a:r>
              <a:rPr lang="en-US" altLang="zh-CN" dirty="0"/>
              <a:t>c </a:t>
            </a:r>
            <a:r>
              <a:rPr lang="zh-CN" altLang="en-US" dirty="0"/>
              <a:t>是细胞膜，进行细胞</a:t>
            </a:r>
            <a:r>
              <a:rPr lang="zh-CN" altLang="en-US" dirty="0" smtClean="0"/>
              <a:t>间信息</a:t>
            </a:r>
            <a:r>
              <a:rPr lang="zh-CN" altLang="en-US" dirty="0"/>
              <a:t>交流不一定需要糖蛋白，如高等植物细胞可通过</a:t>
            </a:r>
            <a:r>
              <a:rPr lang="zh-CN" altLang="en-US" dirty="0" smtClean="0"/>
              <a:t>胞间连丝</a:t>
            </a:r>
            <a:r>
              <a:rPr lang="zh-CN" altLang="en-US" dirty="0"/>
              <a:t>进行信息交流，</a:t>
            </a:r>
            <a:r>
              <a:rPr lang="en-US" altLang="zh-CN" dirty="0"/>
              <a:t>B </a:t>
            </a:r>
            <a:r>
              <a:rPr lang="zh-CN" altLang="en-US" dirty="0"/>
              <a:t>项正确；细胞壁是全透性的，细胞膜是</a:t>
            </a:r>
            <a:r>
              <a:rPr lang="zh-CN" altLang="en-US" dirty="0" smtClean="0"/>
              <a:t>植物</a:t>
            </a:r>
            <a:r>
              <a:rPr lang="zh-CN" altLang="en-US" dirty="0"/>
              <a:t>细胞的边界，</a:t>
            </a:r>
            <a:r>
              <a:rPr lang="en-US" altLang="zh-CN" dirty="0"/>
              <a:t>C </a:t>
            </a:r>
            <a:r>
              <a:rPr lang="zh-CN" altLang="en-US" dirty="0"/>
              <a:t>项错误；在绿色植物中，不是所有细胞都</a:t>
            </a:r>
            <a:r>
              <a:rPr lang="zh-CN" altLang="en-US" dirty="0" smtClean="0"/>
              <a:t>含有</a:t>
            </a:r>
            <a:r>
              <a:rPr lang="zh-CN" altLang="en-US" dirty="0"/>
              <a:t>［</a:t>
            </a:r>
            <a:r>
              <a:rPr lang="en-US" altLang="zh-CN" dirty="0"/>
              <a:t>g</a:t>
            </a:r>
            <a:r>
              <a:rPr lang="zh-CN" altLang="en-US" dirty="0"/>
              <a:t>］叶绿体，如根部细胞，</a:t>
            </a:r>
            <a:r>
              <a:rPr lang="en-US" altLang="zh-CN" dirty="0"/>
              <a:t>D </a:t>
            </a:r>
            <a:r>
              <a:rPr lang="zh-CN" altLang="en-US" dirty="0"/>
              <a:t>项错误</a:t>
            </a:r>
            <a:r>
              <a:rPr lang="zh-CN" altLang="en-US" dirty="0" smtClean="0"/>
              <a:t>。</a:t>
            </a:r>
            <a:endParaRPr lang="en-US" altLang="zh-CN" dirty="0" smtClean="0"/>
          </a:p>
          <a:p>
            <a:pPr>
              <a:lnSpc>
                <a:spcPct val="150000"/>
              </a:lnSpc>
            </a:pPr>
            <a:r>
              <a:rPr lang="en-US" altLang="zh-CN" dirty="0" smtClean="0"/>
              <a:t>【</a:t>
            </a:r>
            <a:r>
              <a:rPr lang="zh-CN" altLang="en-US" dirty="0" smtClean="0"/>
              <a:t>答案</a:t>
            </a:r>
            <a:r>
              <a:rPr lang="en-US" altLang="zh-CN" dirty="0" smtClean="0"/>
              <a:t>】BD</a:t>
            </a:r>
            <a:r>
              <a:rPr lang="en-US" altLang="zh-CN"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10" y="1898276"/>
            <a:ext cx="4188121" cy="185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8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07062" y="1014815"/>
            <a:ext cx="5950938" cy="5078313"/>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3.</a:t>
            </a:r>
            <a:r>
              <a:rPr lang="zh-CN" altLang="en-US" dirty="0" smtClean="0"/>
              <a:t>［</a:t>
            </a:r>
            <a:r>
              <a:rPr lang="en-US" altLang="zh-CN" b="1" dirty="0"/>
              <a:t>2019</a:t>
            </a:r>
            <a:r>
              <a:rPr lang="en-US" altLang="zh-CN" dirty="0"/>
              <a:t>·</a:t>
            </a:r>
            <a:r>
              <a:rPr lang="zh-CN" altLang="en-US" dirty="0"/>
              <a:t>吉林省实验中学高一期末］下图为细胞生物膜系统的概念图，下列相关叙述错误的是 （　　） </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zh-CN" altLang="en-US" dirty="0"/>
          </a:p>
          <a:p>
            <a:pPr>
              <a:lnSpc>
                <a:spcPct val="150000"/>
              </a:lnSpc>
            </a:pPr>
            <a:endParaRPr lang="en-US" altLang="zh-CN" dirty="0" smtClean="0"/>
          </a:p>
          <a:p>
            <a:pPr>
              <a:lnSpc>
                <a:spcPct val="150000"/>
              </a:lnSpc>
            </a:pPr>
            <a:r>
              <a:rPr lang="en-US" altLang="zh-CN" dirty="0" smtClean="0"/>
              <a:t>A</a:t>
            </a:r>
            <a:r>
              <a:rPr lang="en-US" altLang="zh-CN" dirty="0"/>
              <a:t>. </a:t>
            </a:r>
            <a:r>
              <a:rPr lang="zh-CN" altLang="en-US" dirty="0"/>
              <a:t>图中</a:t>
            </a:r>
            <a:r>
              <a:rPr lang="en-US" altLang="zh-CN" dirty="0"/>
              <a:t>a</a:t>
            </a:r>
            <a:r>
              <a:rPr lang="zh-CN" altLang="en-US" dirty="0"/>
              <a:t>、</a:t>
            </a:r>
            <a:r>
              <a:rPr lang="en-US" altLang="zh-CN" dirty="0"/>
              <a:t>c </a:t>
            </a:r>
            <a:r>
              <a:rPr lang="zh-CN" altLang="en-US" dirty="0"/>
              <a:t>分别是指细胞膜、细胞器膜</a:t>
            </a:r>
          </a:p>
          <a:p>
            <a:pPr>
              <a:lnSpc>
                <a:spcPct val="150000"/>
              </a:lnSpc>
            </a:pPr>
            <a:r>
              <a:rPr lang="en-US" altLang="zh-CN" dirty="0"/>
              <a:t>B. </a:t>
            </a:r>
            <a:r>
              <a:rPr lang="zh-CN" altLang="en-US" dirty="0"/>
              <a:t>若</a:t>
            </a:r>
            <a:r>
              <a:rPr lang="en-US" altLang="zh-CN" dirty="0"/>
              <a:t>d </a:t>
            </a:r>
            <a:r>
              <a:rPr lang="zh-CN" altLang="en-US" dirty="0"/>
              <a:t>是叶绿体膜，则</a:t>
            </a:r>
            <a:r>
              <a:rPr lang="en-US" altLang="zh-CN" dirty="0"/>
              <a:t>m</a:t>
            </a:r>
            <a:r>
              <a:rPr lang="zh-CN" altLang="en-US" dirty="0"/>
              <a:t>、</a:t>
            </a:r>
            <a:r>
              <a:rPr lang="en-US" altLang="zh-CN" dirty="0"/>
              <a:t>n </a:t>
            </a:r>
            <a:r>
              <a:rPr lang="zh-CN" altLang="en-US" dirty="0"/>
              <a:t>可能是外膜和内膜</a:t>
            </a:r>
          </a:p>
          <a:p>
            <a:pPr>
              <a:lnSpc>
                <a:spcPct val="150000"/>
              </a:lnSpc>
            </a:pPr>
            <a:r>
              <a:rPr lang="en-US" altLang="zh-CN" dirty="0"/>
              <a:t>C. </a:t>
            </a:r>
            <a:r>
              <a:rPr lang="zh-CN" altLang="en-US" dirty="0"/>
              <a:t>图中</a:t>
            </a:r>
            <a:r>
              <a:rPr lang="en-US" altLang="zh-CN" dirty="0"/>
              <a:t>p </a:t>
            </a:r>
            <a:r>
              <a:rPr lang="zh-CN" altLang="en-US" dirty="0"/>
              <a:t>可能是指线粒体的内膜</a:t>
            </a:r>
          </a:p>
          <a:p>
            <a:pPr>
              <a:lnSpc>
                <a:spcPct val="150000"/>
              </a:lnSpc>
            </a:pPr>
            <a:r>
              <a:rPr lang="en-US" altLang="zh-CN" dirty="0"/>
              <a:t>D. </a:t>
            </a:r>
            <a:r>
              <a:rPr lang="zh-CN" altLang="en-US" dirty="0"/>
              <a:t>图中的</a:t>
            </a:r>
            <a:r>
              <a:rPr lang="en-US" altLang="zh-CN" dirty="0"/>
              <a:t>f </a:t>
            </a:r>
            <a:r>
              <a:rPr lang="zh-CN" altLang="en-US" dirty="0"/>
              <a:t>和</a:t>
            </a:r>
            <a:r>
              <a:rPr lang="en-US" altLang="zh-CN" dirty="0"/>
              <a:t>h </a:t>
            </a:r>
            <a:r>
              <a:rPr lang="zh-CN" altLang="en-US" dirty="0"/>
              <a:t>分别是指内质网膜和高尔基体</a:t>
            </a:r>
            <a:r>
              <a:rPr lang="zh-CN" altLang="en-US" dirty="0" smtClean="0"/>
              <a:t>膜</a:t>
            </a:r>
            <a:endParaRPr lang="zh-CN" altLang="en-US" dirty="0"/>
          </a:p>
        </p:txBody>
      </p:sp>
      <p:cxnSp>
        <p:nvCxnSpPr>
          <p:cNvPr id="19" name="直接连接符 18"/>
          <p:cNvCxnSpPr/>
          <p:nvPr/>
        </p:nvCxnSpPr>
        <p:spPr>
          <a:xfrm>
            <a:off x="7062455" y="1240584"/>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277100" y="1411113"/>
            <a:ext cx="3873252"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依据题意和图示可知，</a:t>
            </a:r>
            <a:r>
              <a:rPr lang="en-US" altLang="zh-CN" dirty="0"/>
              <a:t>a </a:t>
            </a:r>
            <a:r>
              <a:rPr lang="zh-CN" altLang="en-US" dirty="0"/>
              <a:t>是核膜，</a:t>
            </a:r>
            <a:r>
              <a:rPr lang="en-US" altLang="zh-CN" dirty="0"/>
              <a:t>c </a:t>
            </a:r>
            <a:r>
              <a:rPr lang="zh-CN" altLang="en-US" dirty="0"/>
              <a:t>是细胞膜，</a:t>
            </a:r>
            <a:r>
              <a:rPr lang="en-US" altLang="zh-CN" dirty="0"/>
              <a:t>b </a:t>
            </a:r>
            <a:r>
              <a:rPr lang="zh-CN" altLang="en-US" dirty="0"/>
              <a:t>是细胞器膜，</a:t>
            </a:r>
            <a:r>
              <a:rPr lang="en-US" altLang="zh-CN" dirty="0"/>
              <a:t>A </a:t>
            </a:r>
            <a:r>
              <a:rPr lang="zh-CN" altLang="en-US" dirty="0"/>
              <a:t>项错误。若</a:t>
            </a:r>
            <a:r>
              <a:rPr lang="en-US" altLang="zh-CN" dirty="0"/>
              <a:t>d </a:t>
            </a:r>
            <a:r>
              <a:rPr lang="zh-CN" altLang="en-US" dirty="0"/>
              <a:t>是叶绿体，则</a:t>
            </a:r>
            <a:r>
              <a:rPr lang="en-US" altLang="zh-CN" dirty="0"/>
              <a:t>m</a:t>
            </a:r>
            <a:r>
              <a:rPr lang="zh-CN" altLang="en-US" dirty="0"/>
              <a:t>、</a:t>
            </a:r>
            <a:r>
              <a:rPr lang="en-US" altLang="zh-CN" dirty="0"/>
              <a:t>n </a:t>
            </a:r>
            <a:r>
              <a:rPr lang="zh-CN" altLang="en-US" dirty="0"/>
              <a:t>可分别表示外膜和内膜；若</a:t>
            </a:r>
            <a:r>
              <a:rPr lang="en-US" altLang="zh-CN" dirty="0"/>
              <a:t>e </a:t>
            </a:r>
            <a:r>
              <a:rPr lang="zh-CN" altLang="en-US" dirty="0"/>
              <a:t>为线粒体，则</a:t>
            </a:r>
            <a:r>
              <a:rPr lang="en-US" altLang="zh-CN" dirty="0"/>
              <a:t>p</a:t>
            </a:r>
            <a:r>
              <a:rPr lang="zh-CN" altLang="en-US" dirty="0"/>
              <a:t>、</a:t>
            </a:r>
            <a:r>
              <a:rPr lang="en-US" altLang="zh-CN" dirty="0"/>
              <a:t>q </a:t>
            </a:r>
            <a:r>
              <a:rPr lang="zh-CN" altLang="en-US" dirty="0"/>
              <a:t>可分别表示内膜和外膜，</a:t>
            </a:r>
            <a:r>
              <a:rPr lang="en-US" altLang="zh-CN" dirty="0"/>
              <a:t>B</a:t>
            </a:r>
            <a:r>
              <a:rPr lang="zh-CN" altLang="en-US" dirty="0"/>
              <a:t>、</a:t>
            </a:r>
            <a:r>
              <a:rPr lang="en-US" altLang="zh-CN" dirty="0"/>
              <a:t>C </a:t>
            </a:r>
            <a:r>
              <a:rPr lang="zh-CN" altLang="en-US" dirty="0"/>
              <a:t>项正确。</a:t>
            </a:r>
            <a:r>
              <a:rPr lang="en-US" altLang="zh-CN" dirty="0"/>
              <a:t>f </a:t>
            </a:r>
            <a:r>
              <a:rPr lang="zh-CN" altLang="en-US" dirty="0"/>
              <a:t>能合成性激素，性激素属于脂质，所以</a:t>
            </a:r>
            <a:r>
              <a:rPr lang="en-US" altLang="zh-CN" dirty="0"/>
              <a:t>f </a:t>
            </a:r>
            <a:r>
              <a:rPr lang="zh-CN" altLang="en-US" dirty="0"/>
              <a:t>是内质网膜，</a:t>
            </a:r>
            <a:r>
              <a:rPr lang="en-US" altLang="zh-CN" dirty="0"/>
              <a:t>g </a:t>
            </a:r>
            <a:r>
              <a:rPr lang="zh-CN" altLang="en-US" dirty="0"/>
              <a:t>是囊泡，</a:t>
            </a:r>
            <a:r>
              <a:rPr lang="en-US" altLang="zh-CN" dirty="0"/>
              <a:t>h </a:t>
            </a:r>
            <a:r>
              <a:rPr lang="zh-CN" altLang="en-US" dirty="0"/>
              <a:t>是高尔基体膜，</a:t>
            </a:r>
            <a:r>
              <a:rPr lang="en-US" altLang="zh-CN" dirty="0"/>
              <a:t>D </a:t>
            </a:r>
            <a:r>
              <a:rPr lang="zh-CN" altLang="en-US" dirty="0"/>
              <a:t>项正确。</a:t>
            </a:r>
          </a:p>
          <a:p>
            <a:pPr>
              <a:lnSpc>
                <a:spcPct val="150000"/>
              </a:lnSpc>
            </a:pPr>
            <a:r>
              <a:rPr lang="en-US" altLang="zh-CN" dirty="0"/>
              <a:t>【</a:t>
            </a:r>
            <a:r>
              <a:rPr lang="zh-CN" altLang="en-US" dirty="0"/>
              <a:t>答案</a:t>
            </a:r>
            <a:r>
              <a:rPr lang="en-US" altLang="zh-CN" dirty="0" smtClean="0"/>
              <a:t>】A </a:t>
            </a:r>
            <a:r>
              <a:rPr lang="en-US" altLang="zh-CN" dirty="0"/>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696" y="2104072"/>
            <a:ext cx="3832719" cy="224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5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83262" y="1392063"/>
            <a:ext cx="5360388" cy="4247317"/>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4.</a:t>
            </a:r>
            <a:r>
              <a:rPr lang="zh-CN" altLang="en-US" dirty="0" smtClean="0"/>
              <a:t>［</a:t>
            </a:r>
            <a:r>
              <a:rPr lang="en-US" altLang="zh-CN" b="1" dirty="0"/>
              <a:t>2019</a:t>
            </a:r>
            <a:r>
              <a:rPr lang="en-US" altLang="zh-CN" dirty="0"/>
              <a:t>·</a:t>
            </a:r>
            <a:r>
              <a:rPr lang="zh-CN" altLang="en-US" dirty="0"/>
              <a:t>北京师大附中高一考试］根据细胞器的功能推测，下列叙述错误的是 （　　） </a:t>
            </a:r>
          </a:p>
          <a:p>
            <a:pPr>
              <a:lnSpc>
                <a:spcPct val="150000"/>
              </a:lnSpc>
            </a:pPr>
            <a:r>
              <a:rPr lang="en-US" altLang="zh-CN" dirty="0"/>
              <a:t>A. </a:t>
            </a:r>
            <a:r>
              <a:rPr lang="zh-CN" altLang="en-US" dirty="0"/>
              <a:t>汗腺细胞（分泌汗液）比肠腺细胞（能产生分泌蛋白）具有更多的核糖体</a:t>
            </a:r>
          </a:p>
          <a:p>
            <a:pPr>
              <a:lnSpc>
                <a:spcPct val="150000"/>
              </a:lnSpc>
            </a:pPr>
            <a:r>
              <a:rPr lang="en-US" altLang="zh-CN" dirty="0"/>
              <a:t>B. </a:t>
            </a:r>
            <a:r>
              <a:rPr lang="zh-CN" altLang="en-US" dirty="0"/>
              <a:t>心肌细胞比血管壁细胞具有更多的线粒体</a:t>
            </a:r>
          </a:p>
          <a:p>
            <a:pPr>
              <a:lnSpc>
                <a:spcPct val="150000"/>
              </a:lnSpc>
            </a:pPr>
            <a:r>
              <a:rPr lang="en-US" altLang="zh-CN" dirty="0"/>
              <a:t>C. </a:t>
            </a:r>
            <a:r>
              <a:rPr lang="zh-CN" altLang="en-US" dirty="0"/>
              <a:t>胰腺细胞（能产生分泌蛋白）比心肌细胞具有更多的高尔基体</a:t>
            </a:r>
          </a:p>
          <a:p>
            <a:pPr>
              <a:lnSpc>
                <a:spcPct val="150000"/>
              </a:lnSpc>
            </a:pPr>
            <a:r>
              <a:rPr lang="en-US" altLang="zh-CN" dirty="0"/>
              <a:t>D. </a:t>
            </a:r>
            <a:r>
              <a:rPr lang="zh-CN" altLang="en-US" dirty="0"/>
              <a:t>生命活动旺盛的细胞比衰老的细胞具有更多的线粒体	</a:t>
            </a:r>
          </a:p>
          <a:p>
            <a:pPr>
              <a:lnSpc>
                <a:spcPct val="150000"/>
              </a:lnSpc>
            </a:pPr>
            <a:endParaRPr lang="zh-CN" altLang="en-US" dirty="0"/>
          </a:p>
        </p:txBody>
      </p:sp>
      <p:cxnSp>
        <p:nvCxnSpPr>
          <p:cNvPr id="19" name="直接连接符 18"/>
          <p:cNvCxnSpPr/>
          <p:nvPr/>
        </p:nvCxnSpPr>
        <p:spPr>
          <a:xfrm>
            <a:off x="6462380" y="1095329"/>
            <a:ext cx="0" cy="50721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10626" y="1411113"/>
            <a:ext cx="4492101" cy="3831818"/>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汗腺细胞分泌的是汗液，汗液中不含蛋白质，肠腺细胞能产生分泌蛋白，因此肠腺细胞含有更多的核糖体， </a:t>
            </a:r>
            <a:r>
              <a:rPr lang="en-US" altLang="zh-CN" dirty="0"/>
              <a:t>A </a:t>
            </a:r>
            <a:r>
              <a:rPr lang="zh-CN" altLang="en-US" dirty="0"/>
              <a:t>项错误；心肌细胞等生命活动旺盛的细胞代谢能力强，需要更多的能量，具有更多的线粒体，</a:t>
            </a:r>
            <a:r>
              <a:rPr lang="en-US" altLang="zh-CN" dirty="0"/>
              <a:t>B</a:t>
            </a:r>
            <a:r>
              <a:rPr lang="zh-CN" altLang="en-US" dirty="0"/>
              <a:t>、</a:t>
            </a:r>
            <a:r>
              <a:rPr lang="en-US" altLang="zh-CN" dirty="0"/>
              <a:t>D </a:t>
            </a:r>
            <a:r>
              <a:rPr lang="zh-CN" altLang="en-US" dirty="0"/>
              <a:t>项正确；胰腺细胞能产生分泌蛋白，因此具有更多的高尔基体，</a:t>
            </a:r>
            <a:r>
              <a:rPr lang="en-US" altLang="zh-CN" dirty="0"/>
              <a:t>C </a:t>
            </a:r>
            <a:r>
              <a:rPr lang="zh-CN" altLang="en-US" dirty="0"/>
              <a:t>项正确。</a:t>
            </a:r>
          </a:p>
          <a:p>
            <a:pPr>
              <a:lnSpc>
                <a:spcPct val="150000"/>
              </a:lnSpc>
            </a:pPr>
            <a:r>
              <a:rPr lang="en-US" altLang="zh-CN" dirty="0"/>
              <a:t>【</a:t>
            </a:r>
            <a:r>
              <a:rPr lang="zh-CN" altLang="en-US" dirty="0"/>
              <a:t>答案</a:t>
            </a:r>
            <a:r>
              <a:rPr lang="en-US" altLang="zh-CN" dirty="0" smtClean="0"/>
              <a:t>】A </a:t>
            </a:r>
            <a:r>
              <a:rPr lang="en-US" altLang="zh-CN" dirty="0"/>
              <a:t>	</a:t>
            </a:r>
          </a:p>
        </p:txBody>
      </p:sp>
    </p:spTree>
    <p:extLst>
      <p:ext uri="{BB962C8B-B14F-4D97-AF65-F5344CB8AC3E}">
        <p14:creationId xmlns:p14="http://schemas.microsoft.com/office/powerpoint/2010/main" val="36490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mg4.imgtn.bdimg.com/it/u=3768899429,651764554&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矩形 9">
            <a:extLst>
              <a:ext uri="{FF2B5EF4-FFF2-40B4-BE49-F238E27FC236}">
                <a16:creationId xmlns:a16="http://schemas.microsoft.com/office/drawing/2014/main" xmlns="" id="{969DB3D7-3896-489E-A719-52F9C25F79B4}"/>
              </a:ext>
            </a:extLst>
          </p:cNvPr>
          <p:cNvSpPr/>
          <p:nvPr/>
        </p:nvSpPr>
        <p:spPr>
          <a:xfrm>
            <a:off x="1030357" y="735823"/>
            <a:ext cx="2218452"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深度拓展</a:t>
            </a:r>
            <a:endParaRPr lang="zh-CN" altLang="en-US" sz="2400" b="1" dirty="0">
              <a:solidFill>
                <a:srgbClr val="FF0000"/>
              </a:solidFill>
              <a:latin typeface="微软雅黑" pitchFamily="34" charset="-122"/>
              <a:ea typeface="微软雅黑" pitchFamily="34" charset="-122"/>
            </a:endParaRPr>
          </a:p>
        </p:txBody>
      </p:sp>
      <p:pic>
        <p:nvPicPr>
          <p:cNvPr id="11"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55" y="620784"/>
            <a:ext cx="1337128" cy="74787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889693" y="1307827"/>
            <a:ext cx="10035482" cy="400110"/>
          </a:xfrm>
          <a:prstGeom prst="rect">
            <a:avLst/>
          </a:prstGeom>
        </p:spPr>
        <p:txBody>
          <a:bodyPr wrap="square">
            <a:spAutoFit/>
          </a:bodyPr>
          <a:lstStyle/>
          <a:p>
            <a:r>
              <a:rPr lang="zh-CN" altLang="zh-CN" sz="2000" b="1" dirty="0" smtClean="0">
                <a:latin typeface="微软雅黑" pitchFamily="34" charset="-122"/>
                <a:ea typeface="微软雅黑" pitchFamily="34" charset="-122"/>
              </a:rPr>
              <a:t>一</a:t>
            </a: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不同</a:t>
            </a:r>
            <a:r>
              <a:rPr lang="zh-CN" altLang="en-US" sz="2000" b="1" dirty="0">
                <a:latin typeface="微软雅黑" pitchFamily="34" charset="-122"/>
                <a:ea typeface="微软雅黑" pitchFamily="34" charset="-122"/>
              </a:rPr>
              <a:t>类型细胞图像的识别</a:t>
            </a:r>
          </a:p>
        </p:txBody>
      </p:sp>
      <p:cxnSp>
        <p:nvCxnSpPr>
          <p:cNvPr id="16" name="直接连接符 15"/>
          <p:cNvCxnSpPr/>
          <p:nvPr/>
        </p:nvCxnSpPr>
        <p:spPr>
          <a:xfrm>
            <a:off x="955051" y="1747976"/>
            <a:ext cx="1038350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849291" y="160338"/>
            <a:ext cx="5898775" cy="1200329"/>
          </a:xfrm>
          <a:prstGeom prst="rect">
            <a:avLst/>
          </a:prstGeom>
        </p:spPr>
        <p:txBody>
          <a:bodyPr wrap="square">
            <a:spAutoFit/>
          </a:bodyPr>
          <a:lstStyle/>
          <a:p>
            <a:r>
              <a:rPr lang="zh-CN" altLang="en-US" dirty="0"/>
              <a:t>				</a:t>
            </a:r>
            <a:r>
              <a:rPr lang="en-US" altLang="zh-CN" dirty="0"/>
              <a:t>	</a:t>
            </a:r>
            <a:r>
              <a:rPr lang="zh-CN" altLang="en-US" dirty="0"/>
              <a:t>				</a:t>
            </a:r>
          </a:p>
          <a:p>
            <a:r>
              <a:rPr lang="zh-CN" altLang="en-US" dirty="0"/>
              <a:t>		</a:t>
            </a:r>
            <a:r>
              <a:rPr lang="en-US" altLang="zh-CN" dirty="0" smtClean="0"/>
              <a:t> </a:t>
            </a:r>
            <a:r>
              <a:rPr lang="en-US" altLang="zh-CN" dirty="0"/>
              <a:t>	</a:t>
            </a:r>
            <a:r>
              <a:rPr lang="en-US" altLang="zh-CN" dirty="0" smtClean="0"/>
              <a:t> </a:t>
            </a:r>
            <a:r>
              <a:rPr lang="en-US" altLang="zh-CN" dirty="0"/>
              <a:t>	</a:t>
            </a:r>
          </a:p>
          <a:p>
            <a:r>
              <a:rPr lang="zh-CN" altLang="en-US" dirty="0"/>
              <a:t>	</a:t>
            </a:r>
            <a:r>
              <a:rPr lang="en-US" altLang="zh-CN" dirty="0"/>
              <a:t>	</a:t>
            </a:r>
          </a:p>
        </p:txBody>
      </p:sp>
      <p:sp>
        <p:nvSpPr>
          <p:cNvPr id="3" name="矩形 2"/>
          <p:cNvSpPr/>
          <p:nvPr/>
        </p:nvSpPr>
        <p:spPr>
          <a:xfrm>
            <a:off x="1049494" y="1858751"/>
            <a:ext cx="4552316" cy="2169825"/>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原核细胞</a:t>
            </a:r>
            <a:r>
              <a:rPr lang="zh-CN" altLang="en-US" dirty="0"/>
              <a:t>与真核细胞图像的辨别方法 </a:t>
            </a:r>
          </a:p>
          <a:p>
            <a:pPr marL="285750" indent="-285750">
              <a:lnSpc>
                <a:spcPct val="150000"/>
              </a:lnSpc>
              <a:buFont typeface="Arial" pitchFamily="34" charset="0"/>
              <a:buChar char="•"/>
            </a:pPr>
            <a:r>
              <a:rPr lang="zh-CN" altLang="en-US" dirty="0"/>
              <a:t>有由核膜包围的细胞核的细胞是真核细胞</a:t>
            </a:r>
            <a:r>
              <a:rPr lang="en-US" altLang="zh-CN" dirty="0"/>
              <a:t>, </a:t>
            </a:r>
            <a:r>
              <a:rPr lang="zh-CN" altLang="en-US" dirty="0"/>
              <a:t>没有由核膜包围的细胞核的细胞是原核细胞。 </a:t>
            </a:r>
          </a:p>
          <a:p>
            <a:pPr marL="285750" indent="-285750">
              <a:lnSpc>
                <a:spcPct val="150000"/>
              </a:lnSpc>
              <a:buFont typeface="Wingdings" pitchFamily="2" charset="2"/>
              <a:buChar char="Ø"/>
            </a:pPr>
            <a:r>
              <a:rPr lang="zh-CN" altLang="en-US" dirty="0"/>
              <a:t>动植物细胞亚显微结构图像的识别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639" y="2199787"/>
            <a:ext cx="4346601" cy="365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5122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92490" y="982855"/>
            <a:ext cx="4774646" cy="2585323"/>
          </a:xfrm>
          <a:prstGeom prst="rect">
            <a:avLst/>
          </a:prstGeom>
        </p:spPr>
        <p:txBody>
          <a:bodyPr wrap="square">
            <a:spAutoFit/>
          </a:bodyPr>
          <a:lstStyle/>
          <a:p>
            <a:pPr>
              <a:lnSpc>
                <a:spcPct val="150000"/>
              </a:lnSpc>
            </a:pPr>
            <a:r>
              <a:rPr lang="zh-CN" altLang="en-US" b="1" dirty="0" smtClean="0">
                <a:latin typeface="微软雅黑" pitchFamily="34" charset="-122"/>
                <a:ea typeface="微软雅黑" pitchFamily="34" charset="-122"/>
              </a:rPr>
              <a:t>例 </a:t>
            </a:r>
            <a:r>
              <a:rPr lang="en-US" altLang="zh-CN" b="1" dirty="0" smtClean="0">
                <a:latin typeface="微软雅黑" pitchFamily="34" charset="-122"/>
                <a:ea typeface="微软雅黑" pitchFamily="34" charset="-122"/>
              </a:rPr>
              <a:t>1  </a:t>
            </a:r>
            <a:r>
              <a:rPr lang="zh-CN" altLang="en-US" dirty="0" smtClean="0"/>
              <a:t>［</a:t>
            </a:r>
            <a:r>
              <a:rPr lang="en-US" altLang="zh-CN" dirty="0"/>
              <a:t>2018·</a:t>
            </a:r>
            <a:r>
              <a:rPr lang="zh-CN" altLang="en-US" dirty="0"/>
              <a:t>湖北黄冈模拟］ 	</a:t>
            </a:r>
            <a:endParaRPr lang="en-US" altLang="zh-CN" dirty="0" smtClean="0"/>
          </a:p>
          <a:p>
            <a:pPr algn="r">
              <a:lnSpc>
                <a:spcPct val="150000"/>
              </a:lnSpc>
            </a:pPr>
            <a:r>
              <a:rPr lang="zh-CN" altLang="en-US" dirty="0" smtClean="0"/>
              <a:t>    难度★★★     典型</a:t>
            </a:r>
            <a:r>
              <a:rPr lang="zh-CN" altLang="en-US" dirty="0"/>
              <a:t>★★★ 	</a:t>
            </a:r>
          </a:p>
          <a:p>
            <a:pPr>
              <a:lnSpc>
                <a:spcPct val="150000"/>
              </a:lnSpc>
            </a:pPr>
            <a:r>
              <a:rPr lang="zh-CN" altLang="en-US" dirty="0" smtClean="0"/>
              <a:t>下图代表</a:t>
            </a:r>
            <a:r>
              <a:rPr lang="zh-CN" altLang="en-US" dirty="0"/>
              <a:t>自然界中处于不同分类地位的</a:t>
            </a:r>
            <a:r>
              <a:rPr lang="en-US" altLang="zh-CN" dirty="0"/>
              <a:t>5 </a:t>
            </a:r>
            <a:r>
              <a:rPr lang="zh-CN" altLang="en-US" dirty="0"/>
              <a:t>种体现生命现象的单位。图中</a:t>
            </a:r>
            <a:r>
              <a:rPr lang="en-US" altLang="zh-CN" dirty="0"/>
              <a:t>Ⅰ</a:t>
            </a:r>
            <a:r>
              <a:rPr lang="zh-CN" altLang="en-US" dirty="0"/>
              <a:t>、</a:t>
            </a:r>
            <a:r>
              <a:rPr lang="en-US" altLang="zh-CN" dirty="0"/>
              <a:t>Ⅱ</a:t>
            </a:r>
            <a:r>
              <a:rPr lang="zh-CN" altLang="en-US" dirty="0"/>
              <a:t>、</a:t>
            </a:r>
            <a:r>
              <a:rPr lang="en-US" altLang="zh-CN" dirty="0"/>
              <a:t>Ⅲ</a:t>
            </a:r>
            <a:r>
              <a:rPr lang="zh-CN" altLang="en-US" dirty="0"/>
              <a:t>、</a:t>
            </a:r>
            <a:r>
              <a:rPr lang="en-US" altLang="zh-CN" dirty="0"/>
              <a:t>Ⅳ</a:t>
            </a:r>
            <a:r>
              <a:rPr lang="zh-CN" altLang="en-US" dirty="0"/>
              <a:t>、</a:t>
            </a:r>
            <a:r>
              <a:rPr lang="en-US" altLang="zh-CN" dirty="0"/>
              <a:t>Ⅴ</a:t>
            </a:r>
            <a:r>
              <a:rPr lang="zh-CN" altLang="en-US" dirty="0"/>
              <a:t>绘出了各单位区别于其他生物的标志结构。请据图判断，下列说法中错误的是（　　） </a:t>
            </a:r>
          </a:p>
        </p:txBody>
      </p:sp>
      <p:cxnSp>
        <p:nvCxnSpPr>
          <p:cNvPr id="19" name="直接连接符 18"/>
          <p:cNvCxnSpPr/>
          <p:nvPr/>
        </p:nvCxnSpPr>
        <p:spPr>
          <a:xfrm>
            <a:off x="5767136" y="1318254"/>
            <a:ext cx="0" cy="4517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922593" y="1441902"/>
            <a:ext cx="5173195" cy="3000821"/>
          </a:xfrm>
          <a:prstGeom prst="rect">
            <a:avLst/>
          </a:prstGeom>
        </p:spPr>
        <p:txBody>
          <a:bodyPr wrap="square">
            <a:spAutoFit/>
          </a:bodyPr>
          <a:lstStyle/>
          <a:p>
            <a:pPr>
              <a:lnSpc>
                <a:spcPct val="150000"/>
              </a:lnSpc>
            </a:pPr>
            <a:r>
              <a:rPr lang="en-US" altLang="zh-CN" dirty="0" smtClean="0"/>
              <a:t>A</a:t>
            </a:r>
            <a:r>
              <a:rPr lang="en-US" altLang="zh-CN" dirty="0"/>
              <a:t>. Ⅰ</a:t>
            </a:r>
            <a:r>
              <a:rPr lang="zh-CN" altLang="en-US" dirty="0"/>
              <a:t>、</a:t>
            </a:r>
            <a:r>
              <a:rPr lang="en-US" altLang="zh-CN" dirty="0"/>
              <a:t>Ⅱ</a:t>
            </a:r>
            <a:r>
              <a:rPr lang="zh-CN" altLang="en-US" dirty="0"/>
              <a:t>、</a:t>
            </a:r>
            <a:r>
              <a:rPr lang="en-US" altLang="zh-CN" dirty="0"/>
              <a:t>Ⅲ</a:t>
            </a:r>
            <a:r>
              <a:rPr lang="zh-CN" altLang="en-US" dirty="0"/>
              <a:t>、</a:t>
            </a:r>
            <a:r>
              <a:rPr lang="en-US" altLang="zh-CN" dirty="0"/>
              <a:t>Ⅳ</a:t>
            </a:r>
            <a:r>
              <a:rPr lang="zh-CN" altLang="en-US" dirty="0"/>
              <a:t>共同具有的无膜细胞器是⑨ </a:t>
            </a:r>
          </a:p>
          <a:p>
            <a:pPr>
              <a:lnSpc>
                <a:spcPct val="150000"/>
              </a:lnSpc>
            </a:pPr>
            <a:r>
              <a:rPr lang="en-US" altLang="zh-CN" dirty="0"/>
              <a:t>B. </a:t>
            </a:r>
            <a:r>
              <a:rPr lang="zh-CN" altLang="en-US" dirty="0"/>
              <a:t>可以判断</a:t>
            </a:r>
            <a:r>
              <a:rPr lang="en-US" altLang="zh-CN" dirty="0"/>
              <a:t>Ⅲ</a:t>
            </a:r>
            <a:r>
              <a:rPr lang="zh-CN" altLang="en-US" dirty="0"/>
              <a:t>为低等植物，因为它同时具有①和⑥ </a:t>
            </a:r>
          </a:p>
          <a:p>
            <a:pPr>
              <a:lnSpc>
                <a:spcPct val="150000"/>
              </a:lnSpc>
            </a:pPr>
            <a:r>
              <a:rPr lang="en-US" altLang="zh-CN" dirty="0"/>
              <a:t>C. Ⅱ</a:t>
            </a:r>
            <a:r>
              <a:rPr lang="zh-CN" altLang="en-US" dirty="0"/>
              <a:t>、</a:t>
            </a:r>
            <a:r>
              <a:rPr lang="en-US" altLang="zh-CN" dirty="0"/>
              <a:t>Ⅲ</a:t>
            </a:r>
            <a:r>
              <a:rPr lang="zh-CN" altLang="en-US" dirty="0"/>
              <a:t>、</a:t>
            </a:r>
            <a:r>
              <a:rPr lang="en-US" altLang="zh-CN" dirty="0"/>
              <a:t>Ⅳ</a:t>
            </a:r>
            <a:r>
              <a:rPr lang="zh-CN" altLang="en-US" dirty="0"/>
              <a:t>类中都有生物可进行光合作用合成有机物</a:t>
            </a:r>
          </a:p>
          <a:p>
            <a:pPr>
              <a:lnSpc>
                <a:spcPct val="150000"/>
              </a:lnSpc>
            </a:pPr>
            <a:r>
              <a:rPr lang="en-US" altLang="zh-CN" dirty="0"/>
              <a:t>D. Ⅴ</a:t>
            </a:r>
            <a:r>
              <a:rPr lang="zh-CN" altLang="en-US" dirty="0"/>
              <a:t>生物也具有核糖体，用于合成自身的蛋白质</a:t>
            </a:r>
          </a:p>
          <a:p>
            <a:pPr>
              <a:lnSpc>
                <a:spcPct val="150000"/>
              </a:lnSpc>
            </a:pPr>
            <a:endParaRPr lang="zh-CN"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324" y="3576754"/>
            <a:ext cx="2793207" cy="232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83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9503" y="1159736"/>
            <a:ext cx="10073196" cy="3831818"/>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根据有无核膜可以判断</a:t>
            </a:r>
            <a:r>
              <a:rPr lang="en-US" altLang="zh-CN" dirty="0"/>
              <a:t>Ⅳ</a:t>
            </a:r>
            <a:r>
              <a:rPr lang="zh-CN" altLang="en-US" dirty="0"/>
              <a:t>（蓝藻）属于原核细胞；</a:t>
            </a:r>
            <a:r>
              <a:rPr lang="en-US" altLang="zh-CN" dirty="0"/>
              <a:t>Ⅰ</a:t>
            </a:r>
            <a:r>
              <a:rPr lang="zh-CN" altLang="en-US" dirty="0"/>
              <a:t>无细胞壁而有多种细胞器，属于动物细胞；</a:t>
            </a:r>
            <a:r>
              <a:rPr lang="en-US" altLang="zh-CN" dirty="0"/>
              <a:t>Ⅱ</a:t>
            </a:r>
            <a:r>
              <a:rPr lang="zh-CN" altLang="en-US" dirty="0"/>
              <a:t>、</a:t>
            </a:r>
            <a:r>
              <a:rPr lang="en-US" altLang="zh-CN" dirty="0"/>
              <a:t>Ⅲ</a:t>
            </a:r>
            <a:r>
              <a:rPr lang="zh-CN" altLang="en-US" dirty="0"/>
              <a:t>均有细胞壁和多种细胞器，所以属于植物细胞，且</a:t>
            </a:r>
            <a:r>
              <a:rPr lang="en-US" altLang="zh-CN" dirty="0"/>
              <a:t>Ⅲ</a:t>
            </a:r>
            <a:r>
              <a:rPr lang="zh-CN" altLang="en-US" dirty="0"/>
              <a:t>有中心体和叶绿体，所以</a:t>
            </a:r>
            <a:r>
              <a:rPr lang="en-US" altLang="zh-CN" dirty="0"/>
              <a:t>Ⅲ</a:t>
            </a:r>
            <a:r>
              <a:rPr lang="zh-CN" altLang="en-US" dirty="0"/>
              <a:t>属于低等植物细胞。</a:t>
            </a:r>
            <a:r>
              <a:rPr lang="en-US" altLang="zh-CN" dirty="0"/>
              <a:t>Ⅰ</a:t>
            </a:r>
            <a:r>
              <a:rPr lang="zh-CN" altLang="en-US" dirty="0"/>
              <a:t>、</a:t>
            </a:r>
            <a:r>
              <a:rPr lang="en-US" altLang="zh-CN" dirty="0"/>
              <a:t>Ⅱ</a:t>
            </a:r>
            <a:r>
              <a:rPr lang="zh-CN" altLang="en-US" dirty="0"/>
              <a:t>、</a:t>
            </a:r>
            <a:r>
              <a:rPr lang="en-US" altLang="zh-CN" dirty="0"/>
              <a:t>Ⅲ</a:t>
            </a:r>
            <a:r>
              <a:rPr lang="zh-CN" altLang="en-US" dirty="0"/>
              <a:t>、</a:t>
            </a:r>
            <a:r>
              <a:rPr lang="en-US" altLang="zh-CN" dirty="0"/>
              <a:t>Ⅳ</a:t>
            </a:r>
            <a:r>
              <a:rPr lang="zh-CN" altLang="en-US" dirty="0"/>
              <a:t>所示细胞中都含有⑨（核糖体），</a:t>
            </a:r>
            <a:r>
              <a:rPr lang="en-US" altLang="zh-CN" dirty="0"/>
              <a:t>A</a:t>
            </a:r>
            <a:r>
              <a:rPr lang="zh-CN" altLang="en-US" dirty="0"/>
              <a:t>、</a:t>
            </a:r>
            <a:r>
              <a:rPr lang="en-US" altLang="zh-CN" dirty="0"/>
              <a:t>B </a:t>
            </a:r>
            <a:r>
              <a:rPr lang="zh-CN" altLang="en-US" dirty="0"/>
              <a:t>项正确。</a:t>
            </a:r>
          </a:p>
          <a:p>
            <a:pPr>
              <a:lnSpc>
                <a:spcPct val="150000"/>
              </a:lnSpc>
            </a:pPr>
            <a:r>
              <a:rPr lang="zh-CN" altLang="en-US" dirty="0"/>
              <a:t>植物细胞可以进行光合作用合成有机物，蓝藻中有藻蓝素和叶绿素，也可以进行光合作用合成有机物，</a:t>
            </a:r>
            <a:r>
              <a:rPr lang="en-US" altLang="zh-CN" dirty="0"/>
              <a:t>C </a:t>
            </a:r>
            <a:r>
              <a:rPr lang="zh-CN" altLang="en-US" dirty="0"/>
              <a:t>项正确。</a:t>
            </a:r>
          </a:p>
          <a:p>
            <a:pPr>
              <a:lnSpc>
                <a:spcPct val="150000"/>
              </a:lnSpc>
            </a:pPr>
            <a:r>
              <a:rPr lang="en-US" altLang="zh-CN" dirty="0"/>
              <a:t>Ⅴ</a:t>
            </a:r>
            <a:r>
              <a:rPr lang="zh-CN" altLang="en-US" dirty="0"/>
              <a:t>属于病毒，病毒无细胞结构，也没有任何细胞器，只能利用宿主细胞中的物质合成自己的蛋白质，</a:t>
            </a:r>
            <a:r>
              <a:rPr lang="en-US" altLang="zh-CN" dirty="0"/>
              <a:t>D </a:t>
            </a:r>
            <a:r>
              <a:rPr lang="zh-CN" altLang="en-US" dirty="0"/>
              <a:t>项错误。</a:t>
            </a:r>
          </a:p>
          <a:p>
            <a:pPr>
              <a:lnSpc>
                <a:spcPct val="150000"/>
              </a:lnSpc>
            </a:pPr>
            <a:r>
              <a:rPr lang="en-US" altLang="zh-CN" dirty="0"/>
              <a:t>【</a:t>
            </a:r>
            <a:r>
              <a:rPr lang="zh-CN" altLang="en-US" dirty="0"/>
              <a:t>答案</a:t>
            </a:r>
            <a:r>
              <a:rPr lang="en-US" altLang="zh-CN" dirty="0"/>
              <a:t>】D </a:t>
            </a:r>
            <a:endParaRPr lang="zh-CN" altLang="en-US" dirty="0"/>
          </a:p>
        </p:txBody>
      </p:sp>
    </p:spTree>
    <p:extLst>
      <p:ext uri="{BB962C8B-B14F-4D97-AF65-F5344CB8AC3E}">
        <p14:creationId xmlns:p14="http://schemas.microsoft.com/office/powerpoint/2010/main" val="3270428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mg4.imgtn.bdimg.com/it/u=3768899429,651764554&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矩形 22"/>
          <p:cNvSpPr/>
          <p:nvPr/>
        </p:nvSpPr>
        <p:spPr>
          <a:xfrm>
            <a:off x="6849291" y="160338"/>
            <a:ext cx="5898775" cy="1200329"/>
          </a:xfrm>
          <a:prstGeom prst="rect">
            <a:avLst/>
          </a:prstGeom>
        </p:spPr>
        <p:txBody>
          <a:bodyPr wrap="square">
            <a:spAutoFit/>
          </a:bodyPr>
          <a:lstStyle/>
          <a:p>
            <a:r>
              <a:rPr lang="zh-CN" altLang="en-US" dirty="0"/>
              <a:t>				</a:t>
            </a:r>
            <a:r>
              <a:rPr lang="en-US" altLang="zh-CN" dirty="0"/>
              <a:t>	</a:t>
            </a:r>
            <a:r>
              <a:rPr lang="zh-CN" altLang="en-US" dirty="0"/>
              <a:t>				</a:t>
            </a:r>
          </a:p>
          <a:p>
            <a:r>
              <a:rPr lang="zh-CN" altLang="en-US" dirty="0"/>
              <a:t>		</a:t>
            </a:r>
            <a:r>
              <a:rPr lang="en-US" altLang="zh-CN" dirty="0" smtClean="0"/>
              <a:t> </a:t>
            </a:r>
            <a:r>
              <a:rPr lang="en-US" altLang="zh-CN" dirty="0"/>
              <a:t>	</a:t>
            </a:r>
            <a:r>
              <a:rPr lang="en-US" altLang="zh-CN" dirty="0" smtClean="0"/>
              <a:t> </a:t>
            </a:r>
            <a:r>
              <a:rPr lang="en-US" altLang="zh-CN" dirty="0"/>
              <a:t>	</a:t>
            </a:r>
          </a:p>
          <a:p>
            <a:r>
              <a:rPr lang="zh-CN" altLang="en-US" dirty="0"/>
              <a:t>	</a:t>
            </a:r>
            <a:r>
              <a:rPr lang="en-US" altLang="zh-CN" dirty="0"/>
              <a:t>	</a:t>
            </a:r>
          </a:p>
        </p:txBody>
      </p:sp>
      <p:sp>
        <p:nvSpPr>
          <p:cNvPr id="3" name="矩形 2"/>
          <p:cNvSpPr/>
          <p:nvPr/>
        </p:nvSpPr>
        <p:spPr>
          <a:xfrm>
            <a:off x="1049494" y="1249151"/>
            <a:ext cx="9875682" cy="4247317"/>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注意</a:t>
            </a:r>
            <a:r>
              <a:rPr lang="zh-CN" altLang="en-US" dirty="0"/>
              <a:t>特殊细胞的特殊结构 </a:t>
            </a:r>
          </a:p>
          <a:p>
            <a:pPr marL="285750" indent="-285750">
              <a:lnSpc>
                <a:spcPct val="150000"/>
              </a:lnSpc>
              <a:buFont typeface="Arial" pitchFamily="34" charset="0"/>
              <a:buChar char="•"/>
            </a:pPr>
            <a:r>
              <a:rPr lang="zh-CN" altLang="en-US" dirty="0"/>
              <a:t>植物细胞</a:t>
            </a:r>
          </a:p>
          <a:p>
            <a:pPr marL="360000">
              <a:lnSpc>
                <a:spcPct val="150000"/>
              </a:lnSpc>
            </a:pPr>
            <a:r>
              <a:rPr lang="en-US" altLang="zh-CN" dirty="0"/>
              <a:t>1. </a:t>
            </a:r>
            <a:r>
              <a:rPr lang="zh-CN" altLang="en-US" dirty="0"/>
              <a:t>根尖分生区细胞无叶绿体和大液泡，植物非绿色部位都无叶绿体。</a:t>
            </a:r>
          </a:p>
          <a:p>
            <a:pPr marL="360000">
              <a:lnSpc>
                <a:spcPct val="150000"/>
              </a:lnSpc>
            </a:pPr>
            <a:r>
              <a:rPr lang="en-US" altLang="zh-CN" dirty="0"/>
              <a:t>2. </a:t>
            </a:r>
            <a:r>
              <a:rPr lang="zh-CN" altLang="en-US" dirty="0"/>
              <a:t>叶肉细胞、保卫细胞中含叶绿体，但表皮细胞中不含叶绿体。</a:t>
            </a:r>
          </a:p>
          <a:p>
            <a:pPr marL="285750" indent="-285750">
              <a:lnSpc>
                <a:spcPct val="150000"/>
              </a:lnSpc>
              <a:buFont typeface="Arial" pitchFamily="34" charset="0"/>
              <a:buChar char="•"/>
            </a:pPr>
            <a:r>
              <a:rPr lang="zh-CN" altLang="en-US" dirty="0"/>
              <a:t>动物细胞</a:t>
            </a:r>
          </a:p>
          <a:p>
            <a:pPr marL="360000">
              <a:lnSpc>
                <a:spcPct val="150000"/>
              </a:lnSpc>
            </a:pPr>
            <a:r>
              <a:rPr lang="en-US" altLang="zh-CN" dirty="0" smtClean="0"/>
              <a:t>1</a:t>
            </a:r>
            <a:r>
              <a:rPr lang="en-US" altLang="zh-CN" dirty="0"/>
              <a:t>. </a:t>
            </a:r>
            <a:r>
              <a:rPr lang="zh-CN" altLang="en-US" dirty="0"/>
              <a:t>肾小管、心肌、肝脏等部位的细胞因代谢旺盛，线粒体数量多；肠腺等一些合成消化酶或蛋白质类激素的细胞，核糖体、高尔基体数量多，内质网发达。</a:t>
            </a:r>
          </a:p>
          <a:p>
            <a:pPr marL="360000">
              <a:lnSpc>
                <a:spcPct val="150000"/>
              </a:lnSpc>
            </a:pPr>
            <a:r>
              <a:rPr lang="en-US" altLang="zh-CN" dirty="0"/>
              <a:t>2. </a:t>
            </a:r>
            <a:r>
              <a:rPr lang="zh-CN" altLang="en-US" dirty="0"/>
              <a:t>蛔虫的体细胞和人的成熟红细胞无线粒体，只进行无氧呼吸；人的成熟红细胞无细胞核，不再进行分裂，不具有细胞的全能性。</a:t>
            </a:r>
          </a:p>
          <a:p>
            <a:pPr marL="360000">
              <a:lnSpc>
                <a:spcPct val="150000"/>
              </a:lnSpc>
            </a:pPr>
            <a:r>
              <a:rPr lang="en-US" altLang="zh-CN" dirty="0"/>
              <a:t>3. </a:t>
            </a:r>
            <a:r>
              <a:rPr lang="zh-CN" altLang="en-US" dirty="0"/>
              <a:t>癌细胞因能无限增殖，需要不断合成蛋白质，故核糖体的数量多而且代谢旺盛，核仁较大。 </a:t>
            </a:r>
          </a:p>
        </p:txBody>
      </p:sp>
    </p:spTree>
    <p:extLst>
      <p:ext uri="{BB962C8B-B14F-4D97-AF65-F5344CB8AC3E}">
        <p14:creationId xmlns:p14="http://schemas.microsoft.com/office/powerpoint/2010/main" val="3323993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mg4.imgtn.bdimg.com/it/u=3768899429,651764554&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889693" y="1307827"/>
            <a:ext cx="10035482" cy="400110"/>
          </a:xfrm>
          <a:prstGeom prst="rect">
            <a:avLst/>
          </a:prstGeom>
        </p:spPr>
        <p:txBody>
          <a:bodyPr wrap="square">
            <a:spAutoFit/>
          </a:bodyPr>
          <a:lstStyle/>
          <a:p>
            <a:r>
              <a:rPr lang="zh-CN" altLang="en-US" sz="2000" b="1" dirty="0">
                <a:latin typeface="微软雅黑" pitchFamily="34" charset="-122"/>
                <a:ea typeface="微软雅黑" pitchFamily="34" charset="-122"/>
              </a:rPr>
              <a:t>二</a:t>
            </a: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分泌</a:t>
            </a:r>
            <a:r>
              <a:rPr lang="zh-CN" altLang="en-US" sz="2000" b="1" dirty="0">
                <a:latin typeface="微软雅黑" pitchFamily="34" charset="-122"/>
                <a:ea typeface="微软雅黑" pitchFamily="34" charset="-122"/>
              </a:rPr>
              <a:t>蛋白的合成与运输</a:t>
            </a:r>
          </a:p>
        </p:txBody>
      </p:sp>
      <p:cxnSp>
        <p:nvCxnSpPr>
          <p:cNvPr id="16" name="直接连接符 15"/>
          <p:cNvCxnSpPr/>
          <p:nvPr/>
        </p:nvCxnSpPr>
        <p:spPr>
          <a:xfrm>
            <a:off x="955051" y="1747976"/>
            <a:ext cx="1038350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849291" y="160338"/>
            <a:ext cx="5898775" cy="1200329"/>
          </a:xfrm>
          <a:prstGeom prst="rect">
            <a:avLst/>
          </a:prstGeom>
        </p:spPr>
        <p:txBody>
          <a:bodyPr wrap="square">
            <a:spAutoFit/>
          </a:bodyPr>
          <a:lstStyle/>
          <a:p>
            <a:r>
              <a:rPr lang="zh-CN" altLang="en-US" dirty="0"/>
              <a:t>				</a:t>
            </a:r>
            <a:r>
              <a:rPr lang="en-US" altLang="zh-CN" dirty="0"/>
              <a:t>	</a:t>
            </a:r>
            <a:r>
              <a:rPr lang="zh-CN" altLang="en-US" dirty="0"/>
              <a:t>				</a:t>
            </a:r>
          </a:p>
          <a:p>
            <a:r>
              <a:rPr lang="zh-CN" altLang="en-US" dirty="0"/>
              <a:t>		</a:t>
            </a:r>
            <a:r>
              <a:rPr lang="en-US" altLang="zh-CN" dirty="0" smtClean="0"/>
              <a:t> </a:t>
            </a:r>
            <a:r>
              <a:rPr lang="en-US" altLang="zh-CN" dirty="0"/>
              <a:t>	</a:t>
            </a:r>
            <a:r>
              <a:rPr lang="en-US" altLang="zh-CN" dirty="0" smtClean="0"/>
              <a:t> </a:t>
            </a:r>
            <a:r>
              <a:rPr lang="en-US" altLang="zh-CN" dirty="0"/>
              <a:t>	</a:t>
            </a:r>
          </a:p>
          <a:p>
            <a:r>
              <a:rPr lang="zh-CN" altLang="en-US" dirty="0"/>
              <a:t>	</a:t>
            </a:r>
            <a:r>
              <a:rPr lang="en-US" altLang="zh-CN" dirty="0"/>
              <a:t>	</a:t>
            </a:r>
          </a:p>
        </p:txBody>
      </p:sp>
      <p:sp>
        <p:nvSpPr>
          <p:cNvPr id="3" name="矩形 2"/>
          <p:cNvSpPr/>
          <p:nvPr/>
        </p:nvSpPr>
        <p:spPr>
          <a:xfrm>
            <a:off x="1049494" y="1858751"/>
            <a:ext cx="9875682" cy="1754326"/>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胞</a:t>
            </a:r>
            <a:r>
              <a:rPr lang="zh-CN" altLang="en-US" dirty="0"/>
              <a:t>内蛋白与分泌蛋白 </a:t>
            </a:r>
          </a:p>
          <a:p>
            <a:pPr marL="285750" indent="-285750">
              <a:lnSpc>
                <a:spcPct val="150000"/>
              </a:lnSpc>
              <a:buFont typeface="Arial" pitchFamily="34" charset="0"/>
              <a:buChar char="•"/>
            </a:pPr>
            <a:r>
              <a:rPr lang="zh-CN" altLang="en-US" dirty="0"/>
              <a:t>胞内蛋白：在细胞内发挥作用的蛋白质，如与有氧呼吸有关的酶、血红蛋白等。</a:t>
            </a:r>
          </a:p>
          <a:p>
            <a:pPr marL="285750" indent="-285750">
              <a:lnSpc>
                <a:spcPct val="150000"/>
              </a:lnSpc>
              <a:buFont typeface="Arial" pitchFamily="34" charset="0"/>
              <a:buChar char="•"/>
            </a:pPr>
            <a:r>
              <a:rPr lang="zh-CN" altLang="en-US" dirty="0"/>
              <a:t>分泌蛋白：在细胞内合成，分泌到细胞外起作用的蛋白质， 如抗体、消化酶等。</a:t>
            </a:r>
          </a:p>
          <a:p>
            <a:pPr marL="285750" indent="-285750">
              <a:lnSpc>
                <a:spcPct val="150000"/>
              </a:lnSpc>
              <a:buFont typeface="Wingdings" pitchFamily="2" charset="2"/>
              <a:buChar char="Ø"/>
            </a:pPr>
            <a:r>
              <a:rPr lang="zh-CN" altLang="en-US" dirty="0"/>
              <a:t>图析法分析分泌蛋白的加工与运输</a:t>
            </a:r>
            <a:r>
              <a:rPr lang="zh-CN" altLang="en-US" dirty="0" smtClean="0"/>
              <a:t>（下图 ） </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391" y="3651530"/>
            <a:ext cx="3936964" cy="195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955" y="3651530"/>
            <a:ext cx="4727395" cy="191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1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mg4.imgtn.bdimg.com/it/u=3768899429,651764554&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矩形 9">
            <a:extLst>
              <a:ext uri="{FF2B5EF4-FFF2-40B4-BE49-F238E27FC236}">
                <a16:creationId xmlns:a16="http://schemas.microsoft.com/office/drawing/2014/main" xmlns="" id="{969DB3D7-3896-489E-A719-52F9C25F79B4}"/>
              </a:ext>
            </a:extLst>
          </p:cNvPr>
          <p:cNvSpPr/>
          <p:nvPr/>
        </p:nvSpPr>
        <p:spPr>
          <a:xfrm>
            <a:off x="1030357" y="735823"/>
            <a:ext cx="2218452"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内容精解</a:t>
            </a:r>
            <a:endParaRPr lang="zh-CN" altLang="en-US" sz="2400" b="1" dirty="0">
              <a:solidFill>
                <a:srgbClr val="FF0000"/>
              </a:solidFill>
              <a:latin typeface="微软雅黑" pitchFamily="34" charset="-122"/>
              <a:ea typeface="微软雅黑" pitchFamily="34" charset="-122"/>
            </a:endParaRPr>
          </a:p>
        </p:txBody>
      </p:sp>
      <p:pic>
        <p:nvPicPr>
          <p:cNvPr id="11"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55" y="620784"/>
            <a:ext cx="1337128" cy="74787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889693" y="1384027"/>
            <a:ext cx="5024546" cy="400110"/>
          </a:xfrm>
          <a:prstGeom prst="rect">
            <a:avLst/>
          </a:prstGeom>
        </p:spPr>
        <p:txBody>
          <a:bodyPr wrap="square">
            <a:spAutoFit/>
          </a:bodyPr>
          <a:lstStyle/>
          <a:p>
            <a:r>
              <a:rPr lang="zh-CN" altLang="zh-CN" sz="2000" b="1" dirty="0" smtClean="0">
                <a:latin typeface="微软雅黑" pitchFamily="34" charset="-122"/>
                <a:ea typeface="微软雅黑" pitchFamily="34" charset="-122"/>
              </a:rPr>
              <a:t>一</a:t>
            </a: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细胞</a:t>
            </a:r>
            <a:r>
              <a:rPr lang="zh-CN" altLang="en-US" sz="2000" b="1" dirty="0">
                <a:latin typeface="微软雅黑" pitchFamily="34" charset="-122"/>
                <a:ea typeface="微软雅黑" pitchFamily="34" charset="-122"/>
              </a:rPr>
              <a:t>的亚显微结构</a:t>
            </a:r>
            <a:endParaRPr lang="zh-CN" altLang="en-US" sz="2000" b="1" dirty="0"/>
          </a:p>
        </p:txBody>
      </p:sp>
      <p:cxnSp>
        <p:nvCxnSpPr>
          <p:cNvPr id="16" name="直接连接符 15"/>
          <p:cNvCxnSpPr/>
          <p:nvPr/>
        </p:nvCxnSpPr>
        <p:spPr>
          <a:xfrm>
            <a:off x="955051" y="1824176"/>
            <a:ext cx="971294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889693" y="1958228"/>
            <a:ext cx="10236999" cy="3831818"/>
          </a:xfrm>
          <a:prstGeom prst="rect">
            <a:avLst/>
          </a:prstGeom>
        </p:spPr>
        <p:txBody>
          <a:bodyPr wrap="square">
            <a:spAutoFit/>
          </a:bodyPr>
          <a:lstStyle/>
          <a:p>
            <a:pPr marL="285750" indent="-285750">
              <a:lnSpc>
                <a:spcPct val="150000"/>
              </a:lnSpc>
              <a:buFont typeface="Wingdings" pitchFamily="2" charset="2"/>
              <a:buChar char="Ø"/>
            </a:pPr>
            <a:r>
              <a:rPr lang="zh-CN" altLang="en-US" dirty="0" smtClean="0"/>
              <a:t>细胞</a:t>
            </a:r>
            <a:r>
              <a:rPr lang="zh-CN" altLang="en-US" dirty="0"/>
              <a:t>的显微结构与亚显微结构 </a:t>
            </a:r>
          </a:p>
          <a:p>
            <a:pPr marL="285750" indent="-285750">
              <a:lnSpc>
                <a:spcPct val="150000"/>
              </a:lnSpc>
              <a:buFont typeface="Arial" pitchFamily="34" charset="0"/>
              <a:buChar char="•"/>
            </a:pPr>
            <a:r>
              <a:rPr lang="zh-CN" altLang="en-US" dirty="0"/>
              <a:t>光学显微镜下看见的细胞结构称为细胞的显微结构，电子显微镜下看到的结构称为细胞的亚显微结构。 </a:t>
            </a:r>
          </a:p>
          <a:p>
            <a:pPr marL="285750" indent="-285750">
              <a:lnSpc>
                <a:spcPct val="150000"/>
              </a:lnSpc>
              <a:buFont typeface="Wingdings" pitchFamily="2" charset="2"/>
              <a:buChar char="Ø"/>
            </a:pPr>
            <a:r>
              <a:rPr lang="zh-CN" altLang="en-US" dirty="0"/>
              <a:t>细胞质基质和细胞器 </a:t>
            </a:r>
          </a:p>
          <a:p>
            <a:pPr marL="285750" indent="-285750">
              <a:lnSpc>
                <a:spcPct val="150000"/>
              </a:lnSpc>
              <a:buFont typeface="Arial" pitchFamily="34" charset="0"/>
              <a:buChar char="•"/>
            </a:pPr>
            <a:r>
              <a:rPr lang="zh-CN" altLang="en-US" dirty="0"/>
              <a:t>细胞质基质：细胞质中由水、无机盐、脂质、糖类等组成的呈胶质状态的溶液称为细胞质基质，是细胞代谢的主要场所。</a:t>
            </a:r>
          </a:p>
          <a:p>
            <a:pPr marL="285750" indent="-285750">
              <a:lnSpc>
                <a:spcPct val="150000"/>
              </a:lnSpc>
              <a:buFont typeface="Arial" pitchFamily="34" charset="0"/>
              <a:buChar char="•"/>
            </a:pPr>
            <a:r>
              <a:rPr lang="zh-CN" altLang="en-US" dirty="0"/>
              <a:t>细胞器：悬浮在细胞质基质中，有特定功能和固定形态结构的成分，包括线粒体、内质网、溶酶体、高尔基体、核糖体、中心体、高尔基体、叶绿体等。</a:t>
            </a:r>
          </a:p>
          <a:p>
            <a:pPr>
              <a:lnSpc>
                <a:spcPct val="150000"/>
              </a:lnSpc>
            </a:pPr>
            <a:r>
              <a:rPr lang="zh-CN" altLang="en-US" dirty="0"/>
              <a:t>	</a:t>
            </a:r>
          </a:p>
        </p:txBody>
      </p:sp>
    </p:spTree>
    <p:extLst>
      <p:ext uri="{BB962C8B-B14F-4D97-AF65-F5344CB8AC3E}">
        <p14:creationId xmlns:p14="http://schemas.microsoft.com/office/powerpoint/2010/main" val="2857930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mg4.imgtn.bdimg.com/it/u=3768899429,651764554&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矩形 22"/>
          <p:cNvSpPr/>
          <p:nvPr/>
        </p:nvSpPr>
        <p:spPr>
          <a:xfrm>
            <a:off x="6849291" y="160338"/>
            <a:ext cx="5898775" cy="1200329"/>
          </a:xfrm>
          <a:prstGeom prst="rect">
            <a:avLst/>
          </a:prstGeom>
        </p:spPr>
        <p:txBody>
          <a:bodyPr wrap="square">
            <a:spAutoFit/>
          </a:bodyPr>
          <a:lstStyle/>
          <a:p>
            <a:r>
              <a:rPr lang="zh-CN" altLang="en-US" dirty="0"/>
              <a:t>				</a:t>
            </a:r>
            <a:r>
              <a:rPr lang="en-US" altLang="zh-CN" dirty="0"/>
              <a:t>	</a:t>
            </a:r>
            <a:r>
              <a:rPr lang="zh-CN" altLang="en-US" dirty="0"/>
              <a:t>				</a:t>
            </a:r>
          </a:p>
          <a:p>
            <a:r>
              <a:rPr lang="zh-CN" altLang="en-US" dirty="0"/>
              <a:t>		</a:t>
            </a:r>
            <a:r>
              <a:rPr lang="en-US" altLang="zh-CN" dirty="0" smtClean="0"/>
              <a:t> </a:t>
            </a:r>
            <a:r>
              <a:rPr lang="en-US" altLang="zh-CN" dirty="0"/>
              <a:t>	</a:t>
            </a:r>
            <a:r>
              <a:rPr lang="en-US" altLang="zh-CN" dirty="0" smtClean="0"/>
              <a:t> </a:t>
            </a:r>
            <a:r>
              <a:rPr lang="en-US" altLang="zh-CN" dirty="0"/>
              <a:t>	</a:t>
            </a:r>
          </a:p>
          <a:p>
            <a:r>
              <a:rPr lang="zh-CN" altLang="en-US" dirty="0"/>
              <a:t>	</a:t>
            </a:r>
            <a:r>
              <a:rPr lang="en-US" altLang="zh-CN" dirty="0"/>
              <a:t>	</a:t>
            </a:r>
          </a:p>
        </p:txBody>
      </p:sp>
      <p:sp>
        <p:nvSpPr>
          <p:cNvPr id="3" name="矩形 2"/>
          <p:cNvSpPr/>
          <p:nvPr/>
        </p:nvSpPr>
        <p:spPr>
          <a:xfrm>
            <a:off x="925205" y="885167"/>
            <a:ext cx="10180759" cy="3831818"/>
          </a:xfrm>
          <a:prstGeom prst="rect">
            <a:avLst/>
          </a:prstGeom>
        </p:spPr>
        <p:txBody>
          <a:bodyPr wrap="square">
            <a:spAutoFit/>
          </a:bodyPr>
          <a:lstStyle/>
          <a:p>
            <a:pPr marL="285750" indent="-285750">
              <a:lnSpc>
                <a:spcPct val="150000"/>
              </a:lnSpc>
              <a:buFont typeface="Arial" pitchFamily="34" charset="0"/>
              <a:buChar char="•"/>
            </a:pPr>
            <a:r>
              <a:rPr lang="en-US" altLang="zh-CN" dirty="0" smtClean="0"/>
              <a:t>A</a:t>
            </a:r>
            <a:r>
              <a:rPr lang="zh-CN" altLang="en-US" dirty="0"/>
              <a:t>、</a:t>
            </a:r>
            <a:r>
              <a:rPr lang="en-US" altLang="zh-CN" dirty="0"/>
              <a:t>B </a:t>
            </a:r>
            <a:r>
              <a:rPr lang="zh-CN" altLang="en-US" dirty="0"/>
              <a:t>图：两图都是分泌蛋白运输加工过程图示，其中</a:t>
            </a:r>
            <a:r>
              <a:rPr lang="en-US" altLang="zh-CN" dirty="0"/>
              <a:t>A </a:t>
            </a:r>
            <a:r>
              <a:rPr lang="zh-CN" altLang="en-US" dirty="0"/>
              <a:t>图是细胞的局部，</a:t>
            </a:r>
            <a:r>
              <a:rPr lang="en-US" altLang="zh-CN" dirty="0"/>
              <a:t>B </a:t>
            </a:r>
            <a:r>
              <a:rPr lang="zh-CN" altLang="en-US" dirty="0"/>
              <a:t>图则是完整细胞。</a:t>
            </a:r>
          </a:p>
          <a:p>
            <a:pPr marL="285750" indent="-285750">
              <a:lnSpc>
                <a:spcPct val="150000"/>
              </a:lnSpc>
              <a:buFont typeface="Arial" pitchFamily="34" charset="0"/>
              <a:buChar char="•"/>
            </a:pPr>
            <a:r>
              <a:rPr lang="en-US" altLang="zh-CN" dirty="0"/>
              <a:t>A </a:t>
            </a:r>
            <a:r>
              <a:rPr lang="zh-CN" altLang="en-US" dirty="0"/>
              <a:t>图中①②③④⑤依次表示核膜、核糖体、内质网、高尔基体、细胞膜。</a:t>
            </a:r>
          </a:p>
          <a:p>
            <a:pPr marL="285750" indent="-285750">
              <a:lnSpc>
                <a:spcPct val="150000"/>
              </a:lnSpc>
              <a:buFont typeface="Arial" pitchFamily="34" charset="0"/>
              <a:buChar char="•"/>
            </a:pPr>
            <a:r>
              <a:rPr lang="en-US" altLang="zh-CN" dirty="0"/>
              <a:t>B </a:t>
            </a:r>
            <a:r>
              <a:rPr lang="zh-CN" altLang="en-US" dirty="0"/>
              <a:t>图中①②③④⑤⑥⑦⑧依次表示核糖体、内质网、囊泡、高尔基体、囊泡、细胞膜、分泌蛋白、线粒体。</a:t>
            </a:r>
          </a:p>
          <a:p>
            <a:pPr marL="285750" indent="-285750">
              <a:lnSpc>
                <a:spcPct val="150000"/>
              </a:lnSpc>
              <a:buFont typeface="Arial" pitchFamily="34" charset="0"/>
              <a:buChar char="•"/>
            </a:pPr>
            <a:r>
              <a:rPr lang="en-US" altLang="zh-CN" dirty="0"/>
              <a:t>B </a:t>
            </a:r>
            <a:r>
              <a:rPr lang="zh-CN" altLang="en-US" dirty="0"/>
              <a:t>图中⑦物质排出细胞的方式是胞吐，该过程体现了细胞膜的流动性</a:t>
            </a:r>
            <a:r>
              <a:rPr lang="zh-CN" altLang="en-US" dirty="0" smtClean="0"/>
              <a:t>。</a:t>
            </a:r>
            <a:endParaRPr lang="zh-CN" altLang="en-US" dirty="0"/>
          </a:p>
          <a:p>
            <a:pPr marL="285750" indent="-285750">
              <a:lnSpc>
                <a:spcPct val="150000"/>
              </a:lnSpc>
              <a:buFont typeface="Arial" pitchFamily="34" charset="0"/>
              <a:buChar char="•"/>
            </a:pPr>
            <a:r>
              <a:rPr lang="en-US" altLang="zh-CN" dirty="0" smtClean="0"/>
              <a:t>C </a:t>
            </a:r>
            <a:r>
              <a:rPr lang="zh-CN" altLang="en-US" dirty="0"/>
              <a:t>图、</a:t>
            </a:r>
            <a:r>
              <a:rPr lang="en-US" altLang="zh-CN" dirty="0"/>
              <a:t>D </a:t>
            </a:r>
            <a:r>
              <a:rPr lang="zh-CN" altLang="en-US" dirty="0"/>
              <a:t>图：该过程的研究手段</a:t>
            </a:r>
            <a:r>
              <a:rPr lang="en-US" altLang="zh-CN" dirty="0"/>
              <a:t>——</a:t>
            </a:r>
            <a:r>
              <a:rPr lang="zh-CN" altLang="en-US" dirty="0"/>
              <a:t>放射性同位素标记法， 用</a:t>
            </a:r>
            <a:r>
              <a:rPr lang="en-US" altLang="zh-CN" dirty="0"/>
              <a:t>3H </a:t>
            </a:r>
            <a:r>
              <a:rPr lang="zh-CN" altLang="en-US" dirty="0"/>
              <a:t>标记亮氨酸，放射性最先出现在</a:t>
            </a:r>
            <a:r>
              <a:rPr lang="en-US" altLang="zh-CN" dirty="0"/>
              <a:t>A </a:t>
            </a:r>
            <a:r>
              <a:rPr lang="zh-CN" altLang="en-US" dirty="0"/>
              <a:t>图中的②或</a:t>
            </a:r>
            <a:r>
              <a:rPr lang="en-US" altLang="zh-CN" dirty="0"/>
              <a:t>B </a:t>
            </a:r>
            <a:r>
              <a:rPr lang="zh-CN" altLang="en-US" dirty="0"/>
              <a:t>图中的①，然后依次出现在内质网、高尔基体和细胞膜等结构上。</a:t>
            </a:r>
          </a:p>
          <a:p>
            <a:pPr marL="285750" indent="-285750">
              <a:lnSpc>
                <a:spcPct val="150000"/>
              </a:lnSpc>
              <a:buFont typeface="Wingdings" pitchFamily="2" charset="2"/>
              <a:buChar char="Ø"/>
            </a:pPr>
            <a:r>
              <a:rPr lang="zh-CN" altLang="en-US" dirty="0"/>
              <a:t>分泌蛋白的加工和运输过程中膜面积变化曲线图 </a:t>
            </a:r>
            <a:r>
              <a:rPr lang="zh-CN" altLang="en-US" dirty="0" smtClean="0"/>
              <a:t>（下图） </a:t>
            </a:r>
            <a:endParaRPr lang="zh-CN" altLang="en-US" dirty="0"/>
          </a:p>
          <a:p>
            <a:pPr>
              <a:lnSpc>
                <a:spcPct val="150000"/>
              </a:lnSpc>
            </a:pP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788" y="4227276"/>
            <a:ext cx="4657589" cy="18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889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7256" y="1124285"/>
            <a:ext cx="10126461" cy="3831818"/>
          </a:xfrm>
          <a:prstGeom prst="rect">
            <a:avLst/>
          </a:prstGeom>
        </p:spPr>
        <p:txBody>
          <a:bodyPr wrap="square">
            <a:spAutoFit/>
          </a:bodyPr>
          <a:lstStyle/>
          <a:p>
            <a:pPr marL="285750" indent="-285750">
              <a:lnSpc>
                <a:spcPct val="150000"/>
              </a:lnSpc>
              <a:buFont typeface="Arial" pitchFamily="34" charset="0"/>
              <a:buChar char="•"/>
            </a:pPr>
            <a:r>
              <a:rPr lang="zh-CN" altLang="en-US" dirty="0" smtClean="0"/>
              <a:t>图</a:t>
            </a:r>
            <a:r>
              <a:rPr lang="zh-CN" altLang="en-US" dirty="0"/>
              <a:t>甲和图乙都表示膜面积随时间的变化，图甲表示的是前后两个时间点的变化，图乙表示的是一定时间段内的变化。</a:t>
            </a:r>
          </a:p>
          <a:p>
            <a:pPr marL="285750" indent="-285750">
              <a:lnSpc>
                <a:spcPct val="150000"/>
              </a:lnSpc>
              <a:buFont typeface="Arial" pitchFamily="34" charset="0"/>
              <a:buChar char="•"/>
            </a:pPr>
            <a:r>
              <a:rPr lang="zh-CN" altLang="en-US" dirty="0"/>
              <a:t>图甲和图乙分别以直方图和曲线图的形式表示在分泌蛋白加工和运输过程中，内质网膜面积减小，高尔基体膜面积基本不变，细胞膜面积相对增大的现象。</a:t>
            </a:r>
          </a:p>
          <a:p>
            <a:pPr>
              <a:lnSpc>
                <a:spcPct val="150000"/>
              </a:lnSpc>
            </a:pPr>
            <a:r>
              <a:rPr lang="en-US" altLang="zh-CN" dirty="0"/>
              <a:t>【</a:t>
            </a:r>
            <a:r>
              <a:rPr lang="zh-CN" altLang="en-US" dirty="0"/>
              <a:t>方法技巧</a:t>
            </a:r>
            <a:r>
              <a:rPr lang="en-US" altLang="zh-CN" dirty="0"/>
              <a:t>】</a:t>
            </a:r>
            <a:endParaRPr lang="zh-CN" altLang="en-US" dirty="0"/>
          </a:p>
          <a:p>
            <a:pPr>
              <a:lnSpc>
                <a:spcPct val="150000"/>
              </a:lnSpc>
            </a:pPr>
            <a:r>
              <a:rPr lang="zh-CN" altLang="en-US" dirty="0"/>
              <a:t>“三看法”解读分泌蛋白的合成、加工和</a:t>
            </a:r>
            <a:r>
              <a:rPr lang="zh-CN" altLang="en-US" dirty="0" smtClean="0"/>
              <a:t>运输</a:t>
            </a: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519" y="3637437"/>
            <a:ext cx="5346019" cy="2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458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6235" y="1479392"/>
            <a:ext cx="10126461" cy="2169825"/>
          </a:xfrm>
          <a:prstGeom prst="rect">
            <a:avLst/>
          </a:prstGeom>
        </p:spPr>
        <p:txBody>
          <a:bodyPr wrap="square">
            <a:spAutoFit/>
          </a:bodyPr>
          <a:lstStyle/>
          <a:p>
            <a:pPr>
              <a:lnSpc>
                <a:spcPct val="150000"/>
              </a:lnSpc>
            </a:pPr>
            <a:r>
              <a:rPr lang="en-US" altLang="zh-CN" dirty="0" smtClean="0"/>
              <a:t>【</a:t>
            </a:r>
            <a:r>
              <a:rPr lang="zh-CN" altLang="en-US" dirty="0"/>
              <a:t>易错提醒</a:t>
            </a:r>
            <a:r>
              <a:rPr lang="en-US" altLang="zh-CN" dirty="0"/>
              <a:t>】</a:t>
            </a:r>
            <a:r>
              <a:rPr lang="zh-CN" altLang="en-US" dirty="0"/>
              <a:t> 　</a:t>
            </a:r>
          </a:p>
          <a:p>
            <a:pPr>
              <a:lnSpc>
                <a:spcPct val="150000"/>
              </a:lnSpc>
            </a:pPr>
            <a:r>
              <a:rPr lang="zh-CN" altLang="en-US" dirty="0"/>
              <a:t>易混淆与分泌蛋白形成的“有关细胞器”“有关结构” 和“有关膜结构” </a:t>
            </a:r>
          </a:p>
          <a:p>
            <a:pPr>
              <a:lnSpc>
                <a:spcPct val="150000"/>
              </a:lnSpc>
            </a:pPr>
            <a:r>
              <a:rPr lang="zh-CN" altLang="en-US" dirty="0"/>
              <a:t>（</a:t>
            </a:r>
            <a:r>
              <a:rPr lang="en-US" altLang="zh-CN" dirty="0"/>
              <a:t>1</a:t>
            </a:r>
            <a:r>
              <a:rPr lang="zh-CN" altLang="en-US" dirty="0"/>
              <a:t>）有关细胞器：线粒体、核糖体、内质网、高尔基体。</a:t>
            </a:r>
          </a:p>
          <a:p>
            <a:pPr>
              <a:lnSpc>
                <a:spcPct val="150000"/>
              </a:lnSpc>
            </a:pPr>
            <a:r>
              <a:rPr lang="zh-CN" altLang="en-US" dirty="0"/>
              <a:t>（</a:t>
            </a:r>
            <a:r>
              <a:rPr lang="en-US" altLang="zh-CN" dirty="0"/>
              <a:t>2</a:t>
            </a:r>
            <a:r>
              <a:rPr lang="zh-CN" altLang="en-US" dirty="0"/>
              <a:t>）有关结构：细胞核、线粒体、核糖体、内质网、高尔基体、细胞膜。</a:t>
            </a:r>
          </a:p>
          <a:p>
            <a:pPr>
              <a:lnSpc>
                <a:spcPct val="150000"/>
              </a:lnSpc>
            </a:pPr>
            <a:r>
              <a:rPr lang="zh-CN" altLang="en-US" dirty="0"/>
              <a:t>（</a:t>
            </a:r>
            <a:r>
              <a:rPr lang="en-US" altLang="zh-CN" dirty="0"/>
              <a:t>3</a:t>
            </a:r>
            <a:r>
              <a:rPr lang="zh-CN" altLang="en-US" dirty="0"/>
              <a:t>）有关膜结构：细胞核、线粒体、内质网、高尔基体、细胞膜。</a:t>
            </a:r>
          </a:p>
        </p:txBody>
      </p:sp>
    </p:spTree>
    <p:extLst>
      <p:ext uri="{BB962C8B-B14F-4D97-AF65-F5344CB8AC3E}">
        <p14:creationId xmlns:p14="http://schemas.microsoft.com/office/powerpoint/2010/main" val="2141842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58729" y="683882"/>
            <a:ext cx="4190320" cy="3416320"/>
          </a:xfrm>
          <a:prstGeom prst="rect">
            <a:avLst/>
          </a:prstGeom>
        </p:spPr>
        <p:txBody>
          <a:bodyPr wrap="square">
            <a:spAutoFit/>
          </a:bodyPr>
          <a:lstStyle/>
          <a:p>
            <a:pPr>
              <a:lnSpc>
                <a:spcPct val="150000"/>
              </a:lnSpc>
            </a:pPr>
            <a:r>
              <a:rPr lang="zh-CN" altLang="en-US" b="1" dirty="0" smtClean="0">
                <a:latin typeface="微软雅黑" pitchFamily="34" charset="-122"/>
                <a:ea typeface="微软雅黑" pitchFamily="34" charset="-122"/>
              </a:rPr>
              <a:t>例 </a:t>
            </a:r>
            <a:r>
              <a:rPr lang="en-US" altLang="zh-CN" b="1" dirty="0">
                <a:latin typeface="微软雅黑" pitchFamily="34" charset="-122"/>
                <a:ea typeface="微软雅黑" pitchFamily="34" charset="-122"/>
              </a:rPr>
              <a:t>2</a:t>
            </a:r>
            <a:r>
              <a:rPr lang="en-US" altLang="zh-CN" b="1" dirty="0" smtClean="0">
                <a:latin typeface="微软雅黑" pitchFamily="34" charset="-122"/>
                <a:ea typeface="微软雅黑" pitchFamily="34" charset="-122"/>
              </a:rPr>
              <a:t>            </a:t>
            </a:r>
            <a:r>
              <a:rPr lang="zh-CN" altLang="en-US" dirty="0" smtClean="0"/>
              <a:t>难度</a:t>
            </a:r>
            <a:r>
              <a:rPr lang="zh-CN" altLang="en-US" dirty="0"/>
              <a:t>★★★ </a:t>
            </a:r>
            <a:r>
              <a:rPr lang="zh-CN" altLang="en-US" dirty="0" smtClean="0"/>
              <a:t>      典型★★★</a:t>
            </a:r>
            <a:endParaRPr lang="zh-CN" altLang="en-US" dirty="0"/>
          </a:p>
          <a:p>
            <a:pPr>
              <a:lnSpc>
                <a:spcPct val="150000"/>
              </a:lnSpc>
            </a:pPr>
            <a:r>
              <a:rPr lang="zh-CN" altLang="en-US" dirty="0" smtClean="0"/>
              <a:t>不同</a:t>
            </a:r>
            <a:r>
              <a:rPr lang="zh-CN" altLang="en-US" dirty="0"/>
              <a:t>细胞分泌物的分泌方式有差异。分泌物形成后，如果随即被排出细胞，这种方式称为连续分泌；如果先在分泌颗粒中储存一段时间，待有相关“信号”刺激影响时再分泌到细胞外，称为不连续分泌</a:t>
            </a:r>
            <a:r>
              <a:rPr lang="zh-CN" altLang="en-US" dirty="0" smtClean="0"/>
              <a:t>。下图表示</a:t>
            </a:r>
            <a:r>
              <a:rPr lang="zh-CN" altLang="en-US" dirty="0"/>
              <a:t>几种分泌蛋白合成和分泌的途径，请据图回答问题。</a:t>
            </a:r>
          </a:p>
        </p:txBody>
      </p:sp>
      <p:cxnSp>
        <p:nvCxnSpPr>
          <p:cNvPr id="19" name="直接连接符 18"/>
          <p:cNvCxnSpPr/>
          <p:nvPr/>
        </p:nvCxnSpPr>
        <p:spPr>
          <a:xfrm>
            <a:off x="5073489" y="702240"/>
            <a:ext cx="0" cy="5370086"/>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220" y="4058632"/>
            <a:ext cx="2630281" cy="20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5149049" y="656570"/>
            <a:ext cx="6019060" cy="5418971"/>
            <a:chOff x="5149049" y="656570"/>
            <a:chExt cx="6019060" cy="5418971"/>
          </a:xfrm>
        </p:grpSpPr>
        <p:sp>
          <p:nvSpPr>
            <p:cNvPr id="10" name="矩形 9"/>
            <p:cNvSpPr/>
            <p:nvPr/>
          </p:nvSpPr>
          <p:spPr>
            <a:xfrm>
              <a:off x="5149049" y="656570"/>
              <a:ext cx="6019060" cy="3416320"/>
            </a:xfrm>
            <a:prstGeom prst="rect">
              <a:avLst/>
            </a:prstGeom>
          </p:spPr>
          <p:txBody>
            <a:bodyPr wrap="square">
              <a:spAutoFit/>
            </a:bodyPr>
            <a:lstStyle/>
            <a:p>
              <a:pPr>
                <a:lnSpc>
                  <a:spcPct val="150000"/>
                </a:lnSpc>
              </a:pPr>
              <a:r>
                <a:rPr lang="zh-CN" altLang="en-US" dirty="0" smtClean="0"/>
                <a:t>（</a:t>
              </a:r>
              <a:r>
                <a:rPr lang="en-US" altLang="zh-CN" dirty="0"/>
                <a:t>1</a:t>
              </a:r>
              <a:r>
                <a:rPr lang="zh-CN" altLang="en-US" dirty="0"/>
                <a:t>）在细胞与外界环境之间进行物质运输、能量转换和信息传递的过程中，起决定作用的生物膜是</a:t>
              </a:r>
              <a:r>
                <a:rPr lang="zh-CN" altLang="en-US" u="sng" dirty="0"/>
                <a:t> 　　　　</a:t>
              </a:r>
              <a:r>
                <a:rPr lang="zh-CN" altLang="en-US" dirty="0"/>
                <a:t>。</a:t>
              </a:r>
            </a:p>
            <a:p>
              <a:pPr>
                <a:lnSpc>
                  <a:spcPct val="150000"/>
                </a:lnSpc>
              </a:pPr>
              <a:r>
                <a:rPr lang="zh-CN" altLang="en-US" dirty="0"/>
                <a:t>（</a:t>
              </a:r>
              <a:r>
                <a:rPr lang="en-US" altLang="zh-CN" dirty="0"/>
                <a:t>2</a:t>
              </a:r>
              <a:r>
                <a:rPr lang="zh-CN" altLang="en-US" dirty="0"/>
                <a:t>）氨基酸脱水缩合形成肽链的场所是［　</a:t>
              </a:r>
              <a:r>
                <a:rPr lang="zh-CN" altLang="en-US" dirty="0" smtClean="0"/>
                <a:t>］</a:t>
              </a:r>
              <a:r>
                <a:rPr lang="zh-CN" altLang="en-US" u="sng" dirty="0" smtClean="0"/>
                <a:t> </a:t>
              </a:r>
              <a:r>
                <a:rPr lang="zh-CN" altLang="en-US" u="sng" dirty="0"/>
                <a:t>　　　</a:t>
              </a:r>
              <a:r>
                <a:rPr lang="zh-CN" altLang="en-US" dirty="0"/>
                <a:t>，对分泌蛋白进行加工的细胞器有</a:t>
              </a:r>
              <a:r>
                <a:rPr lang="zh-CN" altLang="en-US" u="sng" dirty="0"/>
                <a:t> 　　　　　　　　　</a:t>
              </a:r>
              <a:r>
                <a:rPr lang="zh-CN" altLang="en-US" dirty="0"/>
                <a:t>。</a:t>
              </a:r>
            </a:p>
            <a:p>
              <a:pPr>
                <a:lnSpc>
                  <a:spcPct val="150000"/>
                </a:lnSpc>
              </a:pPr>
              <a:r>
                <a:rPr lang="zh-CN" altLang="en-US" dirty="0"/>
                <a:t>（</a:t>
              </a:r>
              <a:r>
                <a:rPr lang="en-US" altLang="zh-CN" dirty="0"/>
                <a:t>3</a:t>
              </a:r>
              <a:r>
                <a:rPr lang="zh-CN" altLang="en-US" dirty="0"/>
                <a:t>）将含</a:t>
              </a:r>
              <a:r>
                <a:rPr lang="en-US" altLang="zh-CN" baseline="30000" dirty="0"/>
                <a:t>3</a:t>
              </a:r>
              <a:r>
                <a:rPr lang="en-US" altLang="zh-CN" dirty="0"/>
                <a:t>H </a:t>
              </a:r>
              <a:r>
                <a:rPr lang="zh-CN" altLang="en-US" dirty="0"/>
                <a:t>标记的亮氨酸注射到胰腺细胞中进行追踪实验研究，可以发现分泌蛋白是按照</a:t>
              </a:r>
              <a:r>
                <a:rPr lang="zh-CN" altLang="en-US" u="sng" dirty="0"/>
                <a:t> 　　　　　　</a:t>
              </a:r>
              <a:r>
                <a:rPr lang="zh-CN" altLang="en-US" dirty="0"/>
                <a:t>（用序号和箭头表示）方向运输的，这体现了细胞内各种生物膜在功能</a:t>
              </a:r>
              <a:r>
                <a:rPr lang="zh-CN" altLang="en-US" dirty="0" smtClean="0"/>
                <a:t>上</a:t>
              </a:r>
              <a:r>
                <a:rPr lang="zh-CN" altLang="en-US" u="sng" dirty="0" smtClean="0"/>
                <a:t> </a:t>
              </a:r>
              <a:r>
                <a:rPr lang="zh-CN" altLang="en-US" u="sng" dirty="0"/>
                <a:t>　 　　　　　　　　　　　</a:t>
              </a:r>
              <a:r>
                <a:rPr lang="zh-CN" altLang="en-US" dirty="0" smtClean="0"/>
                <a:t>。</a:t>
              </a:r>
              <a:endParaRPr lang="en-US" altLang="zh-CN" dirty="0" smtClean="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397" y="4072890"/>
              <a:ext cx="2437381" cy="166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160877" y="3905716"/>
              <a:ext cx="3228513" cy="2169825"/>
            </a:xfrm>
            <a:prstGeom prst="rect">
              <a:avLst/>
            </a:prstGeom>
          </p:spPr>
          <p:txBody>
            <a:bodyPr wrap="square">
              <a:spAutoFit/>
            </a:bodyPr>
            <a:lstStyle/>
            <a:p>
              <a:pPr>
                <a:lnSpc>
                  <a:spcPct val="150000"/>
                </a:lnSpc>
              </a:pPr>
              <a:r>
                <a:rPr lang="zh-CN" altLang="en-US" dirty="0"/>
                <a:t>（</a:t>
              </a:r>
              <a:r>
                <a:rPr lang="en-US" altLang="zh-CN" dirty="0"/>
                <a:t>4</a:t>
              </a:r>
              <a:r>
                <a:rPr lang="zh-CN" altLang="en-US" dirty="0" smtClean="0"/>
                <a:t>）</a:t>
              </a:r>
              <a:r>
                <a:rPr lang="zh-CN" altLang="en-US" dirty="0"/>
                <a:t>右</a:t>
              </a:r>
              <a:r>
                <a:rPr lang="zh-CN" altLang="en-US" dirty="0" smtClean="0"/>
                <a:t>图为</a:t>
              </a:r>
              <a:r>
                <a:rPr lang="zh-CN" altLang="en-US" dirty="0"/>
                <a:t>胰腺细胞分泌某蛋白质前几种生物膜面积的示意图，请据图画出该蛋白质分泌后相应几种生物膜面积的示意图。</a:t>
              </a:r>
            </a:p>
          </p:txBody>
        </p:sp>
      </p:grpSp>
    </p:spTree>
    <p:extLst>
      <p:ext uri="{BB962C8B-B14F-4D97-AF65-F5344CB8AC3E}">
        <p14:creationId xmlns:p14="http://schemas.microsoft.com/office/powerpoint/2010/main" val="12537381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785" y="980412"/>
            <a:ext cx="10156055" cy="3831818"/>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smtClean="0"/>
              <a:t>】</a:t>
            </a:r>
            <a:r>
              <a:rPr lang="zh-CN" altLang="en-US" dirty="0" smtClean="0"/>
              <a:t>（</a:t>
            </a:r>
            <a:r>
              <a:rPr lang="en-US" altLang="zh-CN" dirty="0"/>
              <a:t>1</a:t>
            </a:r>
            <a:r>
              <a:rPr lang="zh-CN" altLang="en-US" dirty="0"/>
              <a:t>）细胞膜在细胞与外界环境之间的物质运输、能量转换和信息传递过程中有重要作用。</a:t>
            </a:r>
          </a:p>
          <a:p>
            <a:pPr>
              <a:lnSpc>
                <a:spcPct val="150000"/>
              </a:lnSpc>
            </a:pPr>
            <a:r>
              <a:rPr lang="zh-CN" altLang="en-US" dirty="0"/>
              <a:t>（</a:t>
            </a:r>
            <a:r>
              <a:rPr lang="en-US" altLang="zh-CN" dirty="0"/>
              <a:t>2</a:t>
            </a:r>
            <a:r>
              <a:rPr lang="zh-CN" altLang="en-US" dirty="0"/>
              <a:t>）氨基酸脱水缩合形成肽链的场所是核糖体，内质网、高尔基体等对分泌蛋白进行加工。</a:t>
            </a:r>
          </a:p>
          <a:p>
            <a:pPr>
              <a:lnSpc>
                <a:spcPct val="150000"/>
              </a:lnSpc>
            </a:pPr>
            <a:r>
              <a:rPr lang="zh-CN" altLang="en-US" dirty="0"/>
              <a:t>（</a:t>
            </a:r>
            <a:r>
              <a:rPr lang="en-US" altLang="zh-CN" dirty="0"/>
              <a:t>3</a:t>
            </a:r>
            <a:r>
              <a:rPr lang="zh-CN" altLang="en-US" dirty="0"/>
              <a:t>）分泌蛋白的运输方向是②核糖体→③内质网→④高尔基体→⑤细胞膜。</a:t>
            </a:r>
          </a:p>
          <a:p>
            <a:pPr>
              <a:lnSpc>
                <a:spcPct val="150000"/>
              </a:lnSpc>
            </a:pPr>
            <a:r>
              <a:rPr lang="zh-CN" altLang="en-US" dirty="0"/>
              <a:t>（</a:t>
            </a:r>
            <a:r>
              <a:rPr lang="en-US" altLang="zh-CN" dirty="0"/>
              <a:t>4</a:t>
            </a:r>
            <a:r>
              <a:rPr lang="zh-CN" altLang="en-US" dirty="0"/>
              <a:t>）蛋白质分泌过程中，内质网“出芽”形成囊泡（内含蛋白质），囊泡到达高尔基体并与之融合，再从高尔基体上“出芽”形成囊泡，囊泡到达细胞膜，与细胞膜融合，蛋白质被分泌到细胞外，这样内质网膜面积减小，细胞膜的膜面积增大，高尔基体膜面积几乎不变。</a:t>
            </a:r>
          </a:p>
          <a:p>
            <a:pPr>
              <a:lnSpc>
                <a:spcPct val="150000"/>
              </a:lnSpc>
            </a:pPr>
            <a:r>
              <a:rPr lang="en-US" altLang="zh-CN" dirty="0"/>
              <a:t>【</a:t>
            </a:r>
            <a:r>
              <a:rPr lang="zh-CN" altLang="en-US" dirty="0"/>
              <a:t>答案</a:t>
            </a:r>
            <a:r>
              <a:rPr lang="en-US" altLang="zh-CN" dirty="0"/>
              <a:t>】</a:t>
            </a:r>
            <a:r>
              <a:rPr lang="zh-CN" altLang="en-US" dirty="0"/>
              <a:t>（</a:t>
            </a:r>
            <a:r>
              <a:rPr lang="en-US" altLang="zh-CN" dirty="0"/>
              <a:t>1</a:t>
            </a:r>
            <a:r>
              <a:rPr lang="zh-CN" altLang="en-US" dirty="0"/>
              <a:t>）细胞膜　（</a:t>
            </a:r>
            <a:r>
              <a:rPr lang="en-US" altLang="zh-CN" dirty="0"/>
              <a:t>2</a:t>
            </a:r>
            <a:r>
              <a:rPr lang="zh-CN" altLang="en-US" dirty="0"/>
              <a:t>）②　核糖体　内质网、高尔基体 　（</a:t>
            </a:r>
            <a:r>
              <a:rPr lang="en-US" altLang="zh-CN" dirty="0"/>
              <a:t>3</a:t>
            </a:r>
            <a:r>
              <a:rPr lang="zh-CN" altLang="en-US" dirty="0"/>
              <a:t>） ②→③→④→⑤　既紧密联系又协调配合的　</a:t>
            </a:r>
          </a:p>
          <a:p>
            <a:pPr>
              <a:lnSpc>
                <a:spcPct val="150000"/>
              </a:lnSpc>
            </a:pPr>
            <a:r>
              <a:rPr lang="zh-CN" altLang="en-US" dirty="0"/>
              <a:t>（</a:t>
            </a:r>
            <a:r>
              <a:rPr lang="en-US" altLang="zh-CN" dirty="0"/>
              <a:t>4</a:t>
            </a:r>
            <a:r>
              <a:rPr lang="zh-CN" altLang="en-US" dirty="0"/>
              <a:t>）</a:t>
            </a:r>
            <a:r>
              <a:rPr lang="zh-CN" altLang="en-US" dirty="0" smtClean="0"/>
              <a:t>见右图。</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861" y="4112443"/>
            <a:ext cx="3032417" cy="209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1040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69DB3D7-3896-489E-A719-52F9C25F79B4}"/>
              </a:ext>
            </a:extLst>
          </p:cNvPr>
          <p:cNvSpPr/>
          <p:nvPr/>
        </p:nvSpPr>
        <p:spPr>
          <a:xfrm>
            <a:off x="1030357" y="735823"/>
            <a:ext cx="2218452"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走向高考</a:t>
            </a:r>
            <a:endParaRPr lang="zh-CN" altLang="en-US" sz="2400" b="1" dirty="0">
              <a:solidFill>
                <a:srgbClr val="FF0000"/>
              </a:solidFill>
              <a:latin typeface="微软雅黑" pitchFamily="34" charset="-122"/>
              <a:ea typeface="微软雅黑" pitchFamily="34" charset="-122"/>
            </a:endParaRPr>
          </a:p>
        </p:txBody>
      </p:sp>
      <p:pic>
        <p:nvPicPr>
          <p:cNvPr id="5"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693" y="620784"/>
            <a:ext cx="1337128" cy="74787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921066" y="1369031"/>
            <a:ext cx="3057247" cy="553998"/>
          </a:xfrm>
          <a:prstGeom prst="rect">
            <a:avLst/>
          </a:prstGeom>
        </p:spPr>
        <p:txBody>
          <a:bodyPr wrap="none">
            <a:spAutoFit/>
          </a:bodyPr>
          <a:lstStyle/>
          <a:p>
            <a:pPr>
              <a:lnSpc>
                <a:spcPct val="150000"/>
              </a:lnSpc>
            </a:pPr>
            <a:r>
              <a:rPr lang="zh-CN" altLang="zh-CN" sz="2000" b="1" dirty="0" smtClean="0">
                <a:latin typeface="微软雅黑" pitchFamily="34" charset="-122"/>
                <a:ea typeface="微软雅黑" pitchFamily="34" charset="-122"/>
              </a:rPr>
              <a:t>一</a:t>
            </a: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细胞器</a:t>
            </a:r>
            <a:r>
              <a:rPr lang="zh-CN" altLang="en-US" sz="2000" b="1" dirty="0">
                <a:latin typeface="微软雅黑" pitchFamily="34" charset="-122"/>
                <a:ea typeface="微软雅黑" pitchFamily="34" charset="-122"/>
              </a:rPr>
              <a:t>的结构与功能</a:t>
            </a:r>
            <a:endParaRPr lang="zh-CN" altLang="zh-CN" sz="2000" b="1" dirty="0">
              <a:latin typeface="微软雅黑" pitchFamily="34" charset="-122"/>
              <a:ea typeface="微软雅黑" pitchFamily="34" charset="-122"/>
            </a:endParaRPr>
          </a:p>
        </p:txBody>
      </p:sp>
      <p:sp>
        <p:nvSpPr>
          <p:cNvPr id="2" name="矩形 1"/>
          <p:cNvSpPr/>
          <p:nvPr/>
        </p:nvSpPr>
        <p:spPr>
          <a:xfrm>
            <a:off x="921066" y="1937358"/>
            <a:ext cx="4073211" cy="3831818"/>
          </a:xfrm>
          <a:prstGeom prst="rect">
            <a:avLst/>
          </a:prstGeom>
        </p:spPr>
        <p:txBody>
          <a:bodyPr wrap="square">
            <a:spAutoFit/>
          </a:bodyPr>
          <a:lstStyle/>
          <a:p>
            <a:pPr>
              <a:lnSpc>
                <a:spcPct val="150000"/>
              </a:lnSpc>
            </a:pPr>
            <a:r>
              <a:rPr lang="zh-CN" altLang="zh-CN" b="1" dirty="0" smtClean="0">
                <a:latin typeface="微软雅黑" pitchFamily="34" charset="-122"/>
                <a:ea typeface="微软雅黑" pitchFamily="34" charset="-122"/>
              </a:rPr>
              <a:t>例</a:t>
            </a:r>
            <a:r>
              <a:rPr lang="en-US" altLang="zh-CN" b="1" dirty="0" smtClean="0">
                <a:latin typeface="微软雅黑" pitchFamily="34" charset="-122"/>
                <a:ea typeface="微软雅黑" pitchFamily="34" charset="-122"/>
              </a:rPr>
              <a:t>1</a:t>
            </a:r>
            <a:r>
              <a:rPr lang="zh-CN" altLang="en-US" dirty="0" smtClean="0"/>
              <a:t>［</a:t>
            </a:r>
            <a:r>
              <a:rPr lang="en-US" altLang="zh-CN" dirty="0"/>
              <a:t>2017·</a:t>
            </a:r>
            <a:r>
              <a:rPr lang="zh-CN" altLang="en-US" dirty="0"/>
              <a:t>天津高考改编］ </a:t>
            </a:r>
            <a:endParaRPr lang="en-US" altLang="zh-CN" dirty="0" smtClean="0"/>
          </a:p>
          <a:p>
            <a:pPr algn="r">
              <a:lnSpc>
                <a:spcPct val="150000"/>
              </a:lnSpc>
            </a:pPr>
            <a:r>
              <a:rPr lang="zh-CN" altLang="en-US" dirty="0" smtClean="0"/>
              <a:t>难度</a:t>
            </a:r>
            <a:r>
              <a:rPr lang="zh-CN" altLang="en-US" dirty="0"/>
              <a:t>★★☆ </a:t>
            </a:r>
            <a:r>
              <a:rPr lang="zh-CN" altLang="en-US" dirty="0" smtClean="0"/>
              <a:t> 典型</a:t>
            </a:r>
            <a:r>
              <a:rPr lang="zh-CN" altLang="en-US" dirty="0"/>
              <a:t>★★☆ </a:t>
            </a:r>
          </a:p>
          <a:p>
            <a:pPr>
              <a:lnSpc>
                <a:spcPct val="150000"/>
              </a:lnSpc>
            </a:pPr>
            <a:r>
              <a:rPr lang="zh-CN" altLang="en-US" dirty="0"/>
              <a:t>下列有关真核生物核糖体的叙述，正确的是（　　） </a:t>
            </a:r>
          </a:p>
          <a:p>
            <a:pPr>
              <a:lnSpc>
                <a:spcPct val="150000"/>
              </a:lnSpc>
            </a:pPr>
            <a:r>
              <a:rPr lang="en-US" altLang="zh-CN" dirty="0"/>
              <a:t>A. </a:t>
            </a:r>
            <a:r>
              <a:rPr lang="zh-CN" altLang="en-US" dirty="0"/>
              <a:t>分泌蛋白的多肽链最早在核糖体中合成</a:t>
            </a:r>
          </a:p>
          <a:p>
            <a:pPr>
              <a:lnSpc>
                <a:spcPct val="150000"/>
              </a:lnSpc>
            </a:pPr>
            <a:r>
              <a:rPr lang="en-US" altLang="zh-CN" dirty="0"/>
              <a:t>B. </a:t>
            </a:r>
            <a:r>
              <a:rPr lang="zh-CN" altLang="en-US" dirty="0"/>
              <a:t>组成成分中含</a:t>
            </a:r>
            <a:r>
              <a:rPr lang="en-US" altLang="zh-CN" dirty="0"/>
              <a:t>mRNA </a:t>
            </a:r>
          </a:p>
          <a:p>
            <a:pPr>
              <a:lnSpc>
                <a:spcPct val="150000"/>
              </a:lnSpc>
            </a:pPr>
            <a:r>
              <a:rPr lang="en-US" altLang="zh-CN" dirty="0"/>
              <a:t>C. </a:t>
            </a:r>
            <a:r>
              <a:rPr lang="zh-CN" altLang="en-US" dirty="0"/>
              <a:t>全部游离在细胞质基质中</a:t>
            </a:r>
          </a:p>
          <a:p>
            <a:pPr>
              <a:lnSpc>
                <a:spcPct val="150000"/>
              </a:lnSpc>
            </a:pPr>
            <a:r>
              <a:rPr lang="en-US" altLang="zh-CN" dirty="0"/>
              <a:t>D. </a:t>
            </a:r>
            <a:r>
              <a:rPr lang="zh-CN" altLang="en-US" dirty="0"/>
              <a:t>磷脂参与线粒体和核糖体的</a:t>
            </a:r>
            <a:r>
              <a:rPr lang="zh-CN" altLang="en-US" dirty="0" smtClean="0"/>
              <a:t>构成</a:t>
            </a:r>
            <a:endParaRPr lang="zh-CN" altLang="en-US" dirty="0"/>
          </a:p>
        </p:txBody>
      </p:sp>
      <p:cxnSp>
        <p:nvCxnSpPr>
          <p:cNvPr id="8" name="直接连接符 7"/>
          <p:cNvCxnSpPr/>
          <p:nvPr/>
        </p:nvCxnSpPr>
        <p:spPr>
          <a:xfrm>
            <a:off x="5035473" y="1090930"/>
            <a:ext cx="0" cy="5113538"/>
          </a:xfrm>
          <a:prstGeom prst="line">
            <a:avLst/>
          </a:prstGeom>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225250" y="1937358"/>
            <a:ext cx="5930282" cy="3831818"/>
          </a:xfrm>
          <a:prstGeom prst="rect">
            <a:avLst/>
          </a:prstGeom>
        </p:spPr>
        <p:txBody>
          <a:bodyPr wrap="square">
            <a:spAutoFit/>
          </a:bodyPr>
          <a:lstStyle/>
          <a:p>
            <a:pPr lvl="0">
              <a:lnSpc>
                <a:spcPct val="150000"/>
              </a:lnSpc>
            </a:pPr>
            <a:r>
              <a:rPr lang="en-US" altLang="zh-CN" dirty="0">
                <a:solidFill>
                  <a:prstClr val="black"/>
                </a:solidFill>
              </a:rPr>
              <a:t>【</a:t>
            </a:r>
            <a:r>
              <a:rPr lang="zh-CN" altLang="en-US" dirty="0">
                <a:solidFill>
                  <a:prstClr val="black"/>
                </a:solidFill>
              </a:rPr>
              <a:t>思路建立</a:t>
            </a:r>
            <a:r>
              <a:rPr lang="en-US" altLang="zh-CN" dirty="0">
                <a:solidFill>
                  <a:prstClr val="black"/>
                </a:solidFill>
              </a:rPr>
              <a:t>】</a:t>
            </a:r>
            <a:r>
              <a:rPr lang="zh-CN" altLang="en-US" dirty="0">
                <a:solidFill>
                  <a:prstClr val="black"/>
                </a:solidFill>
              </a:rPr>
              <a:t>辨析核糖体的化学成分、结构、分布场所、功能等。</a:t>
            </a:r>
          </a:p>
          <a:p>
            <a:pPr lvl="0">
              <a:lnSpc>
                <a:spcPct val="150000"/>
              </a:lnSpc>
            </a:pPr>
            <a:r>
              <a:rPr lang="en-US" altLang="zh-CN" dirty="0">
                <a:solidFill>
                  <a:prstClr val="black"/>
                </a:solidFill>
              </a:rPr>
              <a:t>【</a:t>
            </a:r>
            <a:r>
              <a:rPr lang="zh-CN" altLang="en-US" dirty="0">
                <a:solidFill>
                  <a:prstClr val="black"/>
                </a:solidFill>
              </a:rPr>
              <a:t>解析</a:t>
            </a:r>
            <a:r>
              <a:rPr lang="en-US" altLang="zh-CN" dirty="0" smtClean="0">
                <a:solidFill>
                  <a:prstClr val="black"/>
                </a:solidFill>
              </a:rPr>
              <a:t>】</a:t>
            </a:r>
            <a:r>
              <a:rPr lang="zh-CN" altLang="en-US" dirty="0" smtClean="0">
                <a:solidFill>
                  <a:prstClr val="black"/>
                </a:solidFill>
              </a:rPr>
              <a:t>分泌</a:t>
            </a:r>
            <a:r>
              <a:rPr lang="zh-CN" altLang="en-US" dirty="0">
                <a:solidFill>
                  <a:prstClr val="black"/>
                </a:solidFill>
              </a:rPr>
              <a:t>蛋白的多肽链是在附着在内质网上的核糖体中，由氨基酸脱水缩合形成的，</a:t>
            </a:r>
            <a:r>
              <a:rPr lang="en-US" altLang="zh-CN" dirty="0">
                <a:solidFill>
                  <a:prstClr val="black"/>
                </a:solidFill>
              </a:rPr>
              <a:t>A </a:t>
            </a:r>
            <a:r>
              <a:rPr lang="zh-CN" altLang="en-US" dirty="0">
                <a:solidFill>
                  <a:prstClr val="black"/>
                </a:solidFill>
              </a:rPr>
              <a:t>项正确</a:t>
            </a:r>
            <a:r>
              <a:rPr lang="zh-CN" altLang="en-US" dirty="0" smtClean="0">
                <a:solidFill>
                  <a:prstClr val="black"/>
                </a:solidFill>
              </a:rPr>
              <a:t>。核糖体</a:t>
            </a:r>
            <a:r>
              <a:rPr lang="zh-CN" altLang="en-US" dirty="0">
                <a:solidFill>
                  <a:prstClr val="black"/>
                </a:solidFill>
              </a:rPr>
              <a:t>的组成成分主要是蛋白质和</a:t>
            </a:r>
            <a:r>
              <a:rPr lang="en-US" altLang="zh-CN" dirty="0" err="1">
                <a:solidFill>
                  <a:prstClr val="black"/>
                </a:solidFill>
              </a:rPr>
              <a:t>rRNA</a:t>
            </a:r>
            <a:r>
              <a:rPr lang="zh-CN" altLang="en-US" dirty="0">
                <a:solidFill>
                  <a:prstClr val="black"/>
                </a:solidFill>
              </a:rPr>
              <a:t>，而不是</a:t>
            </a:r>
            <a:r>
              <a:rPr lang="en-US" altLang="zh-CN" dirty="0">
                <a:solidFill>
                  <a:prstClr val="black"/>
                </a:solidFill>
              </a:rPr>
              <a:t>mRNA </a:t>
            </a:r>
            <a:r>
              <a:rPr lang="zh-CN" altLang="en-US" dirty="0">
                <a:solidFill>
                  <a:prstClr val="black"/>
                </a:solidFill>
              </a:rPr>
              <a:t>（将在必修２学习），</a:t>
            </a:r>
            <a:r>
              <a:rPr lang="en-US" altLang="zh-CN" dirty="0">
                <a:solidFill>
                  <a:prstClr val="black"/>
                </a:solidFill>
              </a:rPr>
              <a:t>B </a:t>
            </a:r>
            <a:r>
              <a:rPr lang="zh-CN" altLang="en-US" dirty="0">
                <a:solidFill>
                  <a:prstClr val="black"/>
                </a:solidFill>
              </a:rPr>
              <a:t>项错误</a:t>
            </a:r>
            <a:r>
              <a:rPr lang="zh-CN" altLang="en-US" dirty="0" smtClean="0">
                <a:solidFill>
                  <a:prstClr val="black"/>
                </a:solidFill>
              </a:rPr>
              <a:t>。真核生物</a:t>
            </a:r>
            <a:r>
              <a:rPr lang="zh-CN" altLang="en-US" dirty="0">
                <a:solidFill>
                  <a:prstClr val="black"/>
                </a:solidFill>
              </a:rPr>
              <a:t>核糖体有些附着在内质网上，有些游离在细胞质基质中，</a:t>
            </a:r>
            <a:r>
              <a:rPr lang="en-US" altLang="zh-CN" dirty="0">
                <a:solidFill>
                  <a:prstClr val="black"/>
                </a:solidFill>
              </a:rPr>
              <a:t>C </a:t>
            </a:r>
            <a:r>
              <a:rPr lang="zh-CN" altLang="en-US" dirty="0">
                <a:solidFill>
                  <a:prstClr val="black"/>
                </a:solidFill>
              </a:rPr>
              <a:t>项错误</a:t>
            </a:r>
            <a:r>
              <a:rPr lang="zh-CN" altLang="en-US" dirty="0" smtClean="0">
                <a:solidFill>
                  <a:prstClr val="black"/>
                </a:solidFill>
              </a:rPr>
              <a:t>。磷脂</a:t>
            </a:r>
            <a:r>
              <a:rPr lang="zh-CN" altLang="en-US" dirty="0">
                <a:solidFill>
                  <a:prstClr val="black"/>
                </a:solidFill>
              </a:rPr>
              <a:t>是构成生物膜的重要成分，核糖体是无膜结构的细胞器，</a:t>
            </a:r>
            <a:r>
              <a:rPr lang="en-US" altLang="zh-CN" dirty="0">
                <a:solidFill>
                  <a:prstClr val="black"/>
                </a:solidFill>
              </a:rPr>
              <a:t>D </a:t>
            </a:r>
            <a:r>
              <a:rPr lang="zh-CN" altLang="en-US" dirty="0">
                <a:solidFill>
                  <a:prstClr val="black"/>
                </a:solidFill>
              </a:rPr>
              <a:t>项错误。</a:t>
            </a:r>
          </a:p>
          <a:p>
            <a:pPr lvl="0">
              <a:lnSpc>
                <a:spcPct val="150000"/>
              </a:lnSpc>
            </a:pPr>
            <a:r>
              <a:rPr lang="en-US" altLang="zh-CN" dirty="0">
                <a:solidFill>
                  <a:prstClr val="black"/>
                </a:solidFill>
              </a:rPr>
              <a:t>【</a:t>
            </a:r>
            <a:r>
              <a:rPr lang="zh-CN" altLang="en-US" dirty="0">
                <a:solidFill>
                  <a:prstClr val="black"/>
                </a:solidFill>
              </a:rPr>
              <a:t>答案</a:t>
            </a:r>
            <a:r>
              <a:rPr lang="en-US" altLang="zh-CN" dirty="0">
                <a:solidFill>
                  <a:prstClr val="black"/>
                </a:solidFill>
              </a:rPr>
              <a:t>】A </a:t>
            </a:r>
          </a:p>
        </p:txBody>
      </p:sp>
    </p:spTree>
    <p:extLst>
      <p:ext uri="{BB962C8B-B14F-4D97-AF65-F5344CB8AC3E}">
        <p14:creationId xmlns:p14="http://schemas.microsoft.com/office/powerpoint/2010/main" val="344039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9691" y="1155154"/>
            <a:ext cx="4428033" cy="4247317"/>
          </a:xfrm>
          <a:prstGeom prst="rect">
            <a:avLst/>
          </a:prstGeom>
        </p:spPr>
        <p:txBody>
          <a:bodyPr wrap="square">
            <a:spAutoFit/>
          </a:bodyPr>
          <a:lstStyle/>
          <a:p>
            <a:pPr>
              <a:lnSpc>
                <a:spcPct val="150000"/>
              </a:lnSpc>
            </a:pPr>
            <a:r>
              <a:rPr lang="zh-CN" altLang="zh-CN" b="1" dirty="0" smtClean="0">
                <a:latin typeface="微软雅黑" pitchFamily="34" charset="-122"/>
                <a:ea typeface="微软雅黑" pitchFamily="34" charset="-122"/>
              </a:rPr>
              <a:t>例</a:t>
            </a:r>
            <a:r>
              <a:rPr lang="en-US" altLang="zh-CN" b="1" dirty="0" smtClean="0">
                <a:latin typeface="微软雅黑" pitchFamily="34" charset="-122"/>
                <a:ea typeface="微软雅黑" pitchFamily="34" charset="-122"/>
              </a:rPr>
              <a:t>2</a:t>
            </a:r>
            <a:r>
              <a:rPr lang="zh-CN" altLang="en-US" dirty="0" smtClean="0"/>
              <a:t>［</a:t>
            </a:r>
            <a:r>
              <a:rPr lang="en-US" altLang="zh-CN" dirty="0"/>
              <a:t>2016·</a:t>
            </a:r>
            <a:r>
              <a:rPr lang="zh-CN" altLang="en-US" dirty="0"/>
              <a:t>海南高考］ </a:t>
            </a:r>
            <a:r>
              <a:rPr lang="zh-CN" altLang="en-US" dirty="0" smtClean="0"/>
              <a:t>    </a:t>
            </a:r>
            <a:endParaRPr lang="en-US" altLang="zh-CN" dirty="0" smtClean="0"/>
          </a:p>
          <a:p>
            <a:pPr algn="r">
              <a:lnSpc>
                <a:spcPct val="150000"/>
              </a:lnSpc>
            </a:pPr>
            <a:r>
              <a:rPr lang="zh-CN" altLang="en-US" dirty="0" smtClean="0"/>
              <a:t>难度</a:t>
            </a:r>
            <a:r>
              <a:rPr lang="zh-CN" altLang="en-US" dirty="0"/>
              <a:t>★★☆ </a:t>
            </a:r>
            <a:r>
              <a:rPr lang="zh-CN" altLang="en-US" dirty="0" smtClean="0"/>
              <a:t>  典型</a:t>
            </a:r>
            <a:r>
              <a:rPr lang="zh-CN" altLang="en-US" dirty="0"/>
              <a:t>★★☆ </a:t>
            </a:r>
          </a:p>
          <a:p>
            <a:pPr>
              <a:lnSpc>
                <a:spcPct val="150000"/>
              </a:lnSpc>
            </a:pPr>
            <a:r>
              <a:rPr lang="zh-CN" altLang="en-US" dirty="0"/>
              <a:t>下列关于植物细胞中液泡的叙述，错误的是（　　） </a:t>
            </a:r>
          </a:p>
          <a:p>
            <a:pPr>
              <a:lnSpc>
                <a:spcPct val="150000"/>
              </a:lnSpc>
            </a:pPr>
            <a:r>
              <a:rPr lang="en-US" altLang="zh-CN" dirty="0"/>
              <a:t>A. </a:t>
            </a:r>
            <a:r>
              <a:rPr lang="zh-CN" altLang="en-US" dirty="0"/>
              <a:t>植物细胞中的液泡是一种细胞器</a:t>
            </a:r>
          </a:p>
          <a:p>
            <a:pPr>
              <a:lnSpc>
                <a:spcPct val="150000"/>
              </a:lnSpc>
            </a:pPr>
            <a:r>
              <a:rPr lang="en-US" altLang="zh-CN" dirty="0"/>
              <a:t>B. </a:t>
            </a:r>
            <a:r>
              <a:rPr lang="zh-CN" altLang="en-US" dirty="0"/>
              <a:t>液泡大小会随细胞的吸水或失水而变化</a:t>
            </a:r>
          </a:p>
          <a:p>
            <a:pPr>
              <a:lnSpc>
                <a:spcPct val="150000"/>
              </a:lnSpc>
            </a:pPr>
            <a:r>
              <a:rPr lang="en-US" altLang="zh-CN" dirty="0"/>
              <a:t>C. </a:t>
            </a:r>
            <a:r>
              <a:rPr lang="zh-CN" altLang="en-US" dirty="0"/>
              <a:t>液泡的细胞液中含有糖和无机盐，不含有蛋白质</a:t>
            </a:r>
          </a:p>
          <a:p>
            <a:pPr>
              <a:lnSpc>
                <a:spcPct val="150000"/>
              </a:lnSpc>
            </a:pPr>
            <a:r>
              <a:rPr lang="en-US" altLang="zh-CN" dirty="0"/>
              <a:t>D. </a:t>
            </a:r>
            <a:r>
              <a:rPr lang="zh-CN" altLang="en-US" dirty="0"/>
              <a:t>花瓣细胞液泡中色素的种类和含量可影响</a:t>
            </a:r>
            <a:r>
              <a:rPr lang="zh-CN" altLang="en-US" dirty="0" smtClean="0"/>
              <a:t>花色</a:t>
            </a:r>
            <a:endParaRPr lang="zh-CN" altLang="en-US" dirty="0"/>
          </a:p>
        </p:txBody>
      </p:sp>
      <p:cxnSp>
        <p:nvCxnSpPr>
          <p:cNvPr id="8" name="直接连接符 7"/>
          <p:cNvCxnSpPr/>
          <p:nvPr/>
        </p:nvCxnSpPr>
        <p:spPr>
          <a:xfrm>
            <a:off x="5317724" y="1155154"/>
            <a:ext cx="0" cy="4748496"/>
          </a:xfrm>
          <a:prstGeom prst="line">
            <a:avLst/>
          </a:prstGeom>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539664" y="1155154"/>
            <a:ext cx="5486402" cy="4247317"/>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液泡是植物细胞中的一种具有单层膜结构的细胞器，</a:t>
            </a:r>
            <a:r>
              <a:rPr lang="en-US" altLang="zh-CN" dirty="0"/>
              <a:t>A</a:t>
            </a:r>
            <a:r>
              <a:rPr lang="zh-CN" altLang="en-US" dirty="0"/>
              <a:t>项正确。</a:t>
            </a:r>
          </a:p>
          <a:p>
            <a:pPr>
              <a:lnSpc>
                <a:spcPct val="150000"/>
              </a:lnSpc>
            </a:pPr>
            <a:r>
              <a:rPr lang="zh-CN" altLang="en-US" dirty="0"/>
              <a:t>植物细胞质壁分离或复原过程中，液泡大小会随细胞失水或吸水而变化，</a:t>
            </a:r>
            <a:r>
              <a:rPr lang="en-US" altLang="zh-CN" dirty="0"/>
              <a:t>B </a:t>
            </a:r>
            <a:r>
              <a:rPr lang="zh-CN" altLang="en-US" dirty="0"/>
              <a:t>项正确。</a:t>
            </a:r>
          </a:p>
          <a:p>
            <a:pPr>
              <a:lnSpc>
                <a:spcPct val="150000"/>
              </a:lnSpc>
            </a:pPr>
            <a:r>
              <a:rPr lang="zh-CN" altLang="en-US" dirty="0"/>
              <a:t>液泡的细胞液中含有糖类、无机盐、色素和蛋白质等物质， </a:t>
            </a:r>
            <a:r>
              <a:rPr lang="en-US" altLang="zh-CN" dirty="0"/>
              <a:t>C </a:t>
            </a:r>
            <a:r>
              <a:rPr lang="zh-CN" altLang="en-US" dirty="0"/>
              <a:t>项错误。</a:t>
            </a:r>
          </a:p>
          <a:p>
            <a:pPr>
              <a:lnSpc>
                <a:spcPct val="150000"/>
              </a:lnSpc>
            </a:pPr>
            <a:r>
              <a:rPr lang="zh-CN" altLang="en-US" dirty="0"/>
              <a:t>花瓣细胞液泡中的色素种类和含量可影响花色，</a:t>
            </a:r>
            <a:r>
              <a:rPr lang="en-US" altLang="zh-CN" dirty="0"/>
              <a:t>D </a:t>
            </a:r>
            <a:r>
              <a:rPr lang="zh-CN" altLang="en-US" dirty="0"/>
              <a:t>项正确。</a:t>
            </a:r>
          </a:p>
          <a:p>
            <a:pPr>
              <a:lnSpc>
                <a:spcPct val="150000"/>
              </a:lnSpc>
            </a:pPr>
            <a:r>
              <a:rPr lang="en-US" altLang="zh-CN" dirty="0"/>
              <a:t>【</a:t>
            </a:r>
            <a:r>
              <a:rPr lang="zh-CN" altLang="en-US" dirty="0"/>
              <a:t>答案</a:t>
            </a:r>
            <a:r>
              <a:rPr lang="en-US" altLang="zh-CN" dirty="0"/>
              <a:t>】C </a:t>
            </a:r>
            <a:endParaRPr lang="zh-CN" altLang="en-US" dirty="0"/>
          </a:p>
        </p:txBody>
      </p:sp>
    </p:spTree>
    <p:extLst>
      <p:ext uri="{BB962C8B-B14F-4D97-AF65-F5344CB8AC3E}">
        <p14:creationId xmlns:p14="http://schemas.microsoft.com/office/powerpoint/2010/main" val="277096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28529" y="1418033"/>
            <a:ext cx="5075121" cy="3831818"/>
          </a:xfrm>
          <a:prstGeom prst="rect">
            <a:avLst/>
          </a:prstGeom>
        </p:spPr>
        <p:txBody>
          <a:bodyPr wrap="square">
            <a:spAutoFit/>
          </a:bodyPr>
          <a:lstStyle/>
          <a:p>
            <a:pPr>
              <a:lnSpc>
                <a:spcPct val="150000"/>
              </a:lnSpc>
            </a:pPr>
            <a:r>
              <a:rPr lang="zh-CN" altLang="zh-CN" b="1" dirty="0" smtClean="0">
                <a:latin typeface="微软雅黑" pitchFamily="34" charset="-122"/>
                <a:ea typeface="微软雅黑" pitchFamily="34" charset="-122"/>
              </a:rPr>
              <a:t>例</a:t>
            </a:r>
            <a:r>
              <a:rPr lang="en-US" altLang="zh-CN" b="1" dirty="0" smtClean="0">
                <a:latin typeface="微软雅黑" pitchFamily="34" charset="-122"/>
                <a:ea typeface="微软雅黑" pitchFamily="34" charset="-122"/>
              </a:rPr>
              <a:t>3</a:t>
            </a:r>
            <a:r>
              <a:rPr lang="zh-CN" altLang="en-US" dirty="0" smtClean="0"/>
              <a:t>［</a:t>
            </a:r>
            <a:r>
              <a:rPr lang="en-US" altLang="zh-CN" dirty="0"/>
              <a:t>2016·</a:t>
            </a:r>
            <a:r>
              <a:rPr lang="zh-CN" altLang="en-US" dirty="0"/>
              <a:t>海南高考］ 	</a:t>
            </a:r>
            <a:endParaRPr lang="en-US" altLang="zh-CN" dirty="0" smtClean="0"/>
          </a:p>
          <a:p>
            <a:pPr algn="r">
              <a:lnSpc>
                <a:spcPct val="150000"/>
              </a:lnSpc>
            </a:pPr>
            <a:r>
              <a:rPr lang="zh-CN" altLang="en-US" dirty="0" smtClean="0"/>
              <a:t>难度</a:t>
            </a:r>
            <a:r>
              <a:rPr lang="zh-CN" altLang="en-US" dirty="0"/>
              <a:t>★★☆ </a:t>
            </a:r>
            <a:r>
              <a:rPr lang="zh-CN" altLang="en-US" dirty="0" smtClean="0"/>
              <a:t>典型</a:t>
            </a:r>
            <a:r>
              <a:rPr lang="zh-CN" altLang="en-US" dirty="0"/>
              <a:t>★★☆ 	</a:t>
            </a:r>
          </a:p>
          <a:p>
            <a:pPr>
              <a:lnSpc>
                <a:spcPct val="150000"/>
              </a:lnSpc>
            </a:pPr>
            <a:r>
              <a:rPr lang="zh-CN" altLang="en-US" dirty="0" smtClean="0"/>
              <a:t>下列</a:t>
            </a:r>
            <a:r>
              <a:rPr lang="zh-CN" altLang="en-US" dirty="0"/>
              <a:t>有关分泌蛋白的叙述，错误的是（　　） </a:t>
            </a:r>
          </a:p>
          <a:p>
            <a:pPr>
              <a:lnSpc>
                <a:spcPct val="150000"/>
              </a:lnSpc>
            </a:pPr>
            <a:r>
              <a:rPr lang="en-US" altLang="zh-CN" dirty="0"/>
              <a:t>A. </a:t>
            </a:r>
            <a:r>
              <a:rPr lang="zh-CN" altLang="en-US" dirty="0"/>
              <a:t>分泌蛋白在细胞内的合成需要核糖体的参与</a:t>
            </a:r>
          </a:p>
          <a:p>
            <a:pPr>
              <a:lnSpc>
                <a:spcPct val="150000"/>
              </a:lnSpc>
            </a:pPr>
            <a:r>
              <a:rPr lang="en-US" altLang="zh-CN" dirty="0"/>
              <a:t>B. </a:t>
            </a:r>
            <a:r>
              <a:rPr lang="zh-CN" altLang="en-US" dirty="0"/>
              <a:t>线粒体能为分泌蛋白的合成和运输提供能量</a:t>
            </a:r>
          </a:p>
          <a:p>
            <a:pPr>
              <a:lnSpc>
                <a:spcPct val="150000"/>
              </a:lnSpc>
            </a:pPr>
            <a:r>
              <a:rPr lang="en-US" altLang="zh-CN" dirty="0"/>
              <a:t>C. </a:t>
            </a:r>
            <a:r>
              <a:rPr lang="zh-CN" altLang="en-US" dirty="0"/>
              <a:t>分泌蛋白先经过高尔基体再经过内质网分泌到细胞外</a:t>
            </a:r>
          </a:p>
          <a:p>
            <a:pPr>
              <a:lnSpc>
                <a:spcPct val="150000"/>
              </a:lnSpc>
            </a:pPr>
            <a:r>
              <a:rPr lang="en-US" altLang="zh-CN" dirty="0"/>
              <a:t>D. </a:t>
            </a:r>
            <a:r>
              <a:rPr lang="zh-CN" altLang="en-US" dirty="0"/>
              <a:t>分泌蛋白从细胞内排出时，囊泡的膜可与细胞膜</a:t>
            </a:r>
            <a:r>
              <a:rPr lang="zh-CN" altLang="en-US" dirty="0" smtClean="0"/>
              <a:t>融合</a:t>
            </a:r>
            <a:endParaRPr lang="zh-CN" altLang="en-US" dirty="0"/>
          </a:p>
        </p:txBody>
      </p:sp>
      <p:sp>
        <p:nvSpPr>
          <p:cNvPr id="3" name="矩形 2"/>
          <p:cNvSpPr/>
          <p:nvPr/>
        </p:nvSpPr>
        <p:spPr>
          <a:xfrm>
            <a:off x="6187736" y="1463557"/>
            <a:ext cx="4804803" cy="1754326"/>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分泌蛋白应先经内质网初步加工，再运往高尔基体进行最终加工。</a:t>
            </a:r>
          </a:p>
          <a:p>
            <a:pPr>
              <a:lnSpc>
                <a:spcPct val="150000"/>
              </a:lnSpc>
            </a:pPr>
            <a:r>
              <a:rPr lang="en-US" altLang="zh-CN" dirty="0"/>
              <a:t>【</a:t>
            </a:r>
            <a:r>
              <a:rPr lang="zh-CN" altLang="en-US" dirty="0"/>
              <a:t>答案</a:t>
            </a:r>
            <a:r>
              <a:rPr lang="en-US" altLang="zh-CN" dirty="0"/>
              <a:t>】C </a:t>
            </a:r>
          </a:p>
        </p:txBody>
      </p:sp>
      <p:cxnSp>
        <p:nvCxnSpPr>
          <p:cNvPr id="5" name="直接连接符 4"/>
          <p:cNvCxnSpPr/>
          <p:nvPr/>
        </p:nvCxnSpPr>
        <p:spPr>
          <a:xfrm>
            <a:off x="6021877" y="993754"/>
            <a:ext cx="0" cy="4448258"/>
          </a:xfrm>
          <a:prstGeom prst="line">
            <a:avLst/>
          </a:prstGeom>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80907" y="655200"/>
            <a:ext cx="6096000" cy="677108"/>
          </a:xfrm>
          <a:prstGeom prst="rect">
            <a:avLst/>
          </a:prstGeom>
        </p:spPr>
        <p:txBody>
          <a:bodyPr>
            <a:spAutoFit/>
          </a:bodyPr>
          <a:lstStyle/>
          <a:p>
            <a:endParaRPr lang="zh-CN" altLang="en-US" dirty="0"/>
          </a:p>
          <a:p>
            <a:r>
              <a:rPr lang="zh-CN" altLang="en-US" sz="2000" b="1" dirty="0" smtClean="0"/>
              <a:t>二   分泌</a:t>
            </a:r>
            <a:r>
              <a:rPr lang="zh-CN" altLang="en-US" sz="2000" b="1" dirty="0"/>
              <a:t>蛋白的合成及生物膜系统</a:t>
            </a:r>
          </a:p>
        </p:txBody>
      </p:sp>
    </p:spTree>
    <p:extLst>
      <p:ext uri="{BB962C8B-B14F-4D97-AF65-F5344CB8AC3E}">
        <p14:creationId xmlns:p14="http://schemas.microsoft.com/office/powerpoint/2010/main" val="163062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28529" y="734452"/>
            <a:ext cx="4711137" cy="1754326"/>
          </a:xfrm>
          <a:prstGeom prst="rect">
            <a:avLst/>
          </a:prstGeom>
        </p:spPr>
        <p:txBody>
          <a:bodyPr wrap="square">
            <a:spAutoFit/>
          </a:bodyPr>
          <a:lstStyle/>
          <a:p>
            <a:pPr>
              <a:lnSpc>
                <a:spcPct val="150000"/>
              </a:lnSpc>
            </a:pPr>
            <a:r>
              <a:rPr lang="zh-CN" altLang="zh-CN" b="1" dirty="0" smtClean="0">
                <a:latin typeface="微软雅黑" pitchFamily="34" charset="-122"/>
                <a:ea typeface="微软雅黑" pitchFamily="34" charset="-122"/>
              </a:rPr>
              <a:t>例</a:t>
            </a:r>
            <a:r>
              <a:rPr lang="en-US" altLang="zh-CN" b="1" smtClean="0">
                <a:latin typeface="微软雅黑" pitchFamily="34" charset="-122"/>
                <a:ea typeface="微软雅黑" pitchFamily="34" charset="-122"/>
              </a:rPr>
              <a:t> 4 </a:t>
            </a:r>
            <a:r>
              <a:rPr lang="zh-CN" altLang="en-US" dirty="0" smtClean="0"/>
              <a:t>［</a:t>
            </a:r>
            <a:r>
              <a:rPr lang="en-US" altLang="zh-CN" dirty="0"/>
              <a:t>2017·</a:t>
            </a:r>
            <a:r>
              <a:rPr lang="zh-CN" altLang="en-US" dirty="0"/>
              <a:t>江苏高考］ 	</a:t>
            </a:r>
            <a:endParaRPr lang="en-US" altLang="zh-CN" dirty="0" smtClean="0"/>
          </a:p>
          <a:p>
            <a:pPr algn="r">
              <a:lnSpc>
                <a:spcPct val="150000"/>
              </a:lnSpc>
            </a:pPr>
            <a:r>
              <a:rPr lang="zh-CN" altLang="en-US" dirty="0" smtClean="0"/>
              <a:t>难度</a:t>
            </a:r>
            <a:r>
              <a:rPr lang="zh-CN" altLang="en-US" dirty="0"/>
              <a:t>★★★ </a:t>
            </a:r>
            <a:r>
              <a:rPr lang="zh-CN" altLang="en-US" dirty="0" smtClean="0"/>
              <a:t> 典型</a:t>
            </a:r>
            <a:r>
              <a:rPr lang="zh-CN" altLang="en-US" dirty="0"/>
              <a:t>★★☆ 	</a:t>
            </a:r>
          </a:p>
          <a:p>
            <a:pPr>
              <a:lnSpc>
                <a:spcPct val="150000"/>
              </a:lnSpc>
            </a:pPr>
            <a:r>
              <a:rPr lang="zh-CN" altLang="en-US" dirty="0" smtClean="0"/>
              <a:t>下图为</a:t>
            </a:r>
            <a:r>
              <a:rPr lang="zh-CN" altLang="en-US" dirty="0"/>
              <a:t>某细胞结构示意图。下列有关叙述正确</a:t>
            </a:r>
            <a:r>
              <a:rPr lang="zh-CN" altLang="en-US" dirty="0" smtClean="0"/>
              <a:t>的是</a:t>
            </a:r>
            <a:r>
              <a:rPr lang="zh-CN" altLang="en-US" dirty="0"/>
              <a:t>（　　）［多选］ </a:t>
            </a:r>
          </a:p>
        </p:txBody>
      </p:sp>
      <p:cxnSp>
        <p:nvCxnSpPr>
          <p:cNvPr id="5" name="直接连接符 4"/>
          <p:cNvCxnSpPr/>
          <p:nvPr/>
        </p:nvCxnSpPr>
        <p:spPr>
          <a:xfrm>
            <a:off x="5626955" y="943641"/>
            <a:ext cx="0" cy="5169181"/>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711" y="2519178"/>
            <a:ext cx="2660394" cy="184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010180" y="1204142"/>
            <a:ext cx="5210267" cy="4247317"/>
          </a:xfrm>
          <a:prstGeom prst="rect">
            <a:avLst/>
          </a:prstGeom>
        </p:spPr>
        <p:txBody>
          <a:bodyPr wrap="square">
            <a:spAutoFit/>
          </a:bodyPr>
          <a:lstStyle/>
          <a:p>
            <a:pPr>
              <a:lnSpc>
                <a:spcPct val="150000"/>
              </a:lnSpc>
            </a:pPr>
            <a:r>
              <a:rPr lang="en-US" altLang="zh-CN" dirty="0" smtClean="0"/>
              <a:t>【</a:t>
            </a:r>
            <a:r>
              <a:rPr lang="zh-CN" altLang="en-US" dirty="0"/>
              <a:t>解析</a:t>
            </a:r>
            <a:r>
              <a:rPr lang="en-US" altLang="zh-CN" dirty="0"/>
              <a:t>】</a:t>
            </a:r>
          </a:p>
          <a:p>
            <a:pPr>
              <a:lnSpc>
                <a:spcPct val="150000"/>
              </a:lnSpc>
            </a:pPr>
            <a:r>
              <a:rPr lang="zh-CN" altLang="en-US" dirty="0"/>
              <a:t>①②④分别是内质网、细胞膜和中心体，中心体没有膜结构，不属于生物膜系统，</a:t>
            </a:r>
            <a:r>
              <a:rPr lang="en-US" altLang="zh-CN" dirty="0"/>
              <a:t>A </a:t>
            </a:r>
            <a:r>
              <a:rPr lang="zh-CN" altLang="en-US" dirty="0"/>
              <a:t>项错误。</a:t>
            </a:r>
          </a:p>
          <a:p>
            <a:pPr>
              <a:lnSpc>
                <a:spcPct val="150000"/>
              </a:lnSpc>
            </a:pPr>
            <a:r>
              <a:rPr lang="zh-CN" altLang="en-US" dirty="0"/>
              <a:t>结构③细胞膜向外弯曲折叠，增大了细胞膜的面积，</a:t>
            </a:r>
            <a:r>
              <a:rPr lang="en-US" altLang="zh-CN" dirty="0"/>
              <a:t>B </a:t>
            </a:r>
            <a:r>
              <a:rPr lang="zh-CN" altLang="en-US" dirty="0"/>
              <a:t>项正确。</a:t>
            </a:r>
          </a:p>
          <a:p>
            <a:pPr>
              <a:lnSpc>
                <a:spcPct val="150000"/>
              </a:lnSpc>
            </a:pPr>
            <a:r>
              <a:rPr lang="zh-CN" altLang="en-US" dirty="0"/>
              <a:t>⑤⑥分别是核膜和核孔，都具有选择透过性，</a:t>
            </a:r>
            <a:r>
              <a:rPr lang="en-US" altLang="zh-CN" dirty="0"/>
              <a:t>C </a:t>
            </a:r>
            <a:r>
              <a:rPr lang="zh-CN" altLang="en-US" dirty="0"/>
              <a:t>项错误。</a:t>
            </a:r>
          </a:p>
          <a:p>
            <a:pPr>
              <a:lnSpc>
                <a:spcPct val="150000"/>
              </a:lnSpc>
            </a:pPr>
            <a:r>
              <a:rPr lang="zh-CN" altLang="en-US" dirty="0"/>
              <a:t>细胞膜不同部位的化学成分和功能也有差异，</a:t>
            </a:r>
            <a:r>
              <a:rPr lang="en-US" altLang="zh-CN" dirty="0"/>
              <a:t>D </a:t>
            </a:r>
            <a:r>
              <a:rPr lang="zh-CN" altLang="en-US" dirty="0"/>
              <a:t>项正确。</a:t>
            </a:r>
          </a:p>
          <a:p>
            <a:pPr>
              <a:lnSpc>
                <a:spcPct val="150000"/>
              </a:lnSpc>
            </a:pPr>
            <a:r>
              <a:rPr lang="en-US" altLang="zh-CN" dirty="0"/>
              <a:t>【</a:t>
            </a:r>
            <a:r>
              <a:rPr lang="zh-CN" altLang="en-US" dirty="0"/>
              <a:t>答案</a:t>
            </a:r>
            <a:r>
              <a:rPr lang="en-US" altLang="zh-CN" dirty="0"/>
              <a:t>】BD </a:t>
            </a:r>
            <a:endParaRPr lang="zh-CN" altLang="en-US" dirty="0"/>
          </a:p>
        </p:txBody>
      </p:sp>
      <p:sp>
        <p:nvSpPr>
          <p:cNvPr id="7" name="矩形 6"/>
          <p:cNvSpPr/>
          <p:nvPr/>
        </p:nvSpPr>
        <p:spPr>
          <a:xfrm>
            <a:off x="917307" y="4358496"/>
            <a:ext cx="6096000" cy="1754326"/>
          </a:xfrm>
          <a:prstGeom prst="rect">
            <a:avLst/>
          </a:prstGeom>
        </p:spPr>
        <p:txBody>
          <a:bodyPr>
            <a:spAutoFit/>
          </a:bodyPr>
          <a:lstStyle/>
          <a:p>
            <a:pPr>
              <a:lnSpc>
                <a:spcPct val="150000"/>
              </a:lnSpc>
            </a:pPr>
            <a:r>
              <a:rPr lang="en-US" altLang="zh-CN" dirty="0"/>
              <a:t>A. </a:t>
            </a:r>
            <a:r>
              <a:rPr lang="zh-CN" altLang="en-US" dirty="0"/>
              <a:t>①②④属于生物膜系统</a:t>
            </a:r>
          </a:p>
          <a:p>
            <a:pPr>
              <a:lnSpc>
                <a:spcPct val="150000"/>
              </a:lnSpc>
            </a:pPr>
            <a:r>
              <a:rPr lang="en-US" altLang="zh-CN" dirty="0"/>
              <a:t>B. </a:t>
            </a:r>
            <a:r>
              <a:rPr lang="zh-CN" altLang="en-US" dirty="0"/>
              <a:t>结构③能增大细胞膜的面积</a:t>
            </a:r>
          </a:p>
          <a:p>
            <a:pPr>
              <a:lnSpc>
                <a:spcPct val="150000"/>
              </a:lnSpc>
            </a:pPr>
            <a:r>
              <a:rPr lang="en-US" altLang="zh-CN" dirty="0"/>
              <a:t>C. </a:t>
            </a:r>
            <a:r>
              <a:rPr lang="zh-CN" altLang="en-US" dirty="0"/>
              <a:t>⑤具有选择透过性，而⑥具有全透性</a:t>
            </a:r>
          </a:p>
          <a:p>
            <a:pPr>
              <a:lnSpc>
                <a:spcPct val="150000"/>
              </a:lnSpc>
            </a:pPr>
            <a:r>
              <a:rPr lang="en-US" altLang="zh-CN" dirty="0"/>
              <a:t>D. </a:t>
            </a:r>
            <a:r>
              <a:rPr lang="zh-CN" altLang="en-US" dirty="0"/>
              <a:t>细胞膜不同部位的化学成分和功能有差异</a:t>
            </a:r>
          </a:p>
        </p:txBody>
      </p:sp>
    </p:spTree>
    <p:extLst>
      <p:ext uri="{BB962C8B-B14F-4D97-AF65-F5344CB8AC3E}">
        <p14:creationId xmlns:p14="http://schemas.microsoft.com/office/powerpoint/2010/main" val="21473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13" y="1268760"/>
            <a:ext cx="7417790" cy="4176463"/>
          </a:xfrm>
          <a:prstGeom prst="rect">
            <a:avLst/>
          </a:prstGeom>
        </p:spPr>
      </p:pic>
      <p:sp>
        <p:nvSpPr>
          <p:cNvPr id="28674" name="矩形 1"/>
          <p:cNvSpPr>
            <a:spLocks noChangeArrowheads="1"/>
          </p:cNvSpPr>
          <p:nvPr/>
        </p:nvSpPr>
        <p:spPr bwMode="auto">
          <a:xfrm>
            <a:off x="5079074" y="2924944"/>
            <a:ext cx="215928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rgbClr val="00B050"/>
                </a:solidFill>
                <a:latin typeface="MingLiU" pitchFamily="49" charset="-120"/>
                <a:ea typeface="MingLiU" pitchFamily="49" charset="-120"/>
              </a:rPr>
              <a:t>The End</a:t>
            </a:r>
            <a:endParaRPr lang="zh-CN" altLang="en-US" sz="4400" b="1" dirty="0">
              <a:solidFill>
                <a:srgbClr val="00B050"/>
              </a:solidFill>
              <a:latin typeface="MingLiU" pitchFamily="49" charset="-120"/>
              <a:ea typeface="MingLiU" pitchFamily="49" charset="-120"/>
            </a:endParaRPr>
          </a:p>
        </p:txBody>
      </p:sp>
    </p:spTree>
    <p:extLst>
      <p:ext uri="{BB962C8B-B14F-4D97-AF65-F5344CB8AC3E}">
        <p14:creationId xmlns:p14="http://schemas.microsoft.com/office/powerpoint/2010/main" val="271355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576948" y="1431021"/>
            <a:ext cx="0" cy="4425006"/>
          </a:xfrm>
          <a:prstGeom prst="line">
            <a:avLst/>
          </a:prstGeom>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97029" y="1581942"/>
            <a:ext cx="5361025" cy="3416320"/>
          </a:xfrm>
          <a:prstGeom prst="rect">
            <a:avLst/>
          </a:prstGeom>
        </p:spPr>
        <p:txBody>
          <a:bodyPr wrap="square">
            <a:spAutoFit/>
          </a:bodyPr>
          <a:lstStyle/>
          <a:p>
            <a:pPr>
              <a:lnSpc>
                <a:spcPct val="150000"/>
              </a:lnSpc>
            </a:pPr>
            <a:r>
              <a:rPr lang="zh-CN" altLang="zh-CN" b="1" dirty="0" smtClean="0">
                <a:solidFill>
                  <a:prstClr val="black"/>
                </a:solidFill>
                <a:latin typeface="微软雅黑" pitchFamily="34" charset="-122"/>
                <a:ea typeface="微软雅黑" pitchFamily="34" charset="-122"/>
              </a:rPr>
              <a:t>例</a:t>
            </a:r>
            <a:r>
              <a:rPr lang="en-US" altLang="zh-CN" b="1" dirty="0" smtClean="0">
                <a:solidFill>
                  <a:prstClr val="black"/>
                </a:solidFill>
                <a:latin typeface="微软雅黑" pitchFamily="34" charset="-122"/>
                <a:ea typeface="微软雅黑" pitchFamily="34" charset="-122"/>
              </a:rPr>
              <a:t> 1  		                 </a:t>
            </a:r>
            <a:r>
              <a:rPr lang="zh-CN" altLang="en-US" dirty="0" smtClean="0"/>
              <a:t>难度</a:t>
            </a:r>
            <a:r>
              <a:rPr lang="zh-CN" altLang="en-US" dirty="0"/>
              <a:t>★★☆  典型★★☆ </a:t>
            </a:r>
            <a:endParaRPr lang="en-US" altLang="zh-CN" dirty="0" smtClean="0"/>
          </a:p>
          <a:p>
            <a:pPr>
              <a:lnSpc>
                <a:spcPct val="150000"/>
              </a:lnSpc>
            </a:pPr>
            <a:r>
              <a:rPr lang="zh-CN" altLang="en-US" dirty="0" smtClean="0"/>
              <a:t>下列</a:t>
            </a:r>
            <a:r>
              <a:rPr lang="zh-CN" altLang="en-US" dirty="0"/>
              <a:t>有关细胞各部分结构与功能的叙述，不正确的是（　　） </a:t>
            </a:r>
          </a:p>
          <a:p>
            <a:pPr>
              <a:lnSpc>
                <a:spcPct val="150000"/>
              </a:lnSpc>
            </a:pPr>
            <a:r>
              <a:rPr lang="en-US" altLang="zh-CN" dirty="0"/>
              <a:t>A. </a:t>
            </a:r>
            <a:r>
              <a:rPr lang="zh-CN" altLang="en-US" dirty="0"/>
              <a:t>细胞质基质能为细胞代谢提供水、无机盐、脂质、核苷酸、氨基酸等物质</a:t>
            </a:r>
          </a:p>
          <a:p>
            <a:pPr>
              <a:lnSpc>
                <a:spcPct val="150000"/>
              </a:lnSpc>
            </a:pPr>
            <a:r>
              <a:rPr lang="en-US" altLang="zh-CN" dirty="0"/>
              <a:t>B. </a:t>
            </a:r>
            <a:r>
              <a:rPr lang="zh-CN" altLang="en-US" dirty="0"/>
              <a:t>人体不同组织细胞内各种细胞器的数量相差不大</a:t>
            </a:r>
          </a:p>
          <a:p>
            <a:pPr>
              <a:lnSpc>
                <a:spcPct val="150000"/>
              </a:lnSpc>
            </a:pPr>
            <a:r>
              <a:rPr lang="en-US" altLang="zh-CN" dirty="0"/>
              <a:t>C. </a:t>
            </a:r>
            <a:r>
              <a:rPr lang="zh-CN" altLang="en-US" dirty="0"/>
              <a:t>细胞质包含细胞质基质和细胞器</a:t>
            </a:r>
          </a:p>
          <a:p>
            <a:pPr>
              <a:lnSpc>
                <a:spcPct val="150000"/>
              </a:lnSpc>
            </a:pPr>
            <a:r>
              <a:rPr lang="en-US" altLang="zh-CN" dirty="0"/>
              <a:t>D. </a:t>
            </a:r>
            <a:r>
              <a:rPr lang="zh-CN" altLang="en-US" dirty="0"/>
              <a:t>细胞质基质是活细胞进行新陈代谢的主要</a:t>
            </a:r>
            <a:r>
              <a:rPr lang="zh-CN" altLang="en-US" dirty="0" smtClean="0"/>
              <a:t>场所</a:t>
            </a:r>
            <a:endParaRPr lang="zh-CN" altLang="en-US" dirty="0"/>
          </a:p>
        </p:txBody>
      </p:sp>
      <p:sp>
        <p:nvSpPr>
          <p:cNvPr id="3" name="矩形 2"/>
          <p:cNvSpPr/>
          <p:nvPr/>
        </p:nvSpPr>
        <p:spPr>
          <a:xfrm>
            <a:off x="6715124" y="1999333"/>
            <a:ext cx="4044611" cy="2169825"/>
          </a:xfrm>
          <a:prstGeom prst="rect">
            <a:avLst/>
          </a:prstGeom>
        </p:spPr>
        <p:txBody>
          <a:bodyPr wrap="square">
            <a:spAutoFit/>
          </a:bodyPr>
          <a:lstStyle/>
          <a:p>
            <a:pPr>
              <a:lnSpc>
                <a:spcPct val="150000"/>
              </a:lnSpc>
            </a:pPr>
            <a:r>
              <a:rPr lang="en-US" altLang="zh-CN" dirty="0"/>
              <a:t>【</a:t>
            </a:r>
            <a:r>
              <a:rPr lang="zh-CN" altLang="en-US" dirty="0"/>
              <a:t>解析</a:t>
            </a:r>
            <a:r>
              <a:rPr lang="en-US" altLang="zh-CN" dirty="0"/>
              <a:t>】</a:t>
            </a:r>
          </a:p>
          <a:p>
            <a:pPr>
              <a:lnSpc>
                <a:spcPct val="150000"/>
              </a:lnSpc>
            </a:pPr>
            <a:r>
              <a:rPr lang="zh-CN" altLang="en-US" dirty="0"/>
              <a:t>不同的组织细胞内的各种细胞器的数量不同，这就决定了细胞具有不同的功能，</a:t>
            </a:r>
            <a:r>
              <a:rPr lang="en-US" altLang="zh-CN" dirty="0"/>
              <a:t>B </a:t>
            </a:r>
            <a:r>
              <a:rPr lang="zh-CN" altLang="en-US" dirty="0"/>
              <a:t>项错误。</a:t>
            </a:r>
          </a:p>
          <a:p>
            <a:pPr>
              <a:lnSpc>
                <a:spcPct val="150000"/>
              </a:lnSpc>
            </a:pPr>
            <a:r>
              <a:rPr lang="en-US" altLang="zh-CN" dirty="0"/>
              <a:t>【</a:t>
            </a:r>
            <a:r>
              <a:rPr lang="zh-CN" altLang="en-US" dirty="0"/>
              <a:t>答案</a:t>
            </a:r>
            <a:r>
              <a:rPr lang="en-US" altLang="zh-CN" dirty="0"/>
              <a:t>】B 	</a:t>
            </a:r>
          </a:p>
        </p:txBody>
      </p:sp>
    </p:spTree>
    <p:extLst>
      <p:ext uri="{BB962C8B-B14F-4D97-AF65-F5344CB8AC3E}">
        <p14:creationId xmlns:p14="http://schemas.microsoft.com/office/powerpoint/2010/main" val="62791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3943" y="1071293"/>
            <a:ext cx="2800767" cy="400110"/>
          </a:xfrm>
          <a:prstGeom prst="rect">
            <a:avLst/>
          </a:prstGeom>
        </p:spPr>
        <p:txBody>
          <a:bodyPr wrap="none">
            <a:spAutoFit/>
          </a:bodyPr>
          <a:lstStyle/>
          <a:p>
            <a:r>
              <a:rPr lang="zh-CN" altLang="en-US" sz="2000" b="1" dirty="0" smtClean="0">
                <a:latin typeface="微软雅黑" pitchFamily="34" charset="-122"/>
                <a:ea typeface="微软雅黑" pitchFamily="34" charset="-122"/>
              </a:rPr>
              <a:t>二    细胞器</a:t>
            </a:r>
            <a:r>
              <a:rPr lang="zh-CN" altLang="en-US" sz="2000" b="1" dirty="0">
                <a:latin typeface="微软雅黑" pitchFamily="34" charset="-122"/>
                <a:ea typeface="微软雅黑" pitchFamily="34" charset="-122"/>
              </a:rPr>
              <a:t>之间的分工</a:t>
            </a:r>
            <a:endParaRPr lang="zh-CN" altLang="zh-CN" sz="2000" b="1" dirty="0">
              <a:latin typeface="微软雅黑" pitchFamily="34" charset="-122"/>
              <a:ea typeface="微软雅黑" pitchFamily="34" charset="-122"/>
            </a:endParaRPr>
          </a:p>
        </p:txBody>
      </p:sp>
      <p:cxnSp>
        <p:nvCxnSpPr>
          <p:cNvPr id="6" name="直接连接符 5"/>
          <p:cNvCxnSpPr/>
          <p:nvPr/>
        </p:nvCxnSpPr>
        <p:spPr>
          <a:xfrm>
            <a:off x="955051" y="1503106"/>
            <a:ext cx="1038350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013943" y="1685836"/>
            <a:ext cx="6096000" cy="646331"/>
          </a:xfrm>
          <a:prstGeom prst="rect">
            <a:avLst/>
          </a:prstGeom>
        </p:spPr>
        <p:txBody>
          <a:bodyPr>
            <a:spAutoFit/>
          </a:bodyPr>
          <a:lstStyle/>
          <a:p>
            <a:pPr marL="285750" indent="-285750">
              <a:buFont typeface="Wingdings" pitchFamily="2" charset="2"/>
              <a:buChar char="Ø"/>
            </a:pPr>
            <a:r>
              <a:rPr lang="zh-CN" altLang="en-US" dirty="0" smtClean="0"/>
              <a:t>具有</a:t>
            </a:r>
            <a:r>
              <a:rPr lang="zh-CN" altLang="en-US" dirty="0"/>
              <a:t>双层膜结构的</a:t>
            </a:r>
            <a:r>
              <a:rPr lang="zh-CN" altLang="en-US" dirty="0" smtClean="0"/>
              <a:t>细胞器</a:t>
            </a:r>
            <a:endParaRPr lang="zh-CN" altLang="en-US" dirty="0"/>
          </a:p>
          <a:p>
            <a:r>
              <a:rPr lang="zh-CN" alt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992" y="2112742"/>
            <a:ext cx="5035092" cy="408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808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8789" y="1011153"/>
            <a:ext cx="10093910" cy="3000821"/>
          </a:xfrm>
          <a:prstGeom prst="rect">
            <a:avLst/>
          </a:prstGeom>
        </p:spPr>
        <p:txBody>
          <a:bodyPr wrap="square">
            <a:spAutoFit/>
          </a:bodyPr>
          <a:lstStyle/>
          <a:p>
            <a:pPr>
              <a:lnSpc>
                <a:spcPct val="150000"/>
              </a:lnSpc>
            </a:pPr>
            <a:endParaRPr lang="zh-CN" altLang="en-US" dirty="0"/>
          </a:p>
          <a:p>
            <a:pPr>
              <a:lnSpc>
                <a:spcPct val="150000"/>
              </a:lnSpc>
            </a:pPr>
            <a:r>
              <a:rPr lang="en-US" altLang="zh-CN" dirty="0"/>
              <a:t>【</a:t>
            </a:r>
            <a:r>
              <a:rPr lang="zh-CN" altLang="en-US" dirty="0"/>
              <a:t>拓展</a:t>
            </a:r>
            <a:r>
              <a:rPr lang="en-US" altLang="zh-CN" dirty="0"/>
              <a:t>】</a:t>
            </a:r>
            <a:endParaRPr lang="zh-CN" altLang="en-US" dirty="0"/>
          </a:p>
          <a:p>
            <a:pPr>
              <a:lnSpc>
                <a:spcPct val="150000"/>
              </a:lnSpc>
            </a:pPr>
            <a:r>
              <a:rPr lang="zh-CN" altLang="en-US" dirty="0"/>
              <a:t>（</a:t>
            </a:r>
            <a:r>
              <a:rPr lang="en-US" altLang="zh-CN" dirty="0"/>
              <a:t>1</a:t>
            </a:r>
            <a:r>
              <a:rPr lang="zh-CN" altLang="en-US" dirty="0"/>
              <a:t>）线粒体和叶绿体中都有少量的</a:t>
            </a:r>
            <a:r>
              <a:rPr lang="en-US" altLang="zh-CN" dirty="0"/>
              <a:t>DNA </a:t>
            </a:r>
            <a:r>
              <a:rPr lang="zh-CN" altLang="en-US" dirty="0"/>
              <a:t>和</a:t>
            </a:r>
            <a:r>
              <a:rPr lang="en-US" altLang="zh-CN" dirty="0"/>
              <a:t>RNA</a:t>
            </a:r>
            <a:r>
              <a:rPr lang="zh-CN" altLang="en-US" dirty="0"/>
              <a:t>，且均含有核糖体，其内部可合成蛋白质。线粒体和叶绿体都能够自我复制，具有一定的独立性，因此也称为半自主性细胞器。</a:t>
            </a:r>
          </a:p>
          <a:p>
            <a:pPr>
              <a:lnSpc>
                <a:spcPct val="150000"/>
              </a:lnSpc>
            </a:pPr>
            <a:r>
              <a:rPr lang="zh-CN" altLang="en-US" dirty="0"/>
              <a:t>（</a:t>
            </a:r>
            <a:r>
              <a:rPr lang="en-US" altLang="zh-CN" dirty="0"/>
              <a:t>2</a:t>
            </a:r>
            <a:r>
              <a:rPr lang="zh-CN" altLang="en-US" dirty="0"/>
              <a:t>）植物细胞不一定都有叶绿体，只有绿色部位的细胞中才含叶绿体，如根细胞中无叶绿体。</a:t>
            </a:r>
          </a:p>
          <a:p>
            <a:pPr>
              <a:lnSpc>
                <a:spcPct val="150000"/>
              </a:lnSpc>
            </a:pPr>
            <a:r>
              <a:rPr lang="zh-CN" altLang="en-US" dirty="0"/>
              <a:t>（</a:t>
            </a:r>
            <a:r>
              <a:rPr lang="en-US" altLang="zh-CN" dirty="0"/>
              <a:t>3</a:t>
            </a:r>
            <a:r>
              <a:rPr lang="zh-CN" altLang="en-US" dirty="0"/>
              <a:t>）没有叶绿体的细胞不一定不能进行光合作用，如蓝藻。没有线粒体不一定不能进行有氧呼吸，如需氧型的原核生物。	</a:t>
            </a:r>
          </a:p>
        </p:txBody>
      </p:sp>
    </p:spTree>
    <p:extLst>
      <p:ext uri="{BB962C8B-B14F-4D97-AF65-F5344CB8AC3E}">
        <p14:creationId xmlns:p14="http://schemas.microsoft.com/office/powerpoint/2010/main" val="1364538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4697</TotalTime>
  <Words>6270</Words>
  <Application>Microsoft Office PowerPoint</Application>
  <PresentationFormat>自定义</PresentationFormat>
  <Paragraphs>614</Paragraphs>
  <Slides>69</Slides>
  <Notes>0</Notes>
  <HiddenSlides>0</HiddenSlides>
  <MMClips>0</MMClips>
  <ScaleCrop>false</ScaleCrop>
  <HeadingPairs>
    <vt:vector size="4" baseType="variant">
      <vt:variant>
        <vt:lpstr>主题</vt:lpstr>
      </vt:variant>
      <vt:variant>
        <vt:i4>1</vt:i4>
      </vt:variant>
      <vt:variant>
        <vt:lpstr>幻灯片标题</vt:lpstr>
      </vt:variant>
      <vt:variant>
        <vt:i4>69</vt:i4>
      </vt:variant>
    </vt:vector>
  </HeadingPairs>
  <TitlesOfParts>
    <vt:vector size="7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山东金星书业文化发展有限公司</dc:creator>
  <cp:lastModifiedBy>j</cp:lastModifiedBy>
  <cp:revision>275</cp:revision>
  <dcterms:created xsi:type="dcterms:W3CDTF">2018-05-18T09:56:38Z</dcterms:created>
  <dcterms:modified xsi:type="dcterms:W3CDTF">2020-07-24T08:10:49Z</dcterms:modified>
</cp:coreProperties>
</file>