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9" r:id="rId2"/>
  </p:sldMasterIdLst>
  <p:notesMasterIdLst>
    <p:notesMasterId r:id="rId24"/>
  </p:notesMasterIdLst>
  <p:sldIdLst>
    <p:sldId id="256" r:id="rId3"/>
    <p:sldId id="289" r:id="rId4"/>
    <p:sldId id="315" r:id="rId5"/>
    <p:sldId id="316" r:id="rId6"/>
    <p:sldId id="317" r:id="rId7"/>
    <p:sldId id="320" r:id="rId8"/>
    <p:sldId id="321" r:id="rId9"/>
    <p:sldId id="346" r:id="rId10"/>
    <p:sldId id="347" r:id="rId11"/>
    <p:sldId id="323" r:id="rId12"/>
    <p:sldId id="324" r:id="rId13"/>
    <p:sldId id="350" r:id="rId14"/>
    <p:sldId id="354" r:id="rId15"/>
    <p:sldId id="353" r:id="rId16"/>
    <p:sldId id="361" r:id="rId17"/>
    <p:sldId id="337" r:id="rId18"/>
    <p:sldId id="339" r:id="rId19"/>
    <p:sldId id="341" r:id="rId20"/>
    <p:sldId id="343" r:id="rId21"/>
    <p:sldId id="345" r:id="rId22"/>
    <p:sldId id="290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C5C"/>
    <a:srgbClr val="CC00FF"/>
    <a:srgbClr val="3000B8"/>
    <a:srgbClr val="0E98D6"/>
    <a:srgbClr val="0070C0"/>
    <a:srgbClr val="FF9900"/>
    <a:srgbClr val="EAF5FB"/>
    <a:srgbClr val="009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A4454C0-4554-4C67-83FD-CB4CFDE01B19}" type="datetimeFigureOut">
              <a:rPr lang="zh-CN" altLang="en-US"/>
              <a:pPr>
                <a:defRPr/>
              </a:pPr>
              <a:t>2019/5/16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A44E4E-B2EB-4642-BB52-D87DFF5BA8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613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B05A7A59-EF6E-4466-BF32-14B3E8D92E71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345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5C428372-CB58-462F-87CF-F19A0FBBBEA5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0507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9EFE0738-2BD6-461C-B60B-A8DD3F055E17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062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0CFC-3C61-432B-9CD8-BA7E0E9E3067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1BA5D-FCDA-4387-BA7D-5BF7241FE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97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BEC3A-2CD6-405B-9F2A-B8943074E142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CBCF0-3CE0-4294-B935-4A604F7F85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6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F3E59-7047-4EE5-A44F-75EDED5B201D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BAD75-B238-44E3-A9E9-2D6CCD8663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439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3D1B-14F5-4D2B-87B4-93533CE134A8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B08D4-660A-469F-BC64-085A6AAC2E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83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086D-440A-4548-AB7E-063467BF29F5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A381-BF9B-4984-B60D-B0701CB056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42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16548-ADC2-466A-B42C-083166FC0820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4DA15-89AF-47B2-9786-655273142E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104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6323-F4E9-4A0D-BFBB-3EFA85C37F2C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B8A75-D215-4752-A6CE-C29C8A0660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661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C44BB-0F70-4722-9FD7-E2448EB744BA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85F5-7945-4E3B-893A-369D0D4DA4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29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8DEB9-C571-400D-8A55-05FD860EE9E0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DDCBC-3E07-484A-9025-54D37D6B08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505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6649A-3BE5-4F52-936E-1360FEE026E9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F84C-25A0-453D-B845-38D12FE2E8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44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05D6-4314-4421-924C-BE4396E30CE6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B1EF4-2E83-4053-B6B3-D5C431F508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67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F5B0-4571-4365-A7D6-00E4E722D86C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B4F51-3070-43C4-9FC2-6CF533D166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79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C46D5-84FE-47CA-80F2-FDDFC04C37B8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554D-260D-49C8-968F-FD47C91186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15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17F2-DB22-4E45-82DF-F82DFCFD7D06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63EB-1B9D-4CF3-AAF9-95C702B7A6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9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3FCB8-E9AA-4267-9550-2B9DCBD9BA89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67FE-C073-4E72-AAB3-2CC416D0D8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40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43504-7497-46BA-ADEA-30070331B456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E4738-383B-41BC-BA96-6A794FCB56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85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DF1A-84A8-40B6-81FC-07389CE3CF3E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0D2F8-A33F-41BF-9B23-F2ED160ABD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87CB-ACAD-4704-8A1B-9EF4F25D0766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24285-2172-4883-8A1C-63935000F0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33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A94A7-6A8E-49C3-BA60-503027E1CE72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1DD1-3F5D-4306-BC02-1E142F666A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30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064F-65D6-450D-A3DF-90C1BCE3C3B2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6065-024F-4879-BF8B-544659FF70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64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A15FE8C-FE82-49C8-9F7C-046B8937609F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8ED9EECE-A953-42EA-904E-67DA33B556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5400" y="0"/>
            <a:ext cx="12244388" cy="68580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163" y="6302375"/>
            <a:ext cx="12245976" cy="55245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4" name="图片 3" descr="LOGO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1619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图片 4" descr="书本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908550"/>
            <a:ext cx="2852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图片 11" descr="线条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303963"/>
            <a:ext cx="12244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1BA236D3-219B-44C5-878D-1143123FF288}" type="datetimeFigureOut">
              <a:rPr lang="zh-CN" altLang="en-US"/>
              <a:pPr>
                <a:defRPr/>
              </a:pPr>
              <a:t>2019/5/16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ED4AAC75-F4F6-4D6B-90A8-E515797A49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5400" y="0"/>
            <a:ext cx="12244388" cy="68580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163" y="6302375"/>
            <a:ext cx="12245976" cy="55245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8" name="图片 3" descr="LOGO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1619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4" descr="书本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908550"/>
            <a:ext cx="2852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图片 11" descr="线条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303963"/>
            <a:ext cx="12244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2.jpeg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2153152" y="2292350"/>
            <a:ext cx="77428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5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5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 能</a:t>
            </a:r>
            <a:r>
              <a:rPr lang="zh-CN" altLang="en-US" sz="5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量的转化和守恒</a:t>
            </a:r>
          </a:p>
        </p:txBody>
      </p:sp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825" y="4932363"/>
            <a:ext cx="2851150" cy="1768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9FB9"/>
                </a:solidFill>
                <a:latin typeface="微软雅黑" panose="020B0503020204020204" pitchFamily="34" charset="-122"/>
              </a:rPr>
              <a:t>第 十四 </a:t>
            </a:r>
            <a:r>
              <a:rPr lang="zh-CN" altLang="en-US" sz="1600" dirty="0" smtClean="0">
                <a:solidFill>
                  <a:srgbClr val="009FB9"/>
                </a:solidFill>
                <a:latin typeface="微软雅黑" panose="020B0503020204020204" pitchFamily="34" charset="-122"/>
              </a:rPr>
              <a:t>章    </a:t>
            </a:r>
            <a:r>
              <a:rPr lang="zh-CN" altLang="en-US" sz="1600" dirty="0">
                <a:solidFill>
                  <a:srgbClr val="009FB9"/>
                </a:solidFill>
                <a:latin typeface="微软雅黑" panose="020B0503020204020204" pitchFamily="34" charset="-122"/>
              </a:rPr>
              <a:t>内能的利用</a:t>
            </a:r>
          </a:p>
        </p:txBody>
      </p:sp>
      <p:grpSp>
        <p:nvGrpSpPr>
          <p:cNvPr id="4101" name="组合 28"/>
          <p:cNvGrpSpPr>
            <a:grpSpLocks/>
          </p:cNvGrpSpPr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5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67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10" name="组合 50"/>
          <p:cNvGrpSpPr>
            <a:grpSpLocks/>
          </p:cNvGrpSpPr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-93663" y="6553200"/>
            <a:ext cx="12422188" cy="40640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" name="图片 42" descr="87（齿轮转动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" y="3063875"/>
            <a:ext cx="4014470" cy="4014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576263" y="1730375"/>
            <a:ext cx="1094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66CC"/>
                </a:solidFill>
                <a:ea typeface="宋体" panose="02010600030101010101" pitchFamily="2" charset="-122"/>
              </a:rPr>
              <a:t>　　（</a:t>
            </a:r>
            <a:r>
              <a:rPr lang="en-US" altLang="zh-CN" sz="2800" b="1">
                <a:solidFill>
                  <a:srgbClr val="00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66CC"/>
                </a:solidFill>
                <a:ea typeface="宋体" panose="02010600030101010101" pitchFamily="2" charset="-122"/>
              </a:rPr>
              <a:t>）</a:t>
            </a: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拿一个弹力小球由手中释放，观察小球的运动情况。    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287338" y="2997200"/>
            <a:ext cx="111855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800" b="1">
              <a:solidFill>
                <a:srgbClr val="0066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985838" y="1154113"/>
            <a:ext cx="1757362" cy="5175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想想议议</a:t>
            </a:r>
          </a:p>
        </p:txBody>
      </p:sp>
      <p:pic>
        <p:nvPicPr>
          <p:cNvPr id="15366" name="Picture 4" descr="20046117373927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2339975"/>
            <a:ext cx="480695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8" descr="老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3265488"/>
            <a:ext cx="306070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27"/>
          <p:cNvSpPr>
            <a:spLocks noChangeArrowheads="1"/>
          </p:cNvSpPr>
          <p:nvPr/>
        </p:nvSpPr>
        <p:spPr bwMode="auto">
          <a:xfrm>
            <a:off x="576325" y="150485"/>
            <a:ext cx="40275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3600" b="1" i="1" dirty="0" smtClean="0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四、能</a:t>
            </a:r>
            <a:r>
              <a:rPr lang="zh-CN" altLang="en-US" sz="3600" b="1" i="1" dirty="0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量守恒定律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578368" y="550235"/>
            <a:ext cx="103362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66CC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66CC"/>
                </a:solidFill>
                <a:ea typeface="宋体" panose="02010600030101010101" pitchFamily="2" charset="-122"/>
              </a:rPr>
              <a:t>）结合小球在地面弹跳的频闪照片，想一想，为什么它的高度会逐渐降低？能量是否丢失？减少的机械能到哪儿去了？</a:t>
            </a:r>
          </a:p>
        </p:txBody>
      </p:sp>
      <p:pic>
        <p:nvPicPr>
          <p:cNvPr id="16387" name="Picture 7" descr="14-3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87" y="1896730"/>
            <a:ext cx="559593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7041228" y="1896730"/>
            <a:ext cx="3100387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CC00FF"/>
                </a:solidFill>
                <a:ea typeface="黑体" panose="02010609060101010101" pitchFamily="49" charset="-122"/>
              </a:rPr>
              <a:t>       </a:t>
            </a:r>
            <a:r>
              <a:rPr lang="zh-CN" altLang="en-US" sz="2800" b="1" dirty="0" smtClean="0">
                <a:solidFill>
                  <a:srgbClr val="CC00FF"/>
                </a:solidFill>
                <a:ea typeface="黑体" panose="02010609060101010101" pitchFamily="49" charset="-122"/>
              </a:rPr>
              <a:t>它的</a:t>
            </a:r>
            <a:r>
              <a:rPr lang="zh-CN" altLang="en-US" sz="2800" b="1" dirty="0">
                <a:solidFill>
                  <a:srgbClr val="CC00FF"/>
                </a:solidFill>
                <a:ea typeface="黑体" panose="02010609060101010101" pitchFamily="49" charset="-122"/>
              </a:rPr>
              <a:t>高度降低，说明机械能减少</a:t>
            </a:r>
            <a:r>
              <a:rPr lang="zh-CN" altLang="en-US" sz="2800" b="1" dirty="0" smtClean="0">
                <a:solidFill>
                  <a:srgbClr val="CC00FF"/>
                </a:solidFill>
                <a:ea typeface="黑体" panose="02010609060101010101" pitchFamily="49" charset="-122"/>
              </a:rPr>
              <a:t>了</a:t>
            </a:r>
            <a:r>
              <a:rPr lang="en-US" altLang="zh-CN" sz="2800" b="1" dirty="0" smtClean="0">
                <a:solidFill>
                  <a:srgbClr val="CC00FF"/>
                </a:solidFill>
                <a:ea typeface="黑体" panose="02010609060101010101" pitchFamily="49" charset="-122"/>
              </a:rPr>
              <a:t>. </a:t>
            </a:r>
            <a:r>
              <a:rPr lang="zh-CN" altLang="en-US" sz="2800" b="1" dirty="0">
                <a:solidFill>
                  <a:srgbClr val="CC00FF"/>
                </a:solidFill>
                <a:ea typeface="黑体" panose="02010609060101010101" pitchFamily="49" charset="-122"/>
              </a:rPr>
              <a:t>但能量并没有丢失，实际上是通过做功把一部分机械能转化为了内能</a:t>
            </a:r>
            <a:r>
              <a:rPr lang="en-US" altLang="zh-CN" sz="2800" b="1" dirty="0">
                <a:solidFill>
                  <a:srgbClr val="CC00FF"/>
                </a:solidFill>
                <a:ea typeface="黑体" panose="02010609060101010101" pitchFamily="49" charset="-122"/>
              </a:rPr>
              <a:t>.</a:t>
            </a:r>
            <a:endParaRPr lang="zh-CN" altLang="en-US" sz="2800" b="1" dirty="0">
              <a:solidFill>
                <a:srgbClr val="CC00FF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90600" y="642384"/>
            <a:ext cx="86455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能量既不会凭空</a:t>
            </a:r>
            <a:r>
              <a:rPr lang="zh-CN" altLang="en-US" sz="2800" b="1" dirty="0">
                <a:solidFill>
                  <a:srgbClr val="FF33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消灭</a:t>
            </a:r>
            <a:r>
              <a:rPr lang="zh-CN" altLang="en-US" sz="2800" b="1" dirty="0">
                <a:solidFill>
                  <a:srgbClr val="0000F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，也不会凭空</a:t>
            </a:r>
            <a:r>
              <a:rPr lang="zh-CN" altLang="en-US" sz="2800" b="1" dirty="0">
                <a:solidFill>
                  <a:srgbClr val="FF33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产生</a:t>
            </a:r>
            <a:r>
              <a:rPr lang="zh-CN" altLang="en-US" sz="2800" b="1" dirty="0">
                <a:solidFill>
                  <a:srgbClr val="0000F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，它只会从一种形式</a:t>
            </a:r>
            <a:r>
              <a:rPr lang="zh-CN" altLang="en-US" sz="2800" b="1" dirty="0">
                <a:solidFill>
                  <a:srgbClr val="FF33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转化</a:t>
            </a:r>
            <a:r>
              <a:rPr lang="zh-CN" altLang="en-US" sz="2800" b="1" dirty="0">
                <a:solidFill>
                  <a:srgbClr val="0000F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为其他形式，或者从一个物体</a:t>
            </a:r>
            <a:r>
              <a:rPr lang="zh-CN" altLang="en-US" sz="2800" b="1" dirty="0">
                <a:solidFill>
                  <a:srgbClr val="FF33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转移</a:t>
            </a:r>
            <a:r>
              <a:rPr lang="zh-CN" altLang="en-US" sz="2800" b="1" dirty="0">
                <a:solidFill>
                  <a:srgbClr val="0000F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到另一个物体，而在转化和转移的过程中，能量的</a:t>
            </a:r>
            <a:r>
              <a:rPr lang="zh-CN" altLang="en-US" sz="2800" b="1" dirty="0">
                <a:solidFill>
                  <a:srgbClr val="FF33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总量保持不变</a:t>
            </a:r>
            <a:r>
              <a:rPr lang="zh-CN" altLang="en-US" sz="2800" dirty="0">
                <a:latin typeface="华文隶书" panose="02010800040101010101" pitchFamily="2" charset="-122"/>
                <a:ea typeface="华文隶书" panose="02010800040101010101" pitchFamily="2" charset="-122"/>
              </a:rPr>
              <a:t>。 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93800" y="3135494"/>
            <a:ext cx="8442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种形式的能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增加，总伴随着另一种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形式的能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减少或者另一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物体的能量转移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而来。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该定律</a:t>
            </a: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是由大量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实验事实得出，是人们对自然现象长期观察和研究的科学总结。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是自然界最普遍、最重要的基本定律之一，是人们认识自然和改造自然的重要科学依据。</a:t>
            </a:r>
          </a:p>
        </p:txBody>
      </p:sp>
      <p:pic>
        <p:nvPicPr>
          <p:cNvPr id="17412" name="Picture 58" descr="老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9530" y="1776191"/>
            <a:ext cx="333375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Rot="1" noChangeArrowheads="1"/>
          </p:cNvSpPr>
          <p:nvPr/>
        </p:nvSpPr>
        <p:spPr bwMode="auto">
          <a:xfrm>
            <a:off x="941388" y="1069975"/>
            <a:ext cx="100076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614488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403475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090863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778250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235450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692650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149850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607050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如图是一种设想中的永动机，它通过高处的水流冲击叶片，叶片的转动用来对外做功，同时带动抽水器从低处将水抽到高处，从而循环工作。你能不能从能量守恒的角度说明它为什么不能一直工作下去？</a:t>
            </a:r>
          </a:p>
        </p:txBody>
      </p:sp>
      <p:sp>
        <p:nvSpPr>
          <p:cNvPr id="20484" name="WordArt 8"/>
          <p:cNvSpPr>
            <a:spLocks noChangeArrowheads="1" noChangeShapeType="1" noTextEdit="1"/>
          </p:cNvSpPr>
          <p:nvPr/>
        </p:nvSpPr>
        <p:spPr bwMode="auto">
          <a:xfrm rot="-131278">
            <a:off x="952500" y="111125"/>
            <a:ext cx="4727575" cy="638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552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永动机可能实现吗？</a:t>
            </a:r>
          </a:p>
        </p:txBody>
      </p:sp>
      <p:sp>
        <p:nvSpPr>
          <p:cNvPr id="8" name="Rectangle 7"/>
          <p:cNvSpPr>
            <a:spLocks noRot="1" noChangeArrowheads="1"/>
          </p:cNvSpPr>
          <p:nvPr/>
        </p:nvSpPr>
        <p:spPr bwMode="auto">
          <a:xfrm>
            <a:off x="5916613" y="2430463"/>
            <a:ext cx="4011612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614488" indent="-711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403475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090863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778250" indent="-508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235450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692650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149850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607050" indent="-50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        </a:t>
            </a:r>
            <a:r>
              <a:rPr lang="zh-CN" altLang="en-US" sz="2400" b="1" dirty="0">
                <a:solidFill>
                  <a:srgbClr val="FF0000"/>
                </a:solidFill>
              </a:rPr>
              <a:t>能量的守恒定律告诉我们，能量在转移和转化的过程中总量是不变的，但方向性告诉我们有些有用的能量会越来越少，如果不及时补充能量，机械就会停止做功。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“永动机”</a:t>
            </a:r>
            <a:r>
              <a:rPr lang="zh-CN" altLang="en-US" sz="2400" b="1" dirty="0">
                <a:solidFill>
                  <a:srgbClr val="FF0000"/>
                </a:solidFill>
              </a:rPr>
              <a:t>违背了能量守恒定律，所以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无法实现。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0" name="ShockwaveFlash1" r:id="rId2" imgW="4314960" imgH="3570120"/>
        </mc:Choice>
        <mc:Fallback>
          <p:control name="ShockwaveFlash1" r:id="rId2" imgW="4314960" imgH="3570120">
            <p:pic>
              <p:nvPicPr>
                <p:cNvPr id="0" name="ShockwaveFlash1"/>
                <p:cNvPicPr>
                  <a:picLocks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8913" y="2430463"/>
                  <a:ext cx="4314825" cy="3570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280990" y="5356225"/>
            <a:ext cx="8299450" cy="522288"/>
          </a:xfrm>
          <a:prstGeom prst="rect">
            <a:avLst/>
          </a:prstGeom>
          <a:solidFill>
            <a:srgbClr val="0E98D6">
              <a:alpha val="32000"/>
            </a:srgb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zh-CN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pitchFamily="49" charset="-122"/>
              </a:rPr>
              <a:t>因此，爱护资源，节约能源，是每个公民的责任。</a:t>
            </a:r>
          </a:p>
        </p:txBody>
      </p:sp>
      <p:sp>
        <p:nvSpPr>
          <p:cNvPr id="23555" name="TextBox 5"/>
          <p:cNvSpPr>
            <a:spLocks noChangeArrowheads="1"/>
          </p:cNvSpPr>
          <p:nvPr/>
        </p:nvSpPr>
        <p:spPr bwMode="auto">
          <a:xfrm>
            <a:off x="888877" y="1303338"/>
            <a:ext cx="8816975" cy="3684587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　　由于我们是在能量的转化或转移过程中利用能量的，而在这个过程中，总会有一部分能量转化成内能散失在周围环境中，这些能量虽然还在自然界中，但却无法自动转化为其他形式的能量，因而很难或无法再利用。也就是说，经转化后，可利用的能量只会减少，而不会增加，因此节能和如何有效地利用能源是当前重要的课题。 </a:t>
            </a:r>
            <a:endParaRPr lang="zh-CN" altLang="en-US" b="1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8" name="WordArt 8"/>
          <p:cNvSpPr>
            <a:spLocks noChangeArrowheads="1" noChangeShapeType="1" noTextEdit="1"/>
          </p:cNvSpPr>
          <p:nvPr/>
        </p:nvSpPr>
        <p:spPr bwMode="auto">
          <a:xfrm rot="-131278">
            <a:off x="866775" y="104775"/>
            <a:ext cx="2695575" cy="8413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8926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552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综合分析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1"/>
          <p:cNvGrpSpPr>
            <a:grpSpLocks/>
          </p:cNvGrpSpPr>
          <p:nvPr/>
        </p:nvGrpSpPr>
        <p:grpSpPr bwMode="auto">
          <a:xfrm>
            <a:off x="1644650" y="1735138"/>
            <a:ext cx="8256588" cy="4498975"/>
            <a:chOff x="1644015" y="1734820"/>
            <a:chExt cx="8257540" cy="4498975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 rot="231587">
              <a:off x="3685775" y="1734820"/>
              <a:ext cx="6215780" cy="181451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</a:rPr>
                <a:t>本节课你学会了哪些知识？</a:t>
              </a:r>
              <a:endParaRPr lang="en-US" altLang="zh-C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</a:endParaRP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</a:rPr>
                <a:t>收获了什么方法？</a:t>
              </a:r>
              <a:endParaRPr lang="en-US" altLang="zh-C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</a:endParaRPr>
            </a:p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</a:rPr>
                <a:t>还有什么疑惑吗？</a:t>
              </a:r>
            </a:p>
          </p:txBody>
        </p:sp>
        <p:pic>
          <p:nvPicPr>
            <p:cNvPr id="5" name="图片 4" descr="image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644015" y="2563495"/>
              <a:ext cx="1987779" cy="36703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430619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719138" y="2986088"/>
            <a:ext cx="11155362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在各种形式的能量的相互转化的过程中，下列说法中正确的是（        ）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机械能一定守恒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B.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各种形式的能量都守恒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C.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各种形式能的总量一定守恒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D.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只有机械能转化为内能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880725" y="3019425"/>
            <a:ext cx="8683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4583" name="TextBox 17"/>
          <p:cNvSpPr txBox="1">
            <a:spLocks noChangeArrowheads="1"/>
          </p:cNvSpPr>
          <p:nvPr/>
        </p:nvSpPr>
        <p:spPr bwMode="auto">
          <a:xfrm>
            <a:off x="660400" y="1333500"/>
            <a:ext cx="1053782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4572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能量守恒定律：能量既不会凭空消灭，也不会凭空产生，它只会从一种形式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为其他形式，或者从一个物体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到其他物体，而在转移和转化的过程中，能量的总量保持</a:t>
            </a:r>
            <a:r>
              <a:rPr lang="en-US" altLang="zh-CN" sz="26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 </a:t>
            </a: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903538" y="1882775"/>
            <a:ext cx="12080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F3300"/>
                </a:solidFill>
                <a:ea typeface="宋体" panose="02010600030101010101" pitchFamily="2" charset="-122"/>
              </a:rPr>
              <a:t>转化</a:t>
            </a:r>
            <a:endParaRPr lang="en-US" altLang="zh-CN" sz="2600" b="1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921750" y="1908175"/>
            <a:ext cx="12096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F3300"/>
                </a:solidFill>
                <a:ea typeface="宋体" panose="02010600030101010101" pitchFamily="2" charset="-122"/>
              </a:rPr>
              <a:t>转移</a:t>
            </a:r>
            <a:endParaRPr lang="en-US" altLang="zh-CN" sz="2600" b="1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318500" y="2419350"/>
            <a:ext cx="12080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F3300"/>
                </a:solidFill>
                <a:ea typeface="宋体" panose="02010600030101010101" pitchFamily="2" charset="-122"/>
              </a:rPr>
              <a:t>不变</a:t>
            </a:r>
            <a:endParaRPr lang="en-US" altLang="zh-CN" sz="2600" b="1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0799" y="-86315"/>
            <a:ext cx="3717559" cy="1003300"/>
            <a:chOff x="420799" y="-86315"/>
            <a:chExt cx="3717559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99" y="-86315"/>
              <a:ext cx="10033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2"/>
            <p:cNvSpPr txBox="1">
              <a:spLocks noChangeArrowheads="1"/>
            </p:cNvSpPr>
            <p:nvPr/>
          </p:nvSpPr>
          <p:spPr bwMode="auto">
            <a:xfrm>
              <a:off x="1187197" y="74021"/>
              <a:ext cx="24160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 smtClean="0">
                  <a:solidFill>
                    <a:srgbClr val="009FB9"/>
                  </a:solidFill>
                </a:rPr>
                <a:t>当 堂 达 标</a:t>
              </a:r>
              <a:endParaRPr lang="zh-CN" altLang="en-US" sz="3600" b="1" dirty="0">
                <a:solidFill>
                  <a:srgbClr val="009FB9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 bwMode="auto">
            <a:xfrm>
              <a:off x="1025271" y="660581"/>
              <a:ext cx="3113087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Box 17"/>
          <p:cNvSpPr txBox="1">
            <a:spLocks noChangeArrowheads="1"/>
          </p:cNvSpPr>
          <p:nvPr/>
        </p:nvSpPr>
        <p:spPr bwMode="auto">
          <a:xfrm>
            <a:off x="869796" y="666982"/>
            <a:ext cx="912018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indent="4572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能量的形式多种多样且可以相互转化，下列事例中，属于内能转化为机械能的是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6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6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606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09" y="1978257"/>
            <a:ext cx="49244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011584" y="1251182"/>
            <a:ext cx="6683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2"/>
          <p:cNvSpPr txBox="1">
            <a:spLocks noChangeArrowheads="1"/>
          </p:cNvSpPr>
          <p:nvPr/>
        </p:nvSpPr>
        <p:spPr bwMode="auto">
          <a:xfrm>
            <a:off x="541970" y="2937169"/>
            <a:ext cx="10218738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5.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下列现象中，只有能的转移而不发生能的转化的过程是</a:t>
            </a:r>
            <a:r>
              <a:rPr lang="zh-CN" alt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（      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）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子弹从枪膛射出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B.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用火焰烧开水时，水温升高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C.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电灯发光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D.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冬天用手摸户外的东西感到冷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732701" y="2983391"/>
            <a:ext cx="9128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6631" name="Rectangle 2"/>
          <p:cNvSpPr txBox="1">
            <a:spLocks noChangeArrowheads="1"/>
          </p:cNvSpPr>
          <p:nvPr/>
        </p:nvSpPr>
        <p:spPr bwMode="auto">
          <a:xfrm>
            <a:off x="541970" y="325731"/>
            <a:ext cx="903128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下列说法中正确的是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  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冬天对着手哈气，手变暖是机械能转化为内能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用酒精灯给水加热，是机械能转化为内能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从能量角度来看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汽车爆胎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en-US" altLang="zh-CN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机械能转化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内能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en-US" altLang="zh-CN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滑冰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鞋上的</a:t>
            </a:r>
            <a:r>
              <a:rPr lang="en-US" altLang="zh-CN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冰刀与冰之间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</a:t>
            </a:r>
            <a:r>
              <a:rPr lang="en-US" altLang="zh-CN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摩擦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内能转化为机械能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6153" y="390819"/>
            <a:ext cx="649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08000" y="581796"/>
            <a:ext cx="82629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关于能量守恒定律，下列说法正确的是（   ）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能量守恒定律只适用于机械能与内能的相互转化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能量守恒定律只适用于能量转化过程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摩擦生热是创造了热，并不符合能量守恒定律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en-US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按照能量守恒定律，宇宙中能量的总量永远不会增减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03363" y="3880621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907213" y="654821"/>
            <a:ext cx="785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7656" name="Text Box 2"/>
          <p:cNvSpPr txBox="1">
            <a:spLocks noChangeArrowheads="1"/>
          </p:cNvSpPr>
          <p:nvPr/>
        </p:nvSpPr>
        <p:spPr bwMode="auto">
          <a:xfrm>
            <a:off x="503238" y="3351984"/>
            <a:ext cx="10674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7.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救灾汽车正在公路上急驶，突然发现山体滑坡，紧急刹车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此时刹车片和轮胎都变热，汽车的机械能转化为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能，这一过程是通过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实现的，但能量的</a:t>
            </a:r>
            <a:r>
              <a:rPr lang="zh-CN" altLang="en-US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总量</a:t>
            </a:r>
            <a:r>
              <a:rPr lang="en-US" altLang="zh-CN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_____.</a:t>
            </a:r>
            <a:endParaRPr lang="en-US" altLang="zh-CN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48275" y="3982221"/>
            <a:ext cx="812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内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526463" y="3982221"/>
            <a:ext cx="13430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做功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005890" y="4513819"/>
            <a:ext cx="13414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36600" y="1614488"/>
            <a:ext cx="9172575" cy="25225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知道能量守恒定律； </a:t>
            </a:r>
          </a:p>
          <a:p>
            <a:pPr indent="45720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能举出日常生活中能量守恒的实例； </a:t>
            </a:r>
          </a:p>
          <a:p>
            <a:pPr indent="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能用能量守恒的观点分析物理现象。 </a:t>
            </a:r>
            <a:r>
              <a:rPr lang="en-US" altLang="en-US" sz="2800" b="1" dirty="0">
                <a:solidFill>
                  <a:schemeClr val="bg2">
                    <a:lumMod val="25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39775" y="414338"/>
            <a:ext cx="3340075" cy="1003300"/>
            <a:chOff x="739775" y="414338"/>
            <a:chExt cx="3340075" cy="1003300"/>
          </a:xfrm>
        </p:grpSpPr>
        <p:pic>
          <p:nvPicPr>
            <p:cNvPr id="6147" name="图片 14" descr="标题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75" y="414338"/>
              <a:ext cx="10033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TextBox 2"/>
            <p:cNvSpPr txBox="1">
              <a:spLocks noChangeArrowheads="1"/>
            </p:cNvSpPr>
            <p:nvPr/>
          </p:nvSpPr>
          <p:spPr bwMode="auto">
            <a:xfrm>
              <a:off x="1686926" y="574675"/>
              <a:ext cx="2392924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rgbClr val="009FB9"/>
                  </a:solidFill>
                </a:rPr>
                <a:t>学 习 目 标</a:t>
              </a:r>
            </a:p>
          </p:txBody>
        </p:sp>
      </p:grpSp>
      <p:cxnSp>
        <p:nvCxnSpPr>
          <p:cNvPr id="16" name="直接连接符 15"/>
          <p:cNvCxnSpPr/>
          <p:nvPr/>
        </p:nvCxnSpPr>
        <p:spPr bwMode="auto">
          <a:xfrm>
            <a:off x="1217613" y="1157194"/>
            <a:ext cx="3113087" cy="0"/>
          </a:xfrm>
          <a:prstGeom prst="line">
            <a:avLst/>
          </a:prstGeom>
          <a:ln>
            <a:solidFill>
              <a:srgbClr val="009FB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9"/>
          <p:cNvSpPr txBox="1"/>
          <p:nvPr/>
        </p:nvSpPr>
        <p:spPr>
          <a:xfrm>
            <a:off x="1068388" y="1082675"/>
            <a:ext cx="9591675" cy="429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defTabSz="457200">
              <a:lnSpc>
                <a:spcPct val="150000"/>
              </a:lnSpc>
              <a:defRPr/>
            </a:pP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8.</a:t>
            </a:r>
            <a:r>
              <a:rPr lang="zh-CN" altLang="en-US" sz="2600" b="1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达</a:t>
            </a:r>
            <a:r>
              <a:rPr lang="en-US" altLang="zh-CN" sz="26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·</a:t>
            </a:r>
            <a:r>
              <a:rPr lang="zh-CN" altLang="en-US" sz="26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芬奇曾经设计了一个“永动机”，如图所示。他认为右边的钢球比左边的钢球离轮心更远些</a:t>
            </a:r>
            <a:r>
              <a:rPr lang="zh-CN" altLang="en-US" sz="2600" b="1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，在</a:t>
            </a:r>
            <a:endParaRPr lang="en-US" altLang="zh-CN" sz="2600" b="1">
              <a:solidFill>
                <a:prstClr val="black"/>
              </a:solidFill>
              <a:latin typeface="宋体" panose="02010600030101010101" pitchFamily="2" charset="-122"/>
              <a:cs typeface="Times New Roman" pitchFamily="18" charset="0"/>
            </a:endParaRPr>
          </a:p>
          <a:p>
            <a:pPr defTabSz="457200">
              <a:lnSpc>
                <a:spcPct val="150000"/>
              </a:lnSpc>
              <a:defRPr/>
            </a:pPr>
            <a:r>
              <a:rPr lang="zh-CN" altLang="en-US" sz="2600" b="1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两边</a:t>
            </a:r>
            <a:r>
              <a:rPr lang="zh-CN" altLang="en-US" sz="26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不均衡的作用力下，轮子会沿箭头</a:t>
            </a:r>
            <a:r>
              <a:rPr lang="zh-CN" altLang="en-US" sz="2600" b="1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方向</a:t>
            </a:r>
            <a:endParaRPr lang="en-US" altLang="zh-CN" sz="2600" b="1">
              <a:solidFill>
                <a:prstClr val="black"/>
              </a:solidFill>
              <a:latin typeface="宋体" panose="02010600030101010101" pitchFamily="2" charset="-122"/>
              <a:cs typeface="Times New Roman" pitchFamily="18" charset="0"/>
            </a:endParaRPr>
          </a:p>
          <a:p>
            <a:pPr defTabSz="457200">
              <a:lnSpc>
                <a:spcPct val="150000"/>
              </a:lnSpc>
              <a:defRPr/>
            </a:pPr>
            <a:r>
              <a:rPr lang="zh-CN" altLang="en-US" sz="2600" b="1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转动</a:t>
            </a:r>
            <a:r>
              <a:rPr lang="zh-CN" altLang="en-US" sz="26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不息。你认为达</a:t>
            </a:r>
            <a:r>
              <a:rPr lang="en-US" altLang="zh-CN" sz="26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·</a:t>
            </a:r>
            <a:r>
              <a:rPr lang="zh-CN" altLang="en-US" sz="26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芬奇的“永动机</a:t>
            </a:r>
            <a:r>
              <a:rPr lang="zh-CN" altLang="en-US" sz="2600" b="1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”能</a:t>
            </a:r>
            <a:endParaRPr lang="en-US" altLang="zh-CN" sz="2600" b="1">
              <a:solidFill>
                <a:prstClr val="black"/>
              </a:solidFill>
              <a:latin typeface="宋体" panose="02010600030101010101" pitchFamily="2" charset="-122"/>
              <a:cs typeface="Times New Roman" pitchFamily="18" charset="0"/>
            </a:endParaRPr>
          </a:p>
          <a:p>
            <a:pPr defTabSz="457200">
              <a:lnSpc>
                <a:spcPct val="150000"/>
              </a:lnSpc>
              <a:defRPr/>
            </a:pPr>
            <a:r>
              <a:rPr lang="zh-CN" altLang="en-US" sz="2600" b="1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永远</a:t>
            </a:r>
            <a:r>
              <a:rPr lang="zh-CN" altLang="en-US" sz="26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转动吗？</a:t>
            </a:r>
          </a:p>
          <a:p>
            <a:pPr indent="457200" defTabSz="457200">
              <a:lnSpc>
                <a:spcPct val="150000"/>
              </a:lnSpc>
              <a:defRPr/>
            </a:pPr>
            <a:r>
              <a:rPr lang="zh-CN" altLang="en-US" sz="26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答</a:t>
            </a:r>
            <a:r>
              <a:rPr lang="zh-CN" altLang="en-US" sz="2600" b="1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________</a:t>
            </a:r>
            <a:r>
              <a:rPr lang="zh-CN" altLang="en-US" sz="26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。理由是</a:t>
            </a:r>
            <a:r>
              <a:rPr lang="zh-CN" altLang="en-US" sz="2600" b="1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装置转</a:t>
            </a:r>
            <a:r>
              <a:rPr lang="zh-CN" altLang="en-US" sz="26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动过程</a:t>
            </a:r>
            <a:r>
              <a:rPr lang="zh-CN" altLang="en-US" sz="2600" b="1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中</a:t>
            </a:r>
            <a:r>
              <a:rPr lang="en-US" altLang="zh-CN" sz="2600" b="1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______________________________________</a:t>
            </a:r>
            <a:r>
              <a:rPr lang="zh-CN" altLang="en-US" sz="26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itchFamily="18" charset="0"/>
              </a:rPr>
              <a:t>。</a:t>
            </a: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1935163"/>
            <a:ext cx="273685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414588" y="4197335"/>
            <a:ext cx="80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不能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23988" y="4725988"/>
            <a:ext cx="5975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有机械能转化为内能，使机械能不断减小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2" descr="图片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113"/>
            <a:ext cx="1224438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825" y="4932363"/>
            <a:ext cx="2851150" cy="1768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701" name="Picture 2" descr="6-4-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8" y="-11113"/>
            <a:ext cx="8794750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01-01-003-0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3373">
            <a:off x="3621088" y="3465513"/>
            <a:ext cx="1041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WordArt 5"/>
          <p:cNvSpPr>
            <a:spLocks noChangeArrowheads="1" noChangeShapeType="1" noTextEdit="1"/>
          </p:cNvSpPr>
          <p:nvPr/>
        </p:nvSpPr>
        <p:spPr bwMode="auto">
          <a:xfrm rot="6733373">
            <a:off x="486570" y="2701131"/>
            <a:ext cx="4824412" cy="18002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t"/>
            </a:scene3d>
            <a:sp3d extrusionH="4302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 fontAlgn="auto"/>
            <a:r>
              <a:rPr lang="zh-CN" altLang="en-US" sz="6600" kern="10">
                <a:ln w="9525">
                  <a:round/>
                  <a:headEnd/>
                  <a:tailEnd/>
                </a:ln>
                <a:solidFill>
                  <a:srgbClr val="CC0000">
                    <a:alpha val="89803"/>
                  </a:srgbClr>
                </a:solidFill>
                <a:latin typeface="宋体" panose="02010600030101010101" pitchFamily="2" charset="-122"/>
              </a:rPr>
              <a:t>再见</a:t>
            </a:r>
          </a:p>
        </p:txBody>
      </p:sp>
      <p:pic>
        <p:nvPicPr>
          <p:cNvPr id="11" name="图片 10" descr="image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28150" y="1028700"/>
            <a:ext cx="2606675" cy="40687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2311" y="1667485"/>
            <a:ext cx="3995643" cy="2161105"/>
            <a:chOff x="0" y="0"/>
            <a:chExt cx="2042" cy="1561"/>
          </a:xfrm>
        </p:grpSpPr>
        <p:sp>
          <p:nvSpPr>
            <p:cNvPr id="8215" name="Rectangle 3"/>
            <p:cNvSpPr>
              <a:spLocks noChangeArrowheads="1"/>
            </p:cNvSpPr>
            <p:nvPr/>
          </p:nvSpPr>
          <p:spPr bwMode="auto">
            <a:xfrm>
              <a:off x="91" y="1328"/>
              <a:ext cx="15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拉长的橡皮筋</a:t>
              </a:r>
            </a:p>
          </p:txBody>
        </p:sp>
        <p:pic>
          <p:nvPicPr>
            <p:cNvPr id="821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42" cy="1360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578368" y="1148373"/>
            <a:ext cx="11039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你能说出下面物体都具有什么形式的能量吗？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695700" y="1611386"/>
            <a:ext cx="4016744" cy="2258533"/>
            <a:chOff x="0" y="0"/>
            <a:chExt cx="2041" cy="1600"/>
          </a:xfrm>
        </p:grpSpPr>
        <p:pic>
          <p:nvPicPr>
            <p:cNvPr id="8213" name="Picture 9" descr="重力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41" cy="1406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14" name="Rectangle 10"/>
            <p:cNvSpPr>
              <a:spLocks noChangeArrowheads="1"/>
            </p:cNvSpPr>
            <p:nvPr/>
          </p:nvSpPr>
          <p:spPr bwMode="auto">
            <a:xfrm>
              <a:off x="363" y="1359"/>
              <a:ext cx="127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tx2"/>
                  </a:solidFill>
                  <a:latin typeface="楷体_GB2312" pitchFamily="49" charset="-122"/>
                  <a:ea typeface="宋体" panose="02010600030101010101" pitchFamily="2" charset="-122"/>
                </a:rPr>
                <a:t>山巅的危石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712444" y="1727456"/>
            <a:ext cx="3688221" cy="2257130"/>
            <a:chOff x="0" y="0"/>
            <a:chExt cx="1950" cy="1647"/>
          </a:xfrm>
        </p:grpSpPr>
        <p:sp>
          <p:nvSpPr>
            <p:cNvPr id="8211" name="Rectangle 13"/>
            <p:cNvSpPr>
              <a:spLocks noChangeArrowheads="1"/>
            </p:cNvSpPr>
            <p:nvPr/>
          </p:nvSpPr>
          <p:spPr bwMode="auto">
            <a:xfrm>
              <a:off x="182" y="1406"/>
              <a:ext cx="1315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运动的足球</a:t>
              </a:r>
            </a:p>
          </p:txBody>
        </p:sp>
        <p:pic>
          <p:nvPicPr>
            <p:cNvPr id="8212" name="Picture 14" descr="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50" cy="1416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20799" y="4036220"/>
            <a:ext cx="4703763" cy="2549525"/>
            <a:chOff x="0" y="0"/>
            <a:chExt cx="2222" cy="1606"/>
          </a:xfrm>
        </p:grpSpPr>
        <p:sp>
          <p:nvSpPr>
            <p:cNvPr id="8209" name="Rectangle 16"/>
            <p:cNvSpPr>
              <a:spLocks noChangeArrowheads="1"/>
            </p:cNvSpPr>
            <p:nvPr/>
          </p:nvSpPr>
          <p:spPr bwMode="auto">
            <a:xfrm>
              <a:off x="45" y="1373"/>
              <a:ext cx="217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tx2"/>
                  </a:solidFill>
                  <a:latin typeface="楷体_GB2312" pitchFamily="49" charset="-122"/>
                  <a:ea typeface="宋体" panose="02010600030101010101" pitchFamily="2" charset="-122"/>
                </a:rPr>
                <a:t>西藏羊八井地热池</a:t>
              </a:r>
            </a:p>
          </p:txBody>
        </p:sp>
        <p:pic>
          <p:nvPicPr>
            <p:cNvPr id="8210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96" cy="1343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697805" y="4021138"/>
            <a:ext cx="4800600" cy="2487612"/>
            <a:chOff x="0" y="0"/>
            <a:chExt cx="2359" cy="1384"/>
          </a:xfrm>
        </p:grpSpPr>
        <p:pic>
          <p:nvPicPr>
            <p:cNvPr id="8207" name="Picture 19" descr="14-3-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59" cy="1179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8" name="Rectangle 20"/>
            <p:cNvSpPr>
              <a:spLocks noChangeArrowheads="1"/>
            </p:cNvSpPr>
            <p:nvPr/>
          </p:nvSpPr>
          <p:spPr bwMode="auto">
            <a:xfrm>
              <a:off x="408" y="1179"/>
              <a:ext cx="122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 食  物</a:t>
              </a:r>
              <a:endParaRPr lang="en-US" altLang="zh-CN" sz="1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7204673" y="4021138"/>
            <a:ext cx="4703762" cy="2457450"/>
            <a:chOff x="0" y="0"/>
            <a:chExt cx="2222" cy="1548"/>
          </a:xfrm>
        </p:grpSpPr>
        <p:pic>
          <p:nvPicPr>
            <p:cNvPr id="8205" name="Picture 22" descr="光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22" cy="1315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6" name="Rectangle 23"/>
            <p:cNvSpPr>
              <a:spLocks noChangeArrowheads="1"/>
            </p:cNvSpPr>
            <p:nvPr/>
          </p:nvSpPr>
          <p:spPr bwMode="auto">
            <a:xfrm>
              <a:off x="299" y="1315"/>
              <a:ext cx="14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 太阳光</a:t>
              </a:r>
              <a:endParaRPr lang="en-US" altLang="zh-CN" sz="18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20799" y="-86315"/>
            <a:ext cx="3717559" cy="1003300"/>
            <a:chOff x="420799" y="-86315"/>
            <a:chExt cx="3717559" cy="1003300"/>
          </a:xfrm>
        </p:grpSpPr>
        <p:pic>
          <p:nvPicPr>
            <p:cNvPr id="26" name="图片 14" descr="标题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799" y="-86315"/>
              <a:ext cx="1003300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"/>
            <p:cNvSpPr txBox="1">
              <a:spLocks noChangeArrowheads="1"/>
            </p:cNvSpPr>
            <p:nvPr/>
          </p:nvSpPr>
          <p:spPr bwMode="auto">
            <a:xfrm>
              <a:off x="1187197" y="74021"/>
              <a:ext cx="24160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 smtClean="0">
                  <a:solidFill>
                    <a:srgbClr val="009FB9"/>
                  </a:solidFill>
                </a:rPr>
                <a:t>自 主 探 究</a:t>
              </a:r>
              <a:endParaRPr lang="zh-CN" altLang="en-US" sz="3600" b="1" dirty="0">
                <a:solidFill>
                  <a:srgbClr val="009FB9"/>
                </a:solidFill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 bwMode="auto">
            <a:xfrm>
              <a:off x="1025271" y="660581"/>
              <a:ext cx="3113087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854170" y="660581"/>
            <a:ext cx="426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600" b="1" i="1" dirty="0" smtClean="0">
                <a:solidFill>
                  <a:srgbClr val="8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一、认</a:t>
            </a:r>
            <a:r>
              <a:rPr lang="zh-CN" altLang="en-US" sz="3600" b="1" i="1" dirty="0">
                <a:solidFill>
                  <a:srgbClr val="8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识能量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719138" y="585788"/>
            <a:ext cx="107537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3200" b="1" dirty="0">
                <a:latin typeface="微软雅黑" panose="020B0503020204020204" pitchFamily="34" charset="-122"/>
              </a:rPr>
              <a:t>自然界中能量不仅可以从一个物体</a:t>
            </a:r>
            <a:r>
              <a:rPr lang="zh-CN" altLang="zh-CN" sz="4800" b="1" dirty="0">
                <a:solidFill>
                  <a:srgbClr val="FF0066"/>
                </a:solidFill>
                <a:latin typeface="微软雅黑" panose="020B0503020204020204" pitchFamily="34" charset="-122"/>
              </a:rPr>
              <a:t>转移</a:t>
            </a:r>
            <a:r>
              <a:rPr lang="zh-CN" altLang="zh-CN" sz="3200" b="1" dirty="0">
                <a:latin typeface="微软雅黑" panose="020B0503020204020204" pitchFamily="34" charset="-122"/>
              </a:rPr>
              <a:t>到另一物体，而且在一定的条件下，形式多样的能量之间还可以相互</a:t>
            </a:r>
            <a:r>
              <a:rPr lang="zh-CN" altLang="zh-CN" sz="48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转化</a:t>
            </a:r>
            <a:r>
              <a:rPr lang="zh-CN" altLang="zh-CN" sz="3200" b="1" dirty="0">
                <a:latin typeface="微软雅黑" panose="020B0503020204020204" pitchFamily="34" charset="-122"/>
              </a:rPr>
              <a:t>。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968500" y="3503135"/>
            <a:ext cx="6874286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3600" b="1" dirty="0">
                <a:latin typeface="微软雅黑" panose="020B0503020204020204" pitchFamily="34" charset="-122"/>
              </a:rPr>
              <a:t>能量形式</a:t>
            </a:r>
            <a:r>
              <a:rPr lang="zh-CN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相同</a:t>
            </a:r>
            <a:r>
              <a:rPr lang="zh-CN" altLang="zh-CN" sz="3600" b="1" dirty="0">
                <a:latin typeface="微软雅黑" panose="020B0503020204020204" pitchFamily="34" charset="-122"/>
              </a:rPr>
              <a:t>的叫</a:t>
            </a:r>
            <a:r>
              <a:rPr lang="zh-CN" altLang="zh-CN" sz="5400" b="1" dirty="0">
                <a:solidFill>
                  <a:srgbClr val="FF0066"/>
                </a:solidFill>
                <a:latin typeface="微软雅黑" panose="020B0503020204020204" pitchFamily="34" charset="-122"/>
              </a:rPr>
              <a:t>转移，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3600" b="1" dirty="0">
                <a:latin typeface="微软雅黑" panose="020B0503020204020204" pitchFamily="34" charset="-122"/>
              </a:rPr>
              <a:t>能量形式</a:t>
            </a:r>
            <a:r>
              <a:rPr lang="zh-CN" altLang="zh-CN" sz="36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不同</a:t>
            </a:r>
            <a:r>
              <a:rPr lang="zh-CN" altLang="zh-CN" sz="3600" b="1" dirty="0">
                <a:latin typeface="微软雅黑" panose="020B0503020204020204" pitchFamily="34" charset="-122"/>
              </a:rPr>
              <a:t>的叫</a:t>
            </a:r>
            <a:r>
              <a:rPr lang="zh-CN" altLang="zh-CN" sz="54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转化</a:t>
            </a:r>
            <a:r>
              <a:rPr lang="zh-CN" altLang="zh-CN" sz="3600" b="1" dirty="0">
                <a:latin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utoUpdateAnimBg="0"/>
      <p:bldP spid="5123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71500" y="3778250"/>
            <a:ext cx="2498725" cy="830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zh-CN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内能从热水转移到凉水中</a:t>
            </a:r>
          </a:p>
        </p:txBody>
      </p:sp>
      <p:grpSp>
        <p:nvGrpSpPr>
          <p:cNvPr id="10243" name="组合 4"/>
          <p:cNvGrpSpPr>
            <a:grpSpLocks/>
          </p:cNvGrpSpPr>
          <p:nvPr/>
        </p:nvGrpSpPr>
        <p:grpSpPr bwMode="auto">
          <a:xfrm>
            <a:off x="639763" y="1012825"/>
            <a:ext cx="2505075" cy="2765425"/>
            <a:chOff x="1258640" y="878806"/>
            <a:chExt cx="4181374" cy="4619839"/>
          </a:xfrm>
        </p:grpSpPr>
        <p:pic>
          <p:nvPicPr>
            <p:cNvPr id="10256" name="Picture 3" descr="热传递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4" t="2818" r="6873" b="16653"/>
            <a:stretch>
              <a:fillRect/>
            </a:stretch>
          </p:blipFill>
          <p:spPr bwMode="auto">
            <a:xfrm>
              <a:off x="1514687" y="1671759"/>
              <a:ext cx="3669282" cy="3826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文本框 6"/>
            <p:cNvSpPr txBox="1">
              <a:spLocks noChangeArrowheads="1"/>
            </p:cNvSpPr>
            <p:nvPr/>
          </p:nvSpPr>
          <p:spPr bwMode="auto">
            <a:xfrm>
              <a:off x="1258640" y="878806"/>
              <a:ext cx="4181374" cy="976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latin typeface="华文行楷" panose="02010800040101010101" pitchFamily="2" charset="-122"/>
                  <a:ea typeface="华文行楷" panose="02010800040101010101" pitchFamily="2" charset="-122"/>
                  <a:cs typeface="Times New Roman" panose="02020603050405020304" pitchFamily="18" charset="0"/>
                </a:rPr>
                <a:t>装有适量凉水的试管放入</a:t>
              </a:r>
              <a:endParaRPr lang="en-US" altLang="zh-CN" sz="1600" b="1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latin typeface="华文行楷" panose="02010800040101010101" pitchFamily="2" charset="-122"/>
                  <a:ea typeface="华文行楷" panose="02010800040101010101" pitchFamily="2" charset="-122"/>
                  <a:cs typeface="Times New Roman" panose="02020603050405020304" pitchFamily="18" charset="0"/>
                </a:rPr>
                <a:t>烧杯中的热水中</a:t>
              </a:r>
            </a:p>
          </p:txBody>
        </p:sp>
      </p:grpSp>
      <p:sp>
        <p:nvSpPr>
          <p:cNvPr id="10255" name="Rectangle 27"/>
          <p:cNvSpPr>
            <a:spLocks noChangeArrowheads="1"/>
          </p:cNvSpPr>
          <p:nvPr/>
        </p:nvSpPr>
        <p:spPr bwMode="auto">
          <a:xfrm>
            <a:off x="576325" y="150485"/>
            <a:ext cx="3538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3600" b="1" i="1" dirty="0" smtClean="0">
                <a:solidFill>
                  <a:srgbClr val="8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二、能</a:t>
            </a:r>
            <a:r>
              <a:rPr lang="zh-CN" altLang="en-US" sz="3600" b="1" i="1" dirty="0">
                <a:solidFill>
                  <a:srgbClr val="8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量的转移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11600" y="4608513"/>
            <a:ext cx="2100263" cy="831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重力</a:t>
            </a:r>
            <a:r>
              <a:rPr lang="zh-CN" altLang="zh-CN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势能由</a:t>
            </a:r>
            <a:r>
              <a:rPr lang="zh-CN" altLang="zh-CN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2400" b="1" baseline="-25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1</a:t>
            </a:r>
            <a:r>
              <a:rPr lang="zh-CN" altLang="zh-CN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转移到</a:t>
            </a:r>
            <a:r>
              <a:rPr lang="zh-CN" altLang="zh-CN" sz="2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2400" b="1" baseline="-25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2</a:t>
            </a: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3836988" y="1492250"/>
            <a:ext cx="2249487" cy="2982913"/>
            <a:chOff x="3837188" y="1492014"/>
            <a:chExt cx="2249532" cy="2983757"/>
          </a:xfrm>
        </p:grpSpPr>
        <p:pic>
          <p:nvPicPr>
            <p:cNvPr id="10251" name="Picture 3" descr="机械能变化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3" r="7710" b="10370"/>
            <a:stretch>
              <a:fillRect/>
            </a:stretch>
          </p:blipFill>
          <p:spPr bwMode="auto">
            <a:xfrm>
              <a:off x="3837188" y="2076789"/>
              <a:ext cx="2249532" cy="239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文本框 6"/>
            <p:cNvSpPr txBox="1">
              <a:spLocks noChangeArrowheads="1"/>
            </p:cNvSpPr>
            <p:nvPr/>
          </p:nvSpPr>
          <p:spPr bwMode="auto">
            <a:xfrm>
              <a:off x="4005219" y="1492014"/>
              <a:ext cx="2062719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latin typeface="华文行楷" panose="02010800040101010101" pitchFamily="2" charset="-122"/>
                  <a:ea typeface="华文行楷" panose="02010800040101010101" pitchFamily="2" charset="-122"/>
                  <a:cs typeface="Times New Roman" panose="02020603050405020304" pitchFamily="18" charset="0"/>
                </a:rPr>
                <a:t>一个小球下降，另一个小球上升</a:t>
              </a:r>
            </a:p>
          </p:txBody>
        </p:sp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537450" y="5243513"/>
            <a:ext cx="2039938" cy="830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zh-CN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电能从发电站转移到用户</a:t>
            </a: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6894513" y="2463800"/>
            <a:ext cx="3549650" cy="2781300"/>
            <a:chOff x="6894095" y="2463186"/>
            <a:chExt cx="3549316" cy="2782582"/>
          </a:xfrm>
        </p:grpSpPr>
        <p:pic>
          <p:nvPicPr>
            <p:cNvPr id="10249" name="Picture 4" descr="图片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0" r="11269"/>
            <a:stretch>
              <a:fillRect/>
            </a:stretch>
          </p:blipFill>
          <p:spPr bwMode="auto">
            <a:xfrm>
              <a:off x="6894095" y="3041625"/>
              <a:ext cx="3549316" cy="2204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文本框 6"/>
            <p:cNvSpPr txBox="1">
              <a:spLocks noChangeArrowheads="1"/>
            </p:cNvSpPr>
            <p:nvPr/>
          </p:nvSpPr>
          <p:spPr bwMode="auto">
            <a:xfrm>
              <a:off x="7637835" y="2463186"/>
              <a:ext cx="1818985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latin typeface="华文行楷" panose="02010800040101010101" pitchFamily="2" charset="-122"/>
                  <a:ea typeface="华文行楷" panose="02010800040101010101" pitchFamily="2" charset="-122"/>
                  <a:cs typeface="Times New Roman" panose="02020603050405020304" pitchFamily="18" charset="0"/>
                </a:rPr>
                <a:t>发电厂发出的电能输送到用户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23888" y="3860800"/>
            <a:ext cx="316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机械能转化为内能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211638" y="5272088"/>
            <a:ext cx="326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ea typeface="宋体" panose="02010600030101010101" pitchFamily="2" charset="-122"/>
              </a:rPr>
              <a:t>机械能转化为电能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377238" y="4605524"/>
            <a:ext cx="30702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ea typeface="宋体" panose="02010600030101010101" pitchFamily="2" charset="-122"/>
              </a:rPr>
              <a:t>电能转化为机械能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740650" y="1884549"/>
            <a:ext cx="3902075" cy="2676525"/>
            <a:chOff x="0" y="0"/>
            <a:chExt cx="2059" cy="1884"/>
          </a:xfrm>
        </p:grpSpPr>
        <p:pic>
          <p:nvPicPr>
            <p:cNvPr id="1128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4"/>
              <a:ext cx="2059" cy="1430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2" name="Rectangle 8"/>
            <p:cNvSpPr>
              <a:spLocks noChangeArrowheads="1"/>
            </p:cNvSpPr>
            <p:nvPr/>
          </p:nvSpPr>
          <p:spPr bwMode="auto">
            <a:xfrm>
              <a:off x="205" y="0"/>
              <a:ext cx="147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tx2"/>
                  </a:solidFill>
                  <a:ea typeface="宋体" panose="02010600030101010101" pitchFamily="2" charset="-122"/>
                </a:rPr>
                <a:t>电动机带动水泵把地下水送到地面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489450" y="1535113"/>
            <a:ext cx="2722563" cy="3648075"/>
            <a:chOff x="0" y="0"/>
            <a:chExt cx="1428" cy="2551"/>
          </a:xfrm>
        </p:grpSpPr>
        <p:sp>
          <p:nvSpPr>
            <p:cNvPr id="11279" name="TextBox 7"/>
            <p:cNvSpPr txBox="1">
              <a:spLocks noChangeArrowheads="1"/>
            </p:cNvSpPr>
            <p:nvPr/>
          </p:nvSpPr>
          <p:spPr bwMode="auto">
            <a:xfrm>
              <a:off x="68" y="0"/>
              <a:ext cx="129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tx2"/>
                  </a:solidFill>
                  <a:ea typeface="宋体" panose="02010600030101010101" pitchFamily="2" charset="-122"/>
                </a:rPr>
                <a:t>水电站里水轮机带动发电机发电</a:t>
              </a:r>
              <a:endParaRPr lang="zh-CN" altLang="en-US" sz="1800" b="1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pic>
          <p:nvPicPr>
            <p:cNvPr id="11280" name="Picture 11" descr="水力发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4"/>
              <a:ext cx="1428" cy="2087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71" name="Group 12"/>
          <p:cNvGrpSpPr>
            <a:grpSpLocks/>
          </p:cNvGrpSpPr>
          <p:nvPr/>
        </p:nvGrpSpPr>
        <p:grpSpPr bwMode="auto">
          <a:xfrm>
            <a:off x="801688" y="1535113"/>
            <a:ext cx="3276600" cy="2317750"/>
            <a:chOff x="0" y="0"/>
            <a:chExt cx="1678" cy="1582"/>
          </a:xfrm>
        </p:grpSpPr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318" y="1349"/>
              <a:ext cx="52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tx2"/>
                  </a:solidFill>
                  <a:ea typeface="宋体" panose="02010600030101010101" pitchFamily="2" charset="-122"/>
                </a:rPr>
                <a:t>钻木取火</a:t>
              </a:r>
            </a:p>
          </p:txBody>
        </p:sp>
        <p:pic>
          <p:nvPicPr>
            <p:cNvPr id="1127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78" cy="1329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76" name="Rectangle 27"/>
          <p:cNvSpPr>
            <a:spLocks noChangeArrowheads="1"/>
          </p:cNvSpPr>
          <p:nvPr/>
        </p:nvSpPr>
        <p:spPr bwMode="auto">
          <a:xfrm>
            <a:off x="576324" y="267443"/>
            <a:ext cx="3501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3600" b="1" i="1" dirty="0" smtClean="0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三、能</a:t>
            </a:r>
            <a:r>
              <a:rPr lang="zh-CN" altLang="en-US" sz="3600" b="1" i="1" dirty="0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量的转化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/>
          <p:cNvSpPr txBox="1">
            <a:spLocks noChangeArrowheads="1"/>
          </p:cNvSpPr>
          <p:nvPr/>
        </p:nvSpPr>
        <p:spPr bwMode="auto">
          <a:xfrm>
            <a:off x="8702675" y="4313455"/>
            <a:ext cx="2932113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光能转化为电能</a:t>
            </a:r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4594225" y="5096152"/>
            <a:ext cx="326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化学能转化为内能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76263" y="3824288"/>
            <a:ext cx="3289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光能转化为化学能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6263" y="1087438"/>
            <a:ext cx="3455987" cy="2590800"/>
            <a:chOff x="0" y="91"/>
            <a:chExt cx="1633" cy="1632"/>
          </a:xfrm>
        </p:grpSpPr>
        <p:pic>
          <p:nvPicPr>
            <p:cNvPr id="12305" name="Picture 7" descr="6b801c09e85840255f2c01065389f5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8"/>
              <a:ext cx="1633" cy="1225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6" name="Rectangle 8"/>
            <p:cNvSpPr>
              <a:spLocks noChangeArrowheads="1"/>
            </p:cNvSpPr>
            <p:nvPr/>
          </p:nvSpPr>
          <p:spPr bwMode="auto">
            <a:xfrm>
              <a:off x="304" y="91"/>
              <a:ext cx="112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8288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植物吸收太阳光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进行光合作用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19588" y="2400577"/>
            <a:ext cx="3744912" cy="2557463"/>
            <a:chOff x="0" y="8"/>
            <a:chExt cx="1814" cy="1611"/>
          </a:xfrm>
        </p:grpSpPr>
        <p:sp>
          <p:nvSpPr>
            <p:cNvPr id="12303" name="Rectangle 10"/>
            <p:cNvSpPr>
              <a:spLocks noChangeArrowheads="1"/>
            </p:cNvSpPr>
            <p:nvPr/>
          </p:nvSpPr>
          <p:spPr bwMode="auto">
            <a:xfrm>
              <a:off x="468" y="8"/>
              <a:ext cx="8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燃料燃烧时发热</a:t>
              </a:r>
            </a:p>
          </p:txBody>
        </p:sp>
        <p:pic>
          <p:nvPicPr>
            <p:cNvPr id="12304" name="Picture 11" descr="篝火正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"/>
              <a:ext cx="1814" cy="133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304213" y="1340067"/>
            <a:ext cx="3432175" cy="3038475"/>
            <a:chOff x="0" y="33"/>
            <a:chExt cx="1446" cy="1712"/>
          </a:xfrm>
        </p:grpSpPr>
        <p:sp>
          <p:nvSpPr>
            <p:cNvPr id="12301" name="TextBox 7"/>
            <p:cNvSpPr txBox="1">
              <a:spLocks noChangeArrowheads="1"/>
            </p:cNvSpPr>
            <p:nvPr/>
          </p:nvSpPr>
          <p:spPr bwMode="auto">
            <a:xfrm>
              <a:off x="388" y="33"/>
              <a:ext cx="72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太阳能电池</a:t>
              </a:r>
              <a:endParaRPr lang="zh-CN" altLang="en-US" sz="1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pic>
          <p:nvPicPr>
            <p:cNvPr id="12302" name="Picture 14" descr="植物园的太阳能路灯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2"/>
              <a:ext cx="1446" cy="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7776" r="2824" b="6664"/>
          <a:stretch>
            <a:fillRect/>
          </a:stretch>
        </p:blipFill>
        <p:spPr bwMode="auto">
          <a:xfrm>
            <a:off x="1790700" y="1089025"/>
            <a:ext cx="75660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908550" y="1008063"/>
            <a:ext cx="884238" cy="369887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电动机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873625" y="1789113"/>
            <a:ext cx="884238" cy="369887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发电机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883525" y="3189288"/>
            <a:ext cx="460375" cy="1036637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生物做功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129213" y="5140325"/>
            <a:ext cx="1128712" cy="369888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光合作用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118100" y="5895975"/>
            <a:ext cx="1139825" cy="369888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燃烧物质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839913" y="3240088"/>
            <a:ext cx="461962" cy="104616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电   灯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789238" y="3189288"/>
            <a:ext cx="461962" cy="12033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光电效应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 rot="19511310">
            <a:off x="3836988" y="4797425"/>
            <a:ext cx="1192212" cy="36830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太阳照射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 rot="19511310">
            <a:off x="3244850" y="4208463"/>
            <a:ext cx="1249363" cy="36830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炽热发光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 rot="2144149">
            <a:off x="3224213" y="2919413"/>
            <a:ext cx="869950" cy="369887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电加热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 rot="2144149">
            <a:off x="3724796" y="2406329"/>
            <a:ext cx="1226334" cy="369888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地热发电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 rot="19573086">
            <a:off x="6221413" y="2193925"/>
            <a:ext cx="1182687" cy="369888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摩擦生热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 rot="19573086">
            <a:off x="6737350" y="2849563"/>
            <a:ext cx="979488" cy="368300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蒸汽机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 rot="2337280">
            <a:off x="6842125" y="4143375"/>
            <a:ext cx="1128713" cy="369888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放热反应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 rot="2144149">
            <a:off x="6221413" y="4646613"/>
            <a:ext cx="1114425" cy="369887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吸热反应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922338" y="973138"/>
            <a:ext cx="738187" cy="5464175"/>
          </a:xfrm>
          <a:prstGeom prst="rect">
            <a:avLst/>
          </a:prstGeom>
          <a:noFill/>
          <a:ln>
            <a:noFill/>
          </a:ln>
          <a:extLst/>
        </p:spPr>
        <p:txBody>
          <a:bodyPr vert="eaVert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简体" pitchFamily="2" charset="-122"/>
              </a:rPr>
              <a:t>大千世</a:t>
            </a:r>
            <a:r>
              <a:rPr lang="zh-CN" altLang="en-US" sz="3600" b="1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简体" pitchFamily="2" charset="-122"/>
              </a:rPr>
              <a:t>界     </a:t>
            </a:r>
            <a:r>
              <a:rPr lang="zh-CN" altLang="en-US" sz="36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简体" pitchFamily="2" charset="-122"/>
              </a:rPr>
              <a:t>现象相互联系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9504363" y="928688"/>
            <a:ext cx="738187" cy="5418137"/>
          </a:xfrm>
          <a:prstGeom prst="rect">
            <a:avLst/>
          </a:prstGeom>
          <a:noFill/>
          <a:ln>
            <a:noFill/>
          </a:ln>
          <a:extLst/>
        </p:spPr>
        <p:txBody>
          <a:bodyPr vert="eaVert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b="1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姚体简体" pitchFamily="2" charset="-122"/>
              </a:rPr>
              <a:t>宇宙万物     能量转化守恒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567803" y="418654"/>
            <a:ext cx="79930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        </a:t>
            </a:r>
            <a:r>
              <a:rPr lang="zh-CN" altLang="en-US">
                <a:ea typeface="宋体" panose="02010600030101010101" pitchFamily="2" charset="-122"/>
              </a:rPr>
              <a:t>我们所消耗的能量，无论是食物还是电，大部分是太阳能辐射到地球后转化而来的。</a:t>
            </a:r>
          </a:p>
        </p:txBody>
      </p:sp>
      <p:pic>
        <p:nvPicPr>
          <p:cNvPr id="14339" name="Picture 6" descr="未标题-2 拷贝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t="9995" r="17984" b="20665"/>
          <a:stretch>
            <a:fillRect/>
          </a:stretch>
        </p:blipFill>
        <p:spPr bwMode="auto">
          <a:xfrm>
            <a:off x="1099491" y="1352104"/>
            <a:ext cx="89296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829866" y="5192266"/>
            <a:ext cx="5238750" cy="5365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太阳能与其他形式的能量转化关系图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Office PowerPoint</Application>
  <PresentationFormat>自定义</PresentationFormat>
  <Paragraphs>123</Paragraphs>
  <Slides>21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26</cp:revision>
  <dcterms:created xsi:type="dcterms:W3CDTF">2018-03-01T02:03:00Z</dcterms:created>
  <dcterms:modified xsi:type="dcterms:W3CDTF">2019-05-16T12:07:52Z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