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  <p:sldId id="257" r:id="rId3"/>
    <p:sldId id="269" r:id="rId4"/>
    <p:sldId id="270" r:id="rId5"/>
    <p:sldId id="271" r:id="rId6"/>
    <p:sldId id="272" r:id="rId7"/>
    <p:sldId id="26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60" r:id="rId16"/>
    <p:sldId id="26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aozhi.cn_PY" panose="02000500000000000000" pitchFamily="2" charset="0"/>
      <p:regular r:id="rId24"/>
    </p:embeddedFont>
    <p:embeddedFont>
      <p:font typeface="方正大标宋_GBK" panose="03000509000000000000" pitchFamily="65" charset="-122"/>
      <p:regular r:id="rId25"/>
    </p:embeddedFont>
    <p:embeddedFont>
      <p:font typeface="方正大黑_GBK" panose="03000509000000000000" pitchFamily="65" charset="-122"/>
      <p:regular r:id="rId26"/>
    </p:embeddedFont>
    <p:embeddedFont>
      <p:font typeface="方正书宋_GBK" panose="03000509000000000000" pitchFamily="65" charset="-122"/>
      <p:regular r:id="rId27"/>
    </p:embeddedFont>
    <p:embeddedFont>
      <p:font typeface="方正小标宋_GBK" panose="03000509000000000000" pitchFamily="65" charset="-122"/>
      <p:regular r:id="rId28"/>
    </p:embeddedFont>
    <p:embeddedFont>
      <p:font typeface="方正准圆_GBK" panose="03000509000000000000" pitchFamily="65" charset="-122"/>
      <p:regular r:id="rId29"/>
    </p:embeddedFont>
    <p:embeddedFont>
      <p:font typeface="楷体" panose="02010609060101010101" pitchFamily="49" charset="-122"/>
      <p:regular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5A8"/>
    <a:srgbClr val="00B050"/>
    <a:srgbClr val="619F70"/>
    <a:srgbClr val="A5CBED"/>
    <a:srgbClr val="FF5D5D"/>
    <a:srgbClr val="88BAE8"/>
    <a:srgbClr val="6CAAE2"/>
    <a:srgbClr val="EF857D"/>
    <a:srgbClr val="A8CDEE"/>
    <a:srgbClr val="8FB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8" autoAdjust="0"/>
    <p:restoredTop sz="94660"/>
  </p:normalViewPr>
  <p:slideViewPr>
    <p:cSldViewPr>
      <p:cViewPr varScale="1">
        <p:scale>
          <a:sx n="151" d="100"/>
          <a:sy n="151" d="100"/>
        </p:scale>
        <p:origin x="69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4"/>
            <a:ext cx="9151619" cy="51477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60" y="2115"/>
            <a:ext cx="9136480" cy="51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7620" y="-15240"/>
            <a:ext cx="9144000" cy="5151120"/>
          </a:xfrm>
          <a:prstGeom prst="rect">
            <a:avLst/>
          </a:prstGeom>
          <a:solidFill>
            <a:srgbClr val="FEF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-6350" y="5036820"/>
            <a:ext cx="9157970" cy="106680"/>
          </a:xfrm>
          <a:prstGeom prst="rect">
            <a:avLst/>
          </a:prstGeom>
          <a:solidFill>
            <a:srgbClr val="FF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C:\Documents and Settings\Administrator\桌面\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" y="1041"/>
            <a:ext cx="9137228" cy="104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-7620" y="-15240"/>
            <a:ext cx="9159240" cy="1127760"/>
          </a:xfrm>
          <a:prstGeom prst="rect">
            <a:avLst/>
          </a:prstGeom>
          <a:solidFill>
            <a:srgbClr val="FEFEF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1619" cy="514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2020/1/8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BBA5811-1DED-415A-8387-B5241C9B5548}"/>
              </a:ext>
            </a:extLst>
          </p:cNvPr>
          <p:cNvGrpSpPr/>
          <p:nvPr/>
        </p:nvGrpSpPr>
        <p:grpSpPr>
          <a:xfrm>
            <a:off x="1914988" y="1649565"/>
            <a:ext cx="5314024" cy="2516805"/>
            <a:chOff x="1913160" y="1649565"/>
            <a:chExt cx="5314024" cy="251680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A9F5BAEF-89C1-4DE6-9615-A9A4D3914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1649565"/>
              <a:ext cx="999000" cy="9990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FC3633C-0ABA-4608-A0A1-80B15EE03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3167370"/>
              <a:ext cx="999000" cy="99900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252F21DF-CEF2-4AFB-B17B-B311C26C3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3167370"/>
              <a:ext cx="999000" cy="999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D274A2F-2412-4F9D-8C80-87DDC215B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49565"/>
              <a:ext cx="999000" cy="9990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B85C917B-3DD9-4717-B2D9-76082ABCB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1649565"/>
              <a:ext cx="999000" cy="9990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C5DCC8BC-DA78-4F3C-A565-C74DF6CF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67370"/>
              <a:ext cx="999000" cy="99900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84E78627-1A5C-40BF-9FF4-E58CC36BDF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1339065"/>
            <a:ext cx="1620000" cy="16200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9017B952-B1EE-4264-905F-5B8839767F98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4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C8DE62CF-A89C-4C06-9CEB-9BF5BDAD6D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组合 164">
              <a:extLst>
                <a:ext uri="{FF2B5EF4-FFF2-40B4-BE49-F238E27FC236}">
                  <a16:creationId xmlns:a16="http://schemas.microsoft.com/office/drawing/2014/main" id="{0B4E3655-CCD4-4A15-B2BC-79CA6C7CC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A11D330E-132A-4B9B-8717-75CD97063B3F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燕尾形 9">
                <a:extLst>
                  <a:ext uri="{FF2B5EF4-FFF2-40B4-BE49-F238E27FC236}">
                    <a16:creationId xmlns:a16="http://schemas.microsoft.com/office/drawing/2014/main" id="{9DE3F41A-3DD0-410C-A5C5-733170808704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燕尾形 4">
              <a:extLst>
                <a:ext uri="{FF2B5EF4-FFF2-40B4-BE49-F238E27FC236}">
                  <a16:creationId xmlns:a16="http://schemas.microsoft.com/office/drawing/2014/main" id="{BCED88F3-DCD4-443A-B377-F640986FB88C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015CFC5-199D-4054-B180-D9566C356F7F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CE7CA12E-1124-43E3-867A-8C6B1DB6F36E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7B1E601-C95B-4143-8660-184C702F72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16B4A7E9-6BD0-49EA-B326-553D6BE123EA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</p:spTree>
    <p:extLst>
      <p:ext uri="{BB962C8B-B14F-4D97-AF65-F5344CB8AC3E}">
        <p14:creationId xmlns:p14="http://schemas.microsoft.com/office/powerpoint/2010/main" val="26815297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DB7E57DE-A013-4AD4-8527-41C446F096B1}"/>
              </a:ext>
            </a:extLst>
          </p:cNvPr>
          <p:cNvGrpSpPr/>
          <p:nvPr/>
        </p:nvGrpSpPr>
        <p:grpSpPr>
          <a:xfrm>
            <a:off x="1914988" y="1649565"/>
            <a:ext cx="5314024" cy="2516805"/>
            <a:chOff x="1913160" y="1649565"/>
            <a:chExt cx="5314024" cy="251680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352FC2AB-FAD2-4DEA-8018-21A88617C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1649565"/>
              <a:ext cx="999000" cy="9990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7296B36-A894-4BAC-BAAD-D79DF0BB5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3167370"/>
              <a:ext cx="999000" cy="99900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FFDABF96-B1BE-40EE-9C65-D834AEE76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3167370"/>
              <a:ext cx="999000" cy="999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034BF29A-0D89-4263-951C-F4DD9C83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49565"/>
              <a:ext cx="999000" cy="9990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BDA8EC63-9E8E-459A-A045-B0B7E37DA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1649565"/>
              <a:ext cx="999000" cy="9990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0275C1F7-33A2-48A7-AE89-7DF7D9671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67370"/>
              <a:ext cx="999000" cy="99900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81793FA6-E4F6-485F-9504-893719EBC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2" y="1339065"/>
            <a:ext cx="1620000" cy="16200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1092B64E-ACEF-490D-B50F-993BF62AB9D5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4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AA12A7F2-E7D6-46E6-A3B0-8B16965170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组合 164">
              <a:extLst>
                <a:ext uri="{FF2B5EF4-FFF2-40B4-BE49-F238E27FC236}">
                  <a16:creationId xmlns:a16="http://schemas.microsoft.com/office/drawing/2014/main" id="{7F062407-C546-49FE-AA1E-CDC093318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04815F86-7DC4-4C67-84CA-A939303DB455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燕尾形 9">
                <a:extLst>
                  <a:ext uri="{FF2B5EF4-FFF2-40B4-BE49-F238E27FC236}">
                    <a16:creationId xmlns:a16="http://schemas.microsoft.com/office/drawing/2014/main" id="{02DDCE0A-B779-4BB4-A7F2-B4891C70029C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燕尾形 4">
              <a:extLst>
                <a:ext uri="{FF2B5EF4-FFF2-40B4-BE49-F238E27FC236}">
                  <a16:creationId xmlns:a16="http://schemas.microsoft.com/office/drawing/2014/main" id="{8376FB7F-63F4-4243-B4B2-E1EFA0265DF8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1AF3394-7234-4E92-A408-B4EFECE1235E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E62B0DA9-098F-4615-A75D-1DBFD4D6FB8E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FCB02AE6-0C1A-42CB-84F6-16A6A6EB4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79D93250-EEC4-4FBB-A43B-D574E92FE3FA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</p:spTree>
    <p:extLst>
      <p:ext uri="{BB962C8B-B14F-4D97-AF65-F5344CB8AC3E}">
        <p14:creationId xmlns:p14="http://schemas.microsoft.com/office/powerpoint/2010/main" val="360481208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840C9221-0EB4-4403-8B23-6ECA4C0788E2}"/>
              </a:ext>
            </a:extLst>
          </p:cNvPr>
          <p:cNvGrpSpPr/>
          <p:nvPr/>
        </p:nvGrpSpPr>
        <p:grpSpPr>
          <a:xfrm>
            <a:off x="1914988" y="1649565"/>
            <a:ext cx="5314024" cy="2516805"/>
            <a:chOff x="1913160" y="1649565"/>
            <a:chExt cx="5314024" cy="251680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93B3C7B2-8472-4160-B71B-E0C4F435B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1649565"/>
              <a:ext cx="999000" cy="9990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897457C-A23B-498C-ADC6-5DE8CF093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3167370"/>
              <a:ext cx="999000" cy="99900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11F67A3-5E11-4C8A-9253-D3BDBA8E2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3167370"/>
              <a:ext cx="999000" cy="999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138D087A-0BE8-4D86-BA12-FB2A314F8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49565"/>
              <a:ext cx="999000" cy="9990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A0E7131A-ED38-4554-A2AE-6724F0D2D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1649565"/>
              <a:ext cx="999000" cy="9990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42133FB-CF2F-4303-A06E-9AA53C6BC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67370"/>
              <a:ext cx="999000" cy="99900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A4188F5B-70DE-41BB-9686-44A2B491FE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88" y="2856870"/>
            <a:ext cx="1620000" cy="16200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EE7D85D-3D88-425A-95A6-7B17610BF603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4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F8107AF-B592-475B-B36F-FAAA553A0E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组合 164">
              <a:extLst>
                <a:ext uri="{FF2B5EF4-FFF2-40B4-BE49-F238E27FC236}">
                  <a16:creationId xmlns:a16="http://schemas.microsoft.com/office/drawing/2014/main" id="{B2ACD827-98F9-472B-B902-2534CE961C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DD51D885-725D-4146-85A5-EAB59A08FF3B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燕尾形 9">
                <a:extLst>
                  <a:ext uri="{FF2B5EF4-FFF2-40B4-BE49-F238E27FC236}">
                    <a16:creationId xmlns:a16="http://schemas.microsoft.com/office/drawing/2014/main" id="{0666B554-4C71-4CCE-A431-803AC1985308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燕尾形 4">
              <a:extLst>
                <a:ext uri="{FF2B5EF4-FFF2-40B4-BE49-F238E27FC236}">
                  <a16:creationId xmlns:a16="http://schemas.microsoft.com/office/drawing/2014/main" id="{AF8F2072-BD1D-40DD-8CDC-E6D381344B71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DBCA57A-458D-4845-A281-1474BEFBA40A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90E977F9-3AAB-4581-9E3E-78BA40153D54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65CA4EF-FF18-4525-9687-1CFFD5E9B5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F47FD5E3-7807-47CF-B8FC-48910994BF40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</p:spTree>
    <p:extLst>
      <p:ext uri="{BB962C8B-B14F-4D97-AF65-F5344CB8AC3E}">
        <p14:creationId xmlns:p14="http://schemas.microsoft.com/office/powerpoint/2010/main" val="356523277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2095F0AB-AB05-47D4-A1AA-FA1D7F4DA2F5}"/>
              </a:ext>
            </a:extLst>
          </p:cNvPr>
          <p:cNvGrpSpPr/>
          <p:nvPr/>
        </p:nvGrpSpPr>
        <p:grpSpPr>
          <a:xfrm>
            <a:off x="1914988" y="1649565"/>
            <a:ext cx="5314024" cy="2516805"/>
            <a:chOff x="1913160" y="1649565"/>
            <a:chExt cx="5314024" cy="251680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1CAADAD-F9BD-4B43-892E-42DC5CCAD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1649565"/>
              <a:ext cx="999000" cy="9990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AF3C0FC8-91E5-4952-B01F-9104CD3DD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3167370"/>
              <a:ext cx="999000" cy="99900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CC7EC4A-1C9A-4C08-B0C2-FD0FFDE7B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3167370"/>
              <a:ext cx="999000" cy="999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244E9B77-62E1-436C-ADB3-8FD9F52E3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49565"/>
              <a:ext cx="999000" cy="9990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6C9675FC-77F0-4338-A105-58FDEDA08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1649565"/>
              <a:ext cx="999000" cy="9990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C14C689C-3471-49BD-A6CD-89E2C0661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67370"/>
              <a:ext cx="999000" cy="999000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4B476AE7-DF75-4BA9-87C0-923AB29888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0" y="2856870"/>
            <a:ext cx="1620000" cy="162000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B8DFDCFC-CAF5-49E7-A77E-662D5A579D07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4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89CBE630-9B4F-43D3-8A1D-D03E53DDB2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组合 164">
              <a:extLst>
                <a:ext uri="{FF2B5EF4-FFF2-40B4-BE49-F238E27FC236}">
                  <a16:creationId xmlns:a16="http://schemas.microsoft.com/office/drawing/2014/main" id="{6D82A25D-8E9C-4F3A-8487-00E293E60A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371BFEF2-1A83-4665-906C-FF39E0681D3B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燕尾形 9">
                <a:extLst>
                  <a:ext uri="{FF2B5EF4-FFF2-40B4-BE49-F238E27FC236}">
                    <a16:creationId xmlns:a16="http://schemas.microsoft.com/office/drawing/2014/main" id="{919C46E6-4F86-40E5-AACD-E0FAD5080A83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燕尾形 4">
              <a:extLst>
                <a:ext uri="{FF2B5EF4-FFF2-40B4-BE49-F238E27FC236}">
                  <a16:creationId xmlns:a16="http://schemas.microsoft.com/office/drawing/2014/main" id="{88CED6C0-1B6B-4B03-A219-85D2A14E717C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E0BEBFC1-ED43-444D-99B4-3D933372D55E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C939E312-F364-4609-9D3B-FAEB77734D1A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9456AA5A-0138-4149-908E-2AEF1A8FB7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C712ED67-542A-4236-B2A6-4455D652C8C7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</p:spTree>
    <p:extLst>
      <p:ext uri="{BB962C8B-B14F-4D97-AF65-F5344CB8AC3E}">
        <p14:creationId xmlns:p14="http://schemas.microsoft.com/office/powerpoint/2010/main" val="30469356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44696AC1-1E90-4445-8C3A-2857008DD8ED}"/>
              </a:ext>
            </a:extLst>
          </p:cNvPr>
          <p:cNvGrpSpPr/>
          <p:nvPr/>
        </p:nvGrpSpPr>
        <p:grpSpPr>
          <a:xfrm>
            <a:off x="1914988" y="1649565"/>
            <a:ext cx="5314024" cy="2516805"/>
            <a:chOff x="1913160" y="1649565"/>
            <a:chExt cx="5314024" cy="251680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1179C83-79FB-4BB0-90EC-914236AF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1649565"/>
              <a:ext cx="999000" cy="9990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722F4B40-2C3C-4719-95FE-9A35B6DD4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3167370"/>
              <a:ext cx="999000" cy="99900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923D12BD-0B08-48DF-B8AD-886EF9D7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3167370"/>
              <a:ext cx="999000" cy="999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8B823BD-696C-48C6-898E-45C5A9ED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49565"/>
              <a:ext cx="999000" cy="9990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9107D786-A50A-42E4-A42F-4A4BCD425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1649565"/>
              <a:ext cx="999000" cy="9990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F91326BD-C31E-45CE-BB8E-A1779196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67370"/>
              <a:ext cx="999000" cy="999000"/>
            </a:xfrm>
            <a:prstGeom prst="rect">
              <a:avLst/>
            </a:prstGeom>
          </p:spPr>
        </p:pic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9B7C410E-83A1-49C5-BC27-3C288E6A6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12" y="2856870"/>
            <a:ext cx="1620000" cy="1620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F980B31A-FA57-4535-BC34-1773B33AFAE6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4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F0BBB9AA-EC11-4990-AE2E-D6C68A4378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组合 164">
              <a:extLst>
                <a:ext uri="{FF2B5EF4-FFF2-40B4-BE49-F238E27FC236}">
                  <a16:creationId xmlns:a16="http://schemas.microsoft.com/office/drawing/2014/main" id="{FDE970AB-9B8C-4515-87A2-5429832D54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E9A88213-9E5C-42D4-AA9E-3C41C64A4F42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燕尾形 9">
                <a:extLst>
                  <a:ext uri="{FF2B5EF4-FFF2-40B4-BE49-F238E27FC236}">
                    <a16:creationId xmlns:a16="http://schemas.microsoft.com/office/drawing/2014/main" id="{B8C846C4-02AA-4B28-BDE9-079BBA752C2B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9" name="燕尾形 4">
              <a:extLst>
                <a:ext uri="{FF2B5EF4-FFF2-40B4-BE49-F238E27FC236}">
                  <a16:creationId xmlns:a16="http://schemas.microsoft.com/office/drawing/2014/main" id="{769B8A90-1448-46A6-8BEA-8A3272A1C90C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6DA50CAC-0CBB-472A-AB56-CB2EFBE20011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BDE7A5A7-3F1E-4D28-BB75-02CEAA9575FD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EAF30A3D-BA3A-4D47-B6E3-56EB561D5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E75D702B-3A40-4213-B1A4-4ECD92D61FCB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</p:spTree>
    <p:extLst>
      <p:ext uri="{BB962C8B-B14F-4D97-AF65-F5344CB8AC3E}">
        <p14:creationId xmlns:p14="http://schemas.microsoft.com/office/powerpoint/2010/main" val="10181147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899F20D3-6F70-4A48-9C5B-85AB30E0C569}"/>
              </a:ext>
            </a:extLst>
          </p:cNvPr>
          <p:cNvSpPr txBox="1"/>
          <p:nvPr/>
        </p:nvSpPr>
        <p:spPr>
          <a:xfrm>
            <a:off x="-3810" y="573657"/>
            <a:ext cx="91516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《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慢性子裁缝和急性子顾客</a:t>
            </a:r>
            <a:r>
              <a:rPr lang="en-US" altLang="zh-CN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》</a:t>
            </a:r>
            <a:r>
              <a:rPr lang="zh-CN" altLang="en-US" sz="2200" dirty="0">
                <a:solidFill>
                  <a:srgbClr val="E63933"/>
                </a:solidFill>
                <a:latin typeface="方正大标宋_GBK" panose="03000509000000000000" pitchFamily="65" charset="-122"/>
                <a:ea typeface="方正大标宋_GBK" panose="03000509000000000000" pitchFamily="65" charset="-122"/>
              </a:rPr>
              <a:t>教学资料链接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E1080CB3-B5C6-4676-9B61-F213A02E2F3F}"/>
              </a:ext>
            </a:extLst>
          </p:cNvPr>
          <p:cNvGrpSpPr/>
          <p:nvPr/>
        </p:nvGrpSpPr>
        <p:grpSpPr>
          <a:xfrm>
            <a:off x="4171735" y="1189764"/>
            <a:ext cx="785290" cy="790964"/>
            <a:chOff x="5239123" y="1842146"/>
            <a:chExt cx="511595" cy="515292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0B2DCD87-09A7-4075-A437-E485999074AE}"/>
                </a:ext>
              </a:extLst>
            </p:cNvPr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4B52C5EF-CB7D-4B22-B355-2F8CFB395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4757E66-AC92-469C-89BA-2DE0F62333E3}"/>
              </a:ext>
            </a:extLst>
          </p:cNvPr>
          <p:cNvGrpSpPr/>
          <p:nvPr/>
        </p:nvGrpSpPr>
        <p:grpSpPr>
          <a:xfrm>
            <a:off x="1196487" y="1941169"/>
            <a:ext cx="6743407" cy="1014958"/>
            <a:chOff x="1200297" y="2132344"/>
            <a:chExt cx="6743407" cy="1014958"/>
          </a:xfrm>
        </p:grpSpPr>
        <p:sp>
          <p:nvSpPr>
            <p:cNvPr id="38" name="文本框 32">
              <a:extLst>
                <a:ext uri="{FF2B5EF4-FFF2-40B4-BE49-F238E27FC236}">
                  <a16:creationId xmlns:a16="http://schemas.microsoft.com/office/drawing/2014/main" id="{876C5DE9-7DB8-409B-BEAF-E62D3E27BDFB}"/>
                </a:ext>
              </a:extLst>
            </p:cNvPr>
            <p:cNvSpPr txBox="1"/>
            <p:nvPr/>
          </p:nvSpPr>
          <p:spPr>
            <a:xfrm>
              <a:off x="1200297" y="230683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教学资料</a:t>
              </a:r>
            </a:p>
          </p:txBody>
        </p:sp>
        <p:sp>
          <p:nvSpPr>
            <p:cNvPr id="39" name="文本框 33">
              <a:extLst>
                <a:ext uri="{FF2B5EF4-FFF2-40B4-BE49-F238E27FC236}">
                  <a16:creationId xmlns:a16="http://schemas.microsoft.com/office/drawing/2014/main" id="{BBBB20F8-173F-4AD1-B032-A32D8B15458D}"/>
                </a:ext>
              </a:extLst>
            </p:cNvPr>
            <p:cNvSpPr txBox="1"/>
            <p:nvPr/>
          </p:nvSpPr>
          <p:spPr>
            <a:xfrm>
              <a:off x="2257893" y="2132344"/>
              <a:ext cx="5685811" cy="1014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</a:pPr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导学案设计　教案设计　教学实录　预习卡设计　活动卡设计　课时测评　课外积累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F779E968-3222-434E-9EAF-1FA01A011E63}"/>
              </a:ext>
            </a:extLst>
          </p:cNvPr>
          <p:cNvCxnSpPr/>
          <p:nvPr/>
        </p:nvCxnSpPr>
        <p:spPr>
          <a:xfrm flipH="1">
            <a:off x="1324020" y="3125098"/>
            <a:ext cx="6546678" cy="0"/>
          </a:xfrm>
          <a:prstGeom prst="line">
            <a:avLst/>
          </a:prstGeom>
          <a:ln w="12700">
            <a:solidFill>
              <a:srgbClr val="E4482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6797765-2013-48E3-AC95-5D868B11BBF2}"/>
              </a:ext>
            </a:extLst>
          </p:cNvPr>
          <p:cNvGrpSpPr/>
          <p:nvPr/>
        </p:nvGrpSpPr>
        <p:grpSpPr>
          <a:xfrm>
            <a:off x="1196487" y="4229607"/>
            <a:ext cx="6736687" cy="340236"/>
            <a:chOff x="1200297" y="4420782"/>
            <a:chExt cx="6736687" cy="340236"/>
          </a:xfrm>
        </p:grpSpPr>
        <p:sp>
          <p:nvSpPr>
            <p:cNvPr id="36" name="文本框 36">
              <a:extLst>
                <a:ext uri="{FF2B5EF4-FFF2-40B4-BE49-F238E27FC236}">
                  <a16:creationId xmlns:a16="http://schemas.microsoft.com/office/drawing/2014/main" id="{8FE9C53E-9722-4483-AF0B-B0473470E807}"/>
                </a:ext>
              </a:extLst>
            </p:cNvPr>
            <p:cNvSpPr txBox="1"/>
            <p:nvPr/>
          </p:nvSpPr>
          <p:spPr>
            <a:xfrm>
              <a:off x="1200297" y="4420782"/>
              <a:ext cx="1057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rgbClr val="0055AB"/>
                  </a:solidFill>
                  <a:latin typeface="方正准圆_GBK" panose="03000509000000000000" pitchFamily="65" charset="-122"/>
                  <a:ea typeface="方正准圆_GBK" panose="03000509000000000000" pitchFamily="65" charset="-122"/>
                </a:rPr>
                <a:t>学习工具</a:t>
              </a:r>
            </a:p>
          </p:txBody>
        </p:sp>
        <p:sp>
          <p:nvSpPr>
            <p:cNvPr id="37" name="文本框 37">
              <a:extLst>
                <a:ext uri="{FF2B5EF4-FFF2-40B4-BE49-F238E27FC236}">
                  <a16:creationId xmlns:a16="http://schemas.microsoft.com/office/drawing/2014/main" id="{20658C77-3635-4DBC-A751-1ECE8FE97291}"/>
                </a:ext>
              </a:extLst>
            </p:cNvPr>
            <p:cNvSpPr txBox="1"/>
            <p:nvPr/>
          </p:nvSpPr>
          <p:spPr>
            <a:xfrm>
              <a:off x="2257894" y="4422464"/>
              <a:ext cx="5679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latin typeface="方正小标宋_GBK" panose="03000509000000000000" pitchFamily="65" charset="-122"/>
                  <a:ea typeface="方正小标宋_GBK" panose="03000509000000000000" pitchFamily="65" charset="-122"/>
                </a:rPr>
                <a:t>生字笔顺演示　课文词语听写　课文原声朗读　课文类文阅读</a:t>
              </a:r>
              <a:endParaRPr lang="zh-CN" altLang="en-US" sz="1600" dirty="0">
                <a:latin typeface="方正书宋_GBK" panose="03000509000000000000" pitchFamily="65" charset="-122"/>
                <a:ea typeface="方正书宋_GBK" panose="03000509000000000000" pitchFamily="65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1C096D2-E493-4104-9343-3446180DDC21}"/>
              </a:ext>
            </a:extLst>
          </p:cNvPr>
          <p:cNvGrpSpPr/>
          <p:nvPr/>
        </p:nvGrpSpPr>
        <p:grpSpPr>
          <a:xfrm>
            <a:off x="4171735" y="3297577"/>
            <a:ext cx="785290" cy="790964"/>
            <a:chOff x="5239123" y="1842146"/>
            <a:chExt cx="511595" cy="515292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27742429-C106-4926-A975-52FF4FA09565}"/>
                </a:ext>
              </a:extLst>
            </p:cNvPr>
            <p:cNvSpPr/>
            <p:nvPr/>
          </p:nvSpPr>
          <p:spPr>
            <a:xfrm>
              <a:off x="5239123" y="1842146"/>
              <a:ext cx="511595" cy="515292"/>
            </a:xfrm>
            <a:prstGeom prst="rect">
              <a:avLst/>
            </a:prstGeom>
            <a:solidFill>
              <a:srgbClr val="BAD8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0FD8FA9-64A2-4FFE-BD9C-4E644C2E1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5721" y="1871612"/>
              <a:ext cx="458398" cy="458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251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95EB84D-D16A-4E10-AF16-F69D8FFA7BCA}"/>
              </a:ext>
            </a:extLst>
          </p:cNvPr>
          <p:cNvSpPr txBox="1"/>
          <p:nvPr/>
        </p:nvSpPr>
        <p:spPr>
          <a:xfrm>
            <a:off x="1115617" y="1491630"/>
            <a:ext cx="4852610" cy="598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楷体"/>
                <a:ea typeface="楷体"/>
              </a:rPr>
              <a:t>1.</a:t>
            </a:r>
            <a:r>
              <a:rPr lang="zh-CN" altLang="en-US" sz="2600" dirty="0">
                <a:solidFill>
                  <a:prstClr val="black"/>
                </a:solidFill>
                <a:latin typeface="楷体"/>
                <a:ea typeface="楷体"/>
              </a:rPr>
              <a:t>看到课题，你想知道些什么？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5545731-37F2-4030-A41B-DEB015C788E1}"/>
              </a:ext>
            </a:extLst>
          </p:cNvPr>
          <p:cNvSpPr txBox="1"/>
          <p:nvPr/>
        </p:nvSpPr>
        <p:spPr>
          <a:xfrm>
            <a:off x="1115617" y="2206799"/>
            <a:ext cx="4519186" cy="598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楷体"/>
                <a:ea typeface="楷体"/>
              </a:rPr>
              <a:t>2.</a:t>
            </a:r>
            <a:r>
              <a:rPr lang="zh-CN" altLang="en-US" sz="2600" dirty="0">
                <a:solidFill>
                  <a:prstClr val="black"/>
                </a:solidFill>
                <a:latin typeface="楷体"/>
                <a:ea typeface="楷体"/>
              </a:rPr>
              <a:t>他们之间发生了什么故事？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D549CFA-61CA-4C57-95C0-654C25B4CB5E}"/>
              </a:ext>
            </a:extLst>
          </p:cNvPr>
          <p:cNvSpPr txBox="1"/>
          <p:nvPr/>
        </p:nvSpPr>
        <p:spPr>
          <a:xfrm>
            <a:off x="1115616" y="2921968"/>
            <a:ext cx="6912768" cy="1198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楷体"/>
                <a:ea typeface="楷体"/>
              </a:rPr>
              <a:t>3.</a:t>
            </a:r>
            <a:r>
              <a:rPr lang="zh-CN" altLang="en-US" sz="2600" dirty="0">
                <a:solidFill>
                  <a:prstClr val="black"/>
                </a:solidFill>
                <a:latin typeface="楷体"/>
                <a:ea typeface="楷体"/>
              </a:rPr>
              <a:t>从哪里能看出慢性子裁缝的“慢”和急性子</a:t>
            </a:r>
            <a:endParaRPr lang="en-US" altLang="zh-CN" sz="2600" dirty="0">
              <a:solidFill>
                <a:prstClr val="black"/>
              </a:solidFill>
              <a:latin typeface="楷体"/>
              <a:ea typeface="楷体"/>
            </a:endParaRPr>
          </a:p>
          <a:p>
            <a:pPr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楷体"/>
                <a:ea typeface="楷体"/>
              </a:rPr>
              <a:t>  </a:t>
            </a:r>
            <a:r>
              <a:rPr lang="zh-CN" altLang="en-US" sz="2600" dirty="0">
                <a:solidFill>
                  <a:prstClr val="black"/>
                </a:solidFill>
                <a:latin typeface="楷体"/>
                <a:ea typeface="楷体"/>
              </a:rPr>
              <a:t>顾客的“急”？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470A299-5102-46B5-A921-8B3050A493CD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7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CBBA933B-2501-4A50-B3C4-99CDBB827E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组合 164">
              <a:extLst>
                <a:ext uri="{FF2B5EF4-FFF2-40B4-BE49-F238E27FC236}">
                  <a16:creationId xmlns:a16="http://schemas.microsoft.com/office/drawing/2014/main" id="{8705804E-F7D5-4207-B1C2-21395FC67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73EEA24-0525-4D04-B7F4-13CEEB1292C0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19F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燕尾形 12">
                <a:extLst>
                  <a:ext uri="{FF2B5EF4-FFF2-40B4-BE49-F238E27FC236}">
                    <a16:creationId xmlns:a16="http://schemas.microsoft.com/office/drawing/2014/main" id="{CFFDCB30-41E8-4D0B-A740-EED17F1D900E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19F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9" name="燕尾形 8">
              <a:extLst>
                <a:ext uri="{FF2B5EF4-FFF2-40B4-BE49-F238E27FC236}">
                  <a16:creationId xmlns:a16="http://schemas.microsoft.com/office/drawing/2014/main" id="{000DA811-636F-4D89-A901-712FA567D499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19F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0584910-408E-4A60-BB6C-322F0340782D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4C6DB8E-2A6E-40FF-B0F5-9F665972D33B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F3B88191-9BD8-468B-8F43-7AD038D57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B9E38765-1AD8-4B6E-838B-CF63579E56E7}"/>
              </a:ext>
            </a:extLst>
          </p:cNvPr>
          <p:cNvSpPr/>
          <p:nvPr/>
        </p:nvSpPr>
        <p:spPr>
          <a:xfrm>
            <a:off x="491703" y="79293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我会提问题</a:t>
            </a:r>
          </a:p>
        </p:txBody>
      </p:sp>
    </p:spTree>
    <p:extLst>
      <p:ext uri="{BB962C8B-B14F-4D97-AF65-F5344CB8AC3E}">
        <p14:creationId xmlns:p14="http://schemas.microsoft.com/office/powerpoint/2010/main" val="10012837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039540-AE82-43CA-98BD-0E497EDDF219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543619" y="130663"/>
            <a:chExt cx="1539798" cy="1214316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59A8C022-71EA-4ABE-8C11-D3003B2E9483}"/>
                </a:ext>
              </a:extLst>
            </p:cNvPr>
            <p:cNvGrpSpPr/>
            <p:nvPr/>
          </p:nvGrpSpPr>
          <p:grpSpPr>
            <a:xfrm>
              <a:off x="543619" y="130663"/>
              <a:ext cx="1539798" cy="1214316"/>
              <a:chOff x="323528" y="133271"/>
              <a:chExt cx="1539798" cy="1214316"/>
            </a:xfrm>
          </p:grpSpPr>
          <p:pic>
            <p:nvPicPr>
              <p:cNvPr id="31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79CA6FE6-63EB-481D-AAA3-0116912F2F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657"/>
              <a:stretch/>
            </p:blipFill>
            <p:spPr bwMode="auto">
              <a:xfrm>
                <a:off x="503671" y="199152"/>
                <a:ext cx="127246" cy="71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组合 164">
                <a:extLst>
                  <a:ext uri="{FF2B5EF4-FFF2-40B4-BE49-F238E27FC236}">
                    <a16:creationId xmlns:a16="http://schemas.microsoft.com/office/drawing/2014/main" id="{DA42BCDE-5CDB-40BB-8132-84CB9497EE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11" y="910302"/>
                <a:ext cx="1447015" cy="437285"/>
                <a:chOff x="3430455" y="2600130"/>
                <a:chExt cx="2620549" cy="517282"/>
              </a:xfrm>
            </p:grpSpPr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098BFB78-44D0-42AE-874A-EF07E70AFA99}"/>
                    </a:ext>
                  </a:extLst>
                </p:cNvPr>
                <p:cNvSpPr/>
                <p:nvPr/>
              </p:nvSpPr>
              <p:spPr>
                <a:xfrm>
                  <a:off x="3430455" y="2600130"/>
                  <a:ext cx="2409529" cy="517280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7" name="燕尾形 9">
                  <a:extLst>
                    <a:ext uri="{FF2B5EF4-FFF2-40B4-BE49-F238E27FC236}">
                      <a16:creationId xmlns:a16="http://schemas.microsoft.com/office/drawing/2014/main" id="{E198EC11-E176-4E09-B705-294A11AE8154}"/>
                    </a:ext>
                  </a:extLst>
                </p:cNvPr>
                <p:cNvSpPr/>
                <p:nvPr/>
              </p:nvSpPr>
              <p:spPr>
                <a:xfrm rot="10800000">
                  <a:off x="5669619" y="2600132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3" name="燕尾形 4">
                <a:extLst>
                  <a:ext uri="{FF2B5EF4-FFF2-40B4-BE49-F238E27FC236}">
                    <a16:creationId xmlns:a16="http://schemas.microsoft.com/office/drawing/2014/main" id="{F5C41080-DD0A-4A0E-A7B8-C73FE020EFC7}"/>
                  </a:ext>
                </a:extLst>
              </p:cNvPr>
              <p:cNvSpPr/>
              <p:nvPr/>
            </p:nvSpPr>
            <p:spPr bwMode="auto">
              <a:xfrm rot="10800000" flipH="1">
                <a:off x="323528" y="910303"/>
                <a:ext cx="210593" cy="437284"/>
              </a:xfrm>
              <a:prstGeom prst="chevron">
                <a:avLst>
                  <a:gd name="adj" fmla="val 32172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9DE09DCA-1FFC-4522-9950-D67DA13571ED}"/>
                  </a:ext>
                </a:extLst>
              </p:cNvPr>
              <p:cNvCxnSpPr/>
              <p:nvPr/>
            </p:nvCxnSpPr>
            <p:spPr bwMode="auto">
              <a:xfrm>
                <a:off x="344240" y="939813"/>
                <a:ext cx="15049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B7C8556E-3EB3-40E3-8E3C-88F51A79A60F}"/>
                  </a:ext>
                </a:extLst>
              </p:cNvPr>
              <p:cNvCxnSpPr/>
              <p:nvPr/>
            </p:nvCxnSpPr>
            <p:spPr bwMode="auto">
              <a:xfrm>
                <a:off x="339477" y="1301981"/>
                <a:ext cx="1505992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5" name="Picture 3" descr="C:\Documents and Settings\Administrator\桌面\6.png">
                <a:extLst>
                  <a:ext uri="{FF2B5EF4-FFF2-40B4-BE49-F238E27FC236}">
                    <a16:creationId xmlns:a16="http://schemas.microsoft.com/office/drawing/2014/main" id="{A48F9D49-014D-48A5-8DF7-9F4EC8FEBD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9559" y="133271"/>
                <a:ext cx="127246" cy="779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78C5601-2B86-42ED-9124-D09909E1CC67}"/>
                </a:ext>
              </a:extLst>
            </p:cNvPr>
            <p:cNvSpPr/>
            <p:nvPr/>
          </p:nvSpPr>
          <p:spPr>
            <a:xfrm>
              <a:off x="836464" y="926280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大黑_GBK" panose="03000509000000000000" pitchFamily="65" charset="-122"/>
                  <a:ea typeface="方正大黑_GBK" panose="03000509000000000000" pitchFamily="65" charset="-122"/>
                </a:rPr>
                <a:t>拼一拼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EE72B7F-D859-41E2-84A3-75FB8F50917E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54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461E7A2F-3659-4E0B-AADC-746C9F90DD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组合 164">
              <a:extLst>
                <a:ext uri="{FF2B5EF4-FFF2-40B4-BE49-F238E27FC236}">
                  <a16:creationId xmlns:a16="http://schemas.microsoft.com/office/drawing/2014/main" id="{384504F4-4021-4A13-B526-32C87E57F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E6EB17CB-95E2-49C9-9475-51555201B267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1" name="燕尾形 9">
                <a:extLst>
                  <a:ext uri="{FF2B5EF4-FFF2-40B4-BE49-F238E27FC236}">
                    <a16:creationId xmlns:a16="http://schemas.microsoft.com/office/drawing/2014/main" id="{9250E4EB-816E-42A6-96BC-B8EE0BBF5B4A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6" name="燕尾形 4">
              <a:extLst>
                <a:ext uri="{FF2B5EF4-FFF2-40B4-BE49-F238E27FC236}">
                  <a16:creationId xmlns:a16="http://schemas.microsoft.com/office/drawing/2014/main" id="{003D5856-5367-40F1-91B5-BFAEE36F9DDE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84A2A00E-2BBE-44AA-A748-23088B972A1C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56CB883-99A8-4D0D-8A06-D1116CF6042D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B542B0AB-4D4A-4246-9760-0F6AB92576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矩形 61">
            <a:extLst>
              <a:ext uri="{FF2B5EF4-FFF2-40B4-BE49-F238E27FC236}">
                <a16:creationId xmlns:a16="http://schemas.microsoft.com/office/drawing/2014/main" id="{937B2785-5905-449A-8355-4F7906585339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读一读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1B64B4A-316C-4E35-98EB-7008F3CBE914}"/>
              </a:ext>
            </a:extLst>
          </p:cNvPr>
          <p:cNvSpPr txBox="1"/>
          <p:nvPr/>
        </p:nvSpPr>
        <p:spPr>
          <a:xfrm>
            <a:off x="2333475" y="19593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zh-CN" sz="4400" dirty="0">
                <a:solidFill>
                  <a:prstClr val="black"/>
                </a:solidFill>
                <a:latin typeface="宋体"/>
                <a:ea typeface="楷体"/>
              </a:rPr>
              <a:t>箱</a:t>
            </a:r>
            <a:endParaRPr lang="zh-CN" altLang="en-US" sz="44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0D3FF802-8855-441D-B5A7-27F9038518A0}"/>
              </a:ext>
            </a:extLst>
          </p:cNvPr>
          <p:cNvSpPr txBox="1"/>
          <p:nvPr/>
        </p:nvSpPr>
        <p:spPr>
          <a:xfrm>
            <a:off x="3591764" y="19593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zh-CN" sz="4400" dirty="0">
                <a:solidFill>
                  <a:prstClr val="black"/>
                </a:solidFill>
                <a:latin typeface="宋体"/>
                <a:ea typeface="楷体"/>
              </a:rPr>
              <a:t>夸</a:t>
            </a:r>
            <a:endParaRPr lang="zh-CN" altLang="en-US" sz="44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E98E07ED-E09F-47DA-BE02-BAAC8B4B8739}"/>
              </a:ext>
            </a:extLst>
          </p:cNvPr>
          <p:cNvSpPr txBox="1"/>
          <p:nvPr/>
        </p:nvSpPr>
        <p:spPr>
          <a:xfrm>
            <a:off x="4827071" y="19593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zh-CN" sz="4400" dirty="0">
                <a:solidFill>
                  <a:prstClr val="black"/>
                </a:solidFill>
                <a:latin typeface="宋体"/>
                <a:ea typeface="楷体"/>
              </a:rPr>
              <a:t>歪</a:t>
            </a:r>
            <a:endParaRPr lang="zh-CN" altLang="en-US" sz="44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ADAE1F75-AA8D-4D77-BB24-E829DFEF9470}"/>
              </a:ext>
            </a:extLst>
          </p:cNvPr>
          <p:cNvSpPr txBox="1"/>
          <p:nvPr/>
        </p:nvSpPr>
        <p:spPr>
          <a:xfrm>
            <a:off x="6108340" y="19593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zh-CN" sz="4400" dirty="0">
                <a:solidFill>
                  <a:prstClr val="black"/>
                </a:solidFill>
                <a:latin typeface="宋体"/>
                <a:ea typeface="楷体"/>
              </a:rPr>
              <a:t>承</a:t>
            </a:r>
            <a:endParaRPr lang="zh-CN" altLang="en-US" sz="44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E24E02D0-9B41-44D7-95FA-693E0EAD3B7F}"/>
              </a:ext>
            </a:extLst>
          </p:cNvPr>
          <p:cNvSpPr txBox="1"/>
          <p:nvPr/>
        </p:nvSpPr>
        <p:spPr>
          <a:xfrm>
            <a:off x="1075186" y="33995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zh-CN" sz="4400" dirty="0">
                <a:solidFill>
                  <a:prstClr val="black"/>
                </a:solidFill>
                <a:latin typeface="宋体"/>
                <a:ea typeface="楷体"/>
              </a:rPr>
              <a:t>袖</a:t>
            </a:r>
            <a:endParaRPr lang="zh-CN" altLang="en-US" sz="44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4CB08C65-93DC-400C-BEFF-9985AB8E4647}"/>
              </a:ext>
            </a:extLst>
          </p:cNvPr>
          <p:cNvSpPr txBox="1"/>
          <p:nvPr/>
        </p:nvSpPr>
        <p:spPr>
          <a:xfrm>
            <a:off x="4850052" y="33995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zh-CN" sz="4400" dirty="0">
                <a:solidFill>
                  <a:prstClr val="black"/>
                </a:solidFill>
                <a:latin typeface="宋体"/>
                <a:ea typeface="楷体"/>
              </a:rPr>
              <a:t>负</a:t>
            </a:r>
            <a:endParaRPr lang="zh-CN" altLang="en-US" sz="44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CFD6DCE7-C12A-4041-A4E9-BF89681E562F}"/>
              </a:ext>
            </a:extLst>
          </p:cNvPr>
          <p:cNvSpPr txBox="1"/>
          <p:nvPr/>
        </p:nvSpPr>
        <p:spPr>
          <a:xfrm>
            <a:off x="6108340" y="33995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zh-CN" sz="4400" dirty="0">
                <a:solidFill>
                  <a:prstClr val="black"/>
                </a:solidFill>
                <a:latin typeface="宋体"/>
                <a:ea typeface="楷体"/>
              </a:rPr>
              <a:t>泄</a:t>
            </a:r>
            <a:endParaRPr lang="zh-CN" altLang="en-US" sz="44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7080F5D0-D433-4678-9202-B63A3310F582}"/>
              </a:ext>
            </a:extLst>
          </p:cNvPr>
          <p:cNvSpPr txBox="1"/>
          <p:nvPr/>
        </p:nvSpPr>
        <p:spPr>
          <a:xfrm>
            <a:off x="7417923" y="3399532"/>
            <a:ext cx="646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4400" dirty="0">
                <a:solidFill>
                  <a:prstClr val="black"/>
                </a:solidFill>
                <a:latin typeface="宋体"/>
                <a:ea typeface="楷体"/>
              </a:rPr>
              <a:t>艺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AD3B5A2A-56AC-453F-A01F-330481F0676E}"/>
              </a:ext>
            </a:extLst>
          </p:cNvPr>
          <p:cNvSpPr txBox="1"/>
          <p:nvPr/>
        </p:nvSpPr>
        <p:spPr>
          <a:xfrm>
            <a:off x="2160049" y="1470422"/>
            <a:ext cx="1159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xi</a:t>
            </a:r>
            <a:r>
              <a:rPr lang="zh-CN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ā</a:t>
            </a:r>
            <a:r>
              <a:rPr lang="en-US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ng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81766897-2A08-4D2B-808C-AC11BA1FE402}"/>
              </a:ext>
            </a:extLst>
          </p:cNvPr>
          <p:cNvSpPr txBox="1"/>
          <p:nvPr/>
        </p:nvSpPr>
        <p:spPr>
          <a:xfrm>
            <a:off x="3579916" y="1470422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ku</a:t>
            </a:r>
            <a:r>
              <a:rPr lang="zh-CN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ā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DAF99411-0577-488F-870F-3B74182F14B5}"/>
              </a:ext>
            </a:extLst>
          </p:cNvPr>
          <p:cNvSpPr txBox="1"/>
          <p:nvPr/>
        </p:nvSpPr>
        <p:spPr>
          <a:xfrm>
            <a:off x="4717942" y="1470422"/>
            <a:ext cx="870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w</a:t>
            </a:r>
            <a:r>
              <a:rPr lang="zh-CN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ā</a:t>
            </a:r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i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5679BDB5-B503-4825-8E0A-1E20B5E91E31}"/>
              </a:ext>
            </a:extLst>
          </p:cNvPr>
          <p:cNvSpPr txBox="1"/>
          <p:nvPr/>
        </p:nvSpPr>
        <p:spPr>
          <a:xfrm>
            <a:off x="5784584" y="1470422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ch</a:t>
            </a:r>
            <a:r>
              <a:rPr lang="zh-CN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é</a:t>
            </a:r>
            <a:r>
              <a:rPr lang="en-US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ng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9C9FB601-CEAD-4136-827F-BCC2FE1709FB}"/>
              </a:ext>
            </a:extLst>
          </p:cNvPr>
          <p:cNvSpPr txBox="1"/>
          <p:nvPr/>
        </p:nvSpPr>
        <p:spPr>
          <a:xfrm>
            <a:off x="1104039" y="2910582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xi</a:t>
            </a:r>
            <a:r>
              <a:rPr lang="zh-CN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ù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8D4B46F9-AE8B-4944-A078-1CA26875C995}"/>
              </a:ext>
            </a:extLst>
          </p:cNvPr>
          <p:cNvSpPr txBox="1"/>
          <p:nvPr/>
        </p:nvSpPr>
        <p:spPr>
          <a:xfrm>
            <a:off x="4963865" y="2910582"/>
            <a:ext cx="5212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f</a:t>
            </a:r>
            <a:r>
              <a:rPr lang="zh-CN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ù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F460672-EE9B-472B-B7D5-0BFA2D83A891}"/>
              </a:ext>
            </a:extLst>
          </p:cNvPr>
          <p:cNvSpPr txBox="1"/>
          <p:nvPr/>
        </p:nvSpPr>
        <p:spPr>
          <a:xfrm>
            <a:off x="6115848" y="2910582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xi</a:t>
            </a:r>
            <a:r>
              <a:rPr lang="zh-CN" altLang="zh-CN" sz="3200" dirty="0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è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D7B9EB88-38C4-415D-B5FC-19EBC6DA6B1E}"/>
              </a:ext>
            </a:extLst>
          </p:cNvPr>
          <p:cNvSpPr txBox="1"/>
          <p:nvPr/>
        </p:nvSpPr>
        <p:spPr>
          <a:xfrm>
            <a:off x="7467617" y="2910582"/>
            <a:ext cx="54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yì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C3553BE7-8654-492F-B986-6164DA558FD5}"/>
              </a:ext>
            </a:extLst>
          </p:cNvPr>
          <p:cNvSpPr txBox="1"/>
          <p:nvPr/>
        </p:nvSpPr>
        <p:spPr>
          <a:xfrm>
            <a:off x="1174615" y="195937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4400" dirty="0">
                <a:solidFill>
                  <a:prstClr val="black"/>
                </a:solidFill>
                <a:latin typeface="宋体"/>
                <a:ea typeface="楷体"/>
              </a:rPr>
              <a:t>缝</a:t>
            </a: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E1DE388B-3731-42C4-A642-A721F5986E0C}"/>
              </a:ext>
            </a:extLst>
          </p:cNvPr>
          <p:cNvSpPr txBox="1"/>
          <p:nvPr/>
        </p:nvSpPr>
        <p:spPr>
          <a:xfrm>
            <a:off x="1077358" y="1470422"/>
            <a:ext cx="96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fèng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413C1576-9D5C-4E51-A8CE-B163FD112757}"/>
              </a:ext>
            </a:extLst>
          </p:cNvPr>
          <p:cNvSpPr txBox="1"/>
          <p:nvPr/>
        </p:nvSpPr>
        <p:spPr>
          <a:xfrm>
            <a:off x="2333475" y="33995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4400" dirty="0">
                <a:solidFill>
                  <a:prstClr val="black"/>
                </a:solidFill>
                <a:latin typeface="宋体"/>
                <a:ea typeface="楷体"/>
              </a:rPr>
              <a:t>衬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F433C726-FE01-4E67-81BA-72D7D61B43D1}"/>
              </a:ext>
            </a:extLst>
          </p:cNvPr>
          <p:cNvSpPr txBox="1"/>
          <p:nvPr/>
        </p:nvSpPr>
        <p:spPr>
          <a:xfrm>
            <a:off x="2219009" y="2910582"/>
            <a:ext cx="97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chèn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1668D650-C514-4793-9A30-39AF8AD9851A}"/>
              </a:ext>
            </a:extLst>
          </p:cNvPr>
          <p:cNvSpPr txBox="1"/>
          <p:nvPr/>
        </p:nvSpPr>
        <p:spPr>
          <a:xfrm>
            <a:off x="3591764" y="339953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4400" dirty="0">
                <a:solidFill>
                  <a:prstClr val="black"/>
                </a:solidFill>
                <a:latin typeface="宋体"/>
                <a:ea typeface="楷体"/>
              </a:rPr>
              <a:t>衫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AFCB6A78-1291-461A-BB2E-2DF8E0DF49FA}"/>
              </a:ext>
            </a:extLst>
          </p:cNvPr>
          <p:cNvSpPr txBox="1"/>
          <p:nvPr/>
        </p:nvSpPr>
        <p:spPr>
          <a:xfrm>
            <a:off x="3483744" y="2910582"/>
            <a:ext cx="955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shān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6185D21-461F-42E7-92C4-40E81E19A6FB}"/>
              </a:ext>
            </a:extLst>
          </p:cNvPr>
          <p:cNvSpPr txBox="1"/>
          <p:nvPr/>
        </p:nvSpPr>
        <p:spPr>
          <a:xfrm>
            <a:off x="7389609" y="1959372"/>
            <a:ext cx="748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4400" dirty="0">
                <a:solidFill>
                  <a:prstClr val="black"/>
                </a:solidFill>
                <a:latin typeface="宋体"/>
                <a:ea typeface="楷体"/>
              </a:rPr>
              <a:t>夹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8B1B05F-5D0C-4FCC-A7A6-3ADA48DB55AB}"/>
              </a:ext>
            </a:extLst>
          </p:cNvPr>
          <p:cNvSpPr txBox="1"/>
          <p:nvPr/>
        </p:nvSpPr>
        <p:spPr>
          <a:xfrm>
            <a:off x="7377244" y="1470422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altLang="zh-CN" sz="3200" dirty="0" err="1">
                <a:solidFill>
                  <a:srgbClr val="70AD47">
                    <a:lumMod val="75000"/>
                  </a:srgbClr>
                </a:solidFill>
                <a:latin typeface="taozhi.cn_PY" panose="02000500000000000000" pitchFamily="2" charset="0"/>
                <a:ea typeface="楷体"/>
              </a:rPr>
              <a:t>jiá</a:t>
            </a:r>
            <a:endParaRPr lang="zh-CN" altLang="en-US" sz="3200" dirty="0">
              <a:solidFill>
                <a:srgbClr val="70AD47">
                  <a:lumMod val="75000"/>
                </a:srgbClr>
              </a:solidFill>
              <a:latin typeface="宋体"/>
              <a:ea typeface="楷体"/>
            </a:endParaRPr>
          </a:p>
        </p:txBody>
      </p:sp>
    </p:spTree>
    <p:extLst>
      <p:ext uri="{BB962C8B-B14F-4D97-AF65-F5344CB8AC3E}">
        <p14:creationId xmlns:p14="http://schemas.microsoft.com/office/powerpoint/2010/main" val="3363548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8" grpId="0"/>
      <p:bldP spid="100" grpId="0"/>
      <p:bldP spid="102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F149E58-E624-407B-876B-5BAA6F1FB780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15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71EA2200-05FB-4C93-9727-56C06A9417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组合 164">
              <a:extLst>
                <a:ext uri="{FF2B5EF4-FFF2-40B4-BE49-F238E27FC236}">
                  <a16:creationId xmlns:a16="http://schemas.microsoft.com/office/drawing/2014/main" id="{347ABFD1-C4C2-4AF5-AD2C-A998B6EF18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CB99A537-C91C-43A1-8E0F-1D679DBAAFAA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燕尾形 9">
                <a:extLst>
                  <a:ext uri="{FF2B5EF4-FFF2-40B4-BE49-F238E27FC236}">
                    <a16:creationId xmlns:a16="http://schemas.microsoft.com/office/drawing/2014/main" id="{58B6C976-67B1-45F5-A2D0-6F8A720CEDDB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5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7" name="燕尾形 4">
              <a:extLst>
                <a:ext uri="{FF2B5EF4-FFF2-40B4-BE49-F238E27FC236}">
                  <a16:creationId xmlns:a16="http://schemas.microsoft.com/office/drawing/2014/main" id="{7CC80711-2018-43AD-8419-995D4348A853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AA2ED0F9-2052-472A-A810-E29B6D7297F1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41C1D30-D594-44F9-8E1D-4E99034C760E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92BE688B-A0C2-4AB8-8F02-C4F539028C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4D4F1C2E-BB75-4F58-AA7F-F2081058EEF7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读一读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CF32B7-5AE3-48DB-AA68-825001FF0FC6}"/>
              </a:ext>
            </a:extLst>
          </p:cNvPr>
          <p:cNvSpPr/>
          <p:nvPr/>
        </p:nvSpPr>
        <p:spPr>
          <a:xfrm>
            <a:off x="1117600" y="1219843"/>
            <a:ext cx="6908800" cy="3217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kern="100" spc="600" dirty="0">
                <a:solidFill>
                  <a:prstClr val="black"/>
                </a:solidFill>
                <a:latin typeface="楷体"/>
                <a:ea typeface="楷体"/>
              </a:rPr>
              <a:t>裁缝　箱子　夸奖　夹袄</a:t>
            </a:r>
          </a:p>
          <a:p>
            <a:pPr algn="ctr">
              <a:lnSpc>
                <a:spcPct val="200000"/>
              </a:lnSpc>
            </a:pPr>
            <a:r>
              <a:rPr lang="zh-CN" altLang="en-US" sz="3600" kern="100" spc="600" dirty="0">
                <a:solidFill>
                  <a:prstClr val="black"/>
                </a:solidFill>
                <a:latin typeface="楷体"/>
                <a:ea typeface="楷体"/>
              </a:rPr>
              <a:t>歪着头　承认　短袖　衬衫</a:t>
            </a:r>
          </a:p>
          <a:p>
            <a:pPr algn="ctr">
              <a:lnSpc>
                <a:spcPct val="200000"/>
              </a:lnSpc>
            </a:pPr>
            <a:r>
              <a:rPr lang="zh-CN" altLang="en-US" sz="3600" kern="100" spc="600" dirty="0">
                <a:solidFill>
                  <a:prstClr val="black"/>
                </a:solidFill>
                <a:latin typeface="楷体"/>
                <a:ea typeface="楷体"/>
              </a:rPr>
              <a:t>负责　 泄气　 手艺</a:t>
            </a:r>
          </a:p>
        </p:txBody>
      </p:sp>
    </p:spTree>
    <p:extLst>
      <p:ext uri="{BB962C8B-B14F-4D97-AF65-F5344CB8AC3E}">
        <p14:creationId xmlns:p14="http://schemas.microsoft.com/office/powerpoint/2010/main" val="41972593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E2C02B9-9B3A-4DD6-B5C8-ED7CFE0A0286}"/>
              </a:ext>
            </a:extLst>
          </p:cNvPr>
          <p:cNvSpPr/>
          <p:nvPr/>
        </p:nvSpPr>
        <p:spPr>
          <a:xfrm>
            <a:off x="994460" y="1779662"/>
            <a:ext cx="1951359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性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(</a:t>
            </a:r>
            <a:r>
              <a:rPr lang="zh-CN" altLang="en-US" sz="2800" kern="100" dirty="0">
                <a:solidFill>
                  <a:prstClr val="black"/>
                </a:solidFill>
                <a:latin typeface="宋体"/>
                <a:ea typeface="楷体"/>
              </a:rPr>
              <a:t>　　　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)</a:t>
            </a:r>
            <a:endParaRPr lang="zh-CN" altLang="zh-CN" sz="2800" kern="100" dirty="0">
              <a:solidFill>
                <a:prstClr val="black"/>
              </a:solidFill>
              <a:latin typeface="宋体"/>
              <a:ea typeface="楷体"/>
            </a:endParaRPr>
          </a:p>
          <a:p>
            <a:pPr>
              <a:lnSpc>
                <a:spcPct val="20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姓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(</a:t>
            </a:r>
            <a:r>
              <a:rPr lang="zh-CN" altLang="en-US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　　　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F081B5D-A364-4FAC-A417-A31152B7D165}"/>
              </a:ext>
            </a:extLst>
          </p:cNvPr>
          <p:cNvSpPr/>
          <p:nvPr/>
        </p:nvSpPr>
        <p:spPr>
          <a:xfrm>
            <a:off x="1673001" y="1779662"/>
            <a:ext cx="2259734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zh-CN" sz="2800" kern="100" spc="450" dirty="0">
                <a:solidFill>
                  <a:srgbClr val="0070C0"/>
                </a:solidFill>
                <a:latin typeface="宋体"/>
                <a:ea typeface="楷体"/>
              </a:rPr>
              <a:t>性别</a:t>
            </a:r>
          </a:p>
          <a:p>
            <a:pPr>
              <a:lnSpc>
                <a:spcPct val="200000"/>
              </a:lnSpc>
            </a:pPr>
            <a:r>
              <a:rPr lang="zh-CN" altLang="zh-CN" sz="2800" kern="100" spc="450" dirty="0">
                <a:solidFill>
                  <a:srgbClr val="0070C0"/>
                </a:solidFill>
                <a:latin typeface="宋体"/>
                <a:ea typeface="楷体"/>
                <a:cs typeface="Times New Roman" panose="02020603050405020304" pitchFamily="18" charset="0"/>
              </a:rPr>
              <a:t>姓名</a:t>
            </a:r>
            <a:endParaRPr lang="zh-CN" altLang="en-US" sz="2800" spc="450" dirty="0">
              <a:solidFill>
                <a:srgbClr val="0070C0"/>
              </a:solidFill>
              <a:latin typeface="宋体"/>
              <a:ea typeface="楷体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BB265AC-C302-4C2F-9ADC-524786F0E973}"/>
              </a:ext>
            </a:extLst>
          </p:cNvPr>
          <p:cNvSpPr/>
          <p:nvPr/>
        </p:nvSpPr>
        <p:spPr>
          <a:xfrm>
            <a:off x="3601761" y="1779662"/>
            <a:ext cx="1951359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en-US" sz="2800" kern="100" dirty="0">
                <a:solidFill>
                  <a:prstClr val="black"/>
                </a:solidFill>
                <a:latin typeface="宋体"/>
                <a:ea typeface="楷体"/>
              </a:rPr>
              <a:t>取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(</a:t>
            </a:r>
            <a:r>
              <a:rPr lang="zh-CN" altLang="en-US" sz="2800" kern="100" dirty="0">
                <a:solidFill>
                  <a:prstClr val="black"/>
                </a:solidFill>
                <a:latin typeface="宋体"/>
                <a:ea typeface="楷体"/>
              </a:rPr>
              <a:t>　　　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)</a:t>
            </a:r>
            <a:endParaRPr lang="zh-CN" altLang="zh-CN" sz="2800" kern="100" dirty="0">
              <a:solidFill>
                <a:prstClr val="black"/>
              </a:solidFill>
              <a:latin typeface="宋体"/>
              <a:ea typeface="楷体"/>
            </a:endParaRPr>
          </a:p>
          <a:p>
            <a:pPr>
              <a:lnSpc>
                <a:spcPct val="20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娶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(</a:t>
            </a:r>
            <a:r>
              <a:rPr lang="zh-CN" altLang="en-US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　　　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33F334F-4201-46ED-937D-9A9C86EF0D1A}"/>
              </a:ext>
            </a:extLst>
          </p:cNvPr>
          <p:cNvSpPr/>
          <p:nvPr/>
        </p:nvSpPr>
        <p:spPr>
          <a:xfrm>
            <a:off x="4269719" y="1779662"/>
            <a:ext cx="1793806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zh-CN" sz="2800" kern="100" spc="450" dirty="0">
                <a:solidFill>
                  <a:srgbClr val="0070C0"/>
                </a:solidFill>
                <a:latin typeface="宋体"/>
                <a:ea typeface="楷体"/>
              </a:rPr>
              <a:t>取走</a:t>
            </a:r>
            <a:endParaRPr lang="en-US" altLang="zh-CN" sz="2800" kern="100" spc="450" dirty="0">
              <a:solidFill>
                <a:srgbClr val="0070C0"/>
              </a:solidFill>
              <a:latin typeface="宋体"/>
              <a:ea typeface="楷体"/>
            </a:endParaRPr>
          </a:p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zh-CN" sz="2800" kern="100" spc="450" dirty="0">
                <a:solidFill>
                  <a:srgbClr val="0070C0"/>
                </a:solidFill>
                <a:latin typeface="宋体"/>
                <a:ea typeface="楷体"/>
              </a:rPr>
              <a:t>嫁娶</a:t>
            </a:r>
            <a:endParaRPr lang="zh-CN" altLang="en-US" sz="2800" spc="450" dirty="0">
              <a:solidFill>
                <a:srgbClr val="0070C0"/>
              </a:solidFill>
              <a:latin typeface="宋体"/>
              <a:ea typeface="楷体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4431273-2A33-4341-A29E-905868C2A98B}"/>
              </a:ext>
            </a:extLst>
          </p:cNvPr>
          <p:cNvSpPr/>
          <p:nvPr/>
        </p:nvSpPr>
        <p:spPr>
          <a:xfrm>
            <a:off x="6209062" y="1779662"/>
            <a:ext cx="1951200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夹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(</a:t>
            </a:r>
            <a:r>
              <a:rPr lang="zh-CN" altLang="en-US" sz="2800" kern="100" dirty="0">
                <a:solidFill>
                  <a:prstClr val="black"/>
                </a:solidFill>
                <a:latin typeface="宋体"/>
                <a:ea typeface="楷体"/>
              </a:rPr>
              <a:t>　　　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)</a:t>
            </a:r>
            <a:endParaRPr lang="zh-CN" altLang="zh-CN" sz="2800" kern="100" dirty="0">
              <a:solidFill>
                <a:prstClr val="black"/>
              </a:solidFill>
              <a:latin typeface="宋体"/>
              <a:ea typeface="楷体"/>
            </a:endParaRPr>
          </a:p>
          <a:p>
            <a:pPr>
              <a:lnSpc>
                <a:spcPct val="200000"/>
              </a:lnSpc>
            </a:pPr>
            <a:r>
              <a:rPr lang="zh-CN" altLang="zh-CN" sz="2800" kern="100" dirty="0">
                <a:solidFill>
                  <a:prstClr val="black"/>
                </a:solidFill>
                <a:latin typeface="宋体"/>
                <a:ea typeface="楷体"/>
              </a:rPr>
              <a:t>来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(</a:t>
            </a:r>
            <a:r>
              <a:rPr lang="zh-CN" altLang="en-US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　　　</a:t>
            </a:r>
            <a:r>
              <a:rPr lang="en-US" altLang="zh-CN" sz="2800" kern="100" dirty="0">
                <a:solidFill>
                  <a:prstClr val="black"/>
                </a:solidFill>
                <a:latin typeface="宋体"/>
                <a:ea typeface="楷体"/>
                <a:cs typeface="Times New Roman" panose="02020603050405020304" pitchFamily="18" charset="0"/>
              </a:rPr>
              <a:t>)</a:t>
            </a:r>
            <a:endParaRPr lang="zh-CN" altLang="en-US" sz="28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2193EF1-EC0B-4EFE-BC1D-D1A5C619BF41}"/>
              </a:ext>
            </a:extLst>
          </p:cNvPr>
          <p:cNvSpPr/>
          <p:nvPr/>
        </p:nvSpPr>
        <p:spPr>
          <a:xfrm>
            <a:off x="6887602" y="1779662"/>
            <a:ext cx="1746849" cy="16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zh-CN" sz="2800" kern="100" spc="450" dirty="0">
                <a:solidFill>
                  <a:srgbClr val="0070C0"/>
                </a:solidFill>
                <a:latin typeface="宋体"/>
                <a:ea typeface="楷体"/>
              </a:rPr>
              <a:t>夹袄</a:t>
            </a:r>
            <a:endParaRPr lang="en-US" altLang="zh-CN" sz="2800" kern="100" spc="450" dirty="0">
              <a:solidFill>
                <a:srgbClr val="0070C0"/>
              </a:solidFill>
              <a:latin typeface="宋体"/>
              <a:ea typeface="楷体"/>
            </a:endParaRPr>
          </a:p>
          <a:p>
            <a:pPr>
              <a:lnSpc>
                <a:spcPct val="200000"/>
              </a:lnSpc>
              <a:tabLst>
                <a:tab pos="697706" algn="l"/>
              </a:tabLst>
            </a:pPr>
            <a:r>
              <a:rPr lang="zh-CN" altLang="zh-CN" sz="2800" kern="100" spc="450" dirty="0">
                <a:solidFill>
                  <a:srgbClr val="0070C0"/>
                </a:solidFill>
                <a:latin typeface="宋体"/>
                <a:ea typeface="楷体"/>
              </a:rPr>
              <a:t>来回</a:t>
            </a:r>
            <a:endParaRPr lang="zh-CN" altLang="en-US" sz="2800" spc="450" dirty="0">
              <a:solidFill>
                <a:srgbClr val="0070C0"/>
              </a:solidFill>
              <a:latin typeface="宋体"/>
              <a:ea typeface="楷体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67CC3B-AFC0-42FF-BA3A-337ACFC91162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1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900E57D8-A121-4A8C-B494-9CDCE358F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组合 164">
              <a:extLst>
                <a:ext uri="{FF2B5EF4-FFF2-40B4-BE49-F238E27FC236}">
                  <a16:creationId xmlns:a16="http://schemas.microsoft.com/office/drawing/2014/main" id="{9E4B6771-3BAB-4D95-8574-A7A0456BD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6E335EC-DD8E-426C-963C-0B8BFEDD5358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8" name="燕尾形 12">
                <a:extLst>
                  <a:ext uri="{FF2B5EF4-FFF2-40B4-BE49-F238E27FC236}">
                    <a16:creationId xmlns:a16="http://schemas.microsoft.com/office/drawing/2014/main" id="{E2F1F825-6EFB-43AC-A488-C1CC803A0E8F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3" name="燕尾形 8">
              <a:extLst>
                <a:ext uri="{FF2B5EF4-FFF2-40B4-BE49-F238E27FC236}">
                  <a16:creationId xmlns:a16="http://schemas.microsoft.com/office/drawing/2014/main" id="{1B61B8D3-4C41-41D7-AF3B-2DAF6A73EC98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E9B0188-EAA8-4745-BF02-164CFB05BB56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890265CA-0D24-4E93-A207-4063831ACD66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1F09BAB5-2AE9-438D-B728-F375FE89B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9580F55A-5425-4F76-94CC-1889DBCFBA6F}"/>
              </a:ext>
            </a:extLst>
          </p:cNvPr>
          <p:cNvSpPr/>
          <p:nvPr/>
        </p:nvSpPr>
        <p:spPr>
          <a:xfrm>
            <a:off x="607119" y="79293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火眼金睛</a:t>
            </a:r>
          </a:p>
        </p:txBody>
      </p:sp>
    </p:spTree>
    <p:extLst>
      <p:ext uri="{BB962C8B-B14F-4D97-AF65-F5344CB8AC3E}">
        <p14:creationId xmlns:p14="http://schemas.microsoft.com/office/powerpoint/2010/main" val="2670658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93393791-495A-4CF1-927B-33938CF7E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299">
            <a:off x="2404408" y="1393221"/>
            <a:ext cx="760383" cy="76038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B634BF6-AAE9-4514-B848-7E3485DD86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721">
            <a:off x="7391132" y="2579279"/>
            <a:ext cx="706607" cy="706607"/>
          </a:xfrm>
          <a:prstGeom prst="rect">
            <a:avLst/>
          </a:prstGeom>
        </p:spPr>
      </p:pic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E8DA108-571E-4851-BBFE-62D54C79AA12}"/>
              </a:ext>
            </a:extLst>
          </p:cNvPr>
          <p:cNvCxnSpPr>
            <a:cxnSpLocks/>
          </p:cNvCxnSpPr>
          <p:nvPr/>
        </p:nvCxnSpPr>
        <p:spPr>
          <a:xfrm>
            <a:off x="4568298" y="2474313"/>
            <a:ext cx="0" cy="71725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B133B393-DC65-49E0-A515-C757763C79E2}"/>
              </a:ext>
            </a:extLst>
          </p:cNvPr>
          <p:cNvCxnSpPr>
            <a:cxnSpLocks/>
          </p:cNvCxnSpPr>
          <p:nvPr/>
        </p:nvCxnSpPr>
        <p:spPr>
          <a:xfrm>
            <a:off x="3240729" y="2474313"/>
            <a:ext cx="0" cy="71725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3A7FAB3-D28A-491B-8817-89FABDB8CC48}"/>
              </a:ext>
            </a:extLst>
          </p:cNvPr>
          <p:cNvCxnSpPr>
            <a:cxnSpLocks/>
          </p:cNvCxnSpPr>
          <p:nvPr/>
        </p:nvCxnSpPr>
        <p:spPr>
          <a:xfrm>
            <a:off x="5895867" y="2474313"/>
            <a:ext cx="0" cy="71725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A6C64E05-828D-4AB7-A9B0-A901837B74C6}"/>
              </a:ext>
            </a:extLst>
          </p:cNvPr>
          <p:cNvCxnSpPr>
            <a:cxnSpLocks/>
          </p:cNvCxnSpPr>
          <p:nvPr/>
        </p:nvCxnSpPr>
        <p:spPr>
          <a:xfrm>
            <a:off x="7223436" y="2474313"/>
            <a:ext cx="0" cy="71725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C4AF695-07E4-43BE-9F5A-15E047035481}"/>
              </a:ext>
            </a:extLst>
          </p:cNvPr>
          <p:cNvCxnSpPr>
            <a:cxnSpLocks/>
          </p:cNvCxnSpPr>
          <p:nvPr/>
        </p:nvCxnSpPr>
        <p:spPr>
          <a:xfrm>
            <a:off x="1913160" y="2474313"/>
            <a:ext cx="0" cy="717259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0B8A3C89-0BB8-436C-8C07-C9878A49BE31}"/>
              </a:ext>
            </a:extLst>
          </p:cNvPr>
          <p:cNvSpPr/>
          <p:nvPr/>
        </p:nvSpPr>
        <p:spPr>
          <a:xfrm>
            <a:off x="1331640" y="3143308"/>
            <a:ext cx="6516000" cy="493200"/>
          </a:xfrm>
          <a:prstGeom prst="roundRect">
            <a:avLst>
              <a:gd name="adj" fmla="val 50000"/>
            </a:avLst>
          </a:prstGeom>
          <a:solidFill>
            <a:srgbClr val="DED2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宋体"/>
              <a:ea typeface="楷体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8474FE2-DB1F-45D6-90A3-A13AC4A8924A}"/>
              </a:ext>
            </a:extLst>
          </p:cNvPr>
          <p:cNvSpPr/>
          <p:nvPr/>
        </p:nvSpPr>
        <p:spPr>
          <a:xfrm>
            <a:off x="1331640" y="1998463"/>
            <a:ext cx="6516000" cy="493200"/>
          </a:xfrm>
          <a:prstGeom prst="roundRect">
            <a:avLst>
              <a:gd name="adj" fmla="val 50000"/>
            </a:avLst>
          </a:prstGeom>
          <a:solidFill>
            <a:srgbClr val="FFD1D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宋体"/>
              <a:ea typeface="楷体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825DA0-883F-4858-88E6-E7231FB93677}"/>
              </a:ext>
            </a:extLst>
          </p:cNvPr>
          <p:cNvSpPr txBox="1"/>
          <p:nvPr/>
        </p:nvSpPr>
        <p:spPr>
          <a:xfrm>
            <a:off x="1454808" y="1982564"/>
            <a:ext cx="70006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美观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夸奖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泄气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恼怒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惊讶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endParaRPr lang="zh-CN" altLang="en-US" sz="26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2E1899-08D3-455C-999E-6C54B44BB2A9}"/>
              </a:ext>
            </a:extLst>
          </p:cNvPr>
          <p:cNvSpPr txBox="1"/>
          <p:nvPr/>
        </p:nvSpPr>
        <p:spPr>
          <a:xfrm>
            <a:off x="1454808" y="3127409"/>
            <a:ext cx="62696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漂亮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夸耀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气馁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愤怒</a:t>
            </a:r>
            <a:r>
              <a:rPr lang="zh-CN" altLang="en-US" sz="2600" dirty="0">
                <a:solidFill>
                  <a:prstClr val="black"/>
                </a:solidFill>
                <a:latin typeface="宋体"/>
                <a:ea typeface="楷体"/>
              </a:rPr>
              <a:t>　</a:t>
            </a:r>
            <a:r>
              <a:rPr lang="zh-CN" altLang="en-US" sz="2600" spc="450" dirty="0">
                <a:solidFill>
                  <a:prstClr val="black"/>
                </a:solidFill>
                <a:latin typeface="宋体"/>
                <a:ea typeface="楷体"/>
              </a:rPr>
              <a:t> </a:t>
            </a:r>
            <a:r>
              <a:rPr lang="zh-CN" altLang="zh-CN" sz="2600" spc="450" dirty="0">
                <a:solidFill>
                  <a:prstClr val="black"/>
                </a:solidFill>
                <a:latin typeface="宋体"/>
                <a:ea typeface="楷体"/>
              </a:rPr>
              <a:t>惊</a:t>
            </a:r>
            <a:r>
              <a:rPr lang="zh-CN" altLang="zh-CN" sz="2600" dirty="0">
                <a:solidFill>
                  <a:prstClr val="black"/>
                </a:solidFill>
                <a:latin typeface="宋体"/>
                <a:ea typeface="楷体"/>
              </a:rPr>
              <a:t>奇</a:t>
            </a:r>
            <a:endParaRPr lang="zh-CN" altLang="en-US" sz="260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pic>
        <p:nvPicPr>
          <p:cNvPr id="29" name="Picture 3" descr="C:\Documents and Settings\Administrator\桌面\6.png">
            <a:extLst>
              <a:ext uri="{FF2B5EF4-FFF2-40B4-BE49-F238E27FC236}">
                <a16:creationId xmlns:a16="http://schemas.microsoft.com/office/drawing/2014/main" id="{A9CE2B8C-58DC-4A1C-8201-ADFA285FE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7"/>
          <a:stretch/>
        </p:blipFill>
        <p:spPr bwMode="auto">
          <a:xfrm>
            <a:off x="571362" y="44144"/>
            <a:ext cx="127246" cy="7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164">
            <a:extLst>
              <a:ext uri="{FF2B5EF4-FFF2-40B4-BE49-F238E27FC236}">
                <a16:creationId xmlns:a16="http://schemas.microsoft.com/office/drawing/2014/main" id="{92592D25-35D1-4D0C-92F1-66F6CE3FC07C}"/>
              </a:ext>
            </a:extLst>
          </p:cNvPr>
          <p:cNvGrpSpPr>
            <a:grpSpLocks/>
          </p:cNvGrpSpPr>
          <p:nvPr/>
        </p:nvGrpSpPr>
        <p:grpSpPr bwMode="auto">
          <a:xfrm>
            <a:off x="484002" y="755294"/>
            <a:ext cx="1447015" cy="437285"/>
            <a:chOff x="3430455" y="2600130"/>
            <a:chExt cx="2620549" cy="517282"/>
          </a:xfrm>
          <a:solidFill>
            <a:srgbClr val="1CA5A8"/>
          </a:solidFill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3422D68A-342F-4DAC-AA57-722A6271734F}"/>
                </a:ext>
              </a:extLst>
            </p:cNvPr>
            <p:cNvSpPr/>
            <p:nvPr/>
          </p:nvSpPr>
          <p:spPr>
            <a:xfrm>
              <a:off x="3430455" y="2600130"/>
              <a:ext cx="2409529" cy="5172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8" name="燕尾形 12">
              <a:extLst>
                <a:ext uri="{FF2B5EF4-FFF2-40B4-BE49-F238E27FC236}">
                  <a16:creationId xmlns:a16="http://schemas.microsoft.com/office/drawing/2014/main" id="{E0B5E747-2B41-4258-92CE-23DCCF292BC9}"/>
                </a:ext>
              </a:extLst>
            </p:cNvPr>
            <p:cNvSpPr/>
            <p:nvPr/>
          </p:nvSpPr>
          <p:spPr>
            <a:xfrm rot="10800000">
              <a:off x="5669619" y="2600132"/>
              <a:ext cx="381385" cy="517280"/>
            </a:xfrm>
            <a:prstGeom prst="chevron">
              <a:avLst>
                <a:gd name="adj" fmla="val 321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3" name="燕尾形 8">
            <a:extLst>
              <a:ext uri="{FF2B5EF4-FFF2-40B4-BE49-F238E27FC236}">
                <a16:creationId xmlns:a16="http://schemas.microsoft.com/office/drawing/2014/main" id="{7C41FE4C-3006-43C7-BBAF-8EEF2478A7A4}"/>
              </a:ext>
            </a:extLst>
          </p:cNvPr>
          <p:cNvSpPr/>
          <p:nvPr/>
        </p:nvSpPr>
        <p:spPr bwMode="auto">
          <a:xfrm rot="10800000" flipH="1">
            <a:off x="391219" y="755295"/>
            <a:ext cx="210593" cy="437284"/>
          </a:xfrm>
          <a:prstGeom prst="chevron">
            <a:avLst>
              <a:gd name="adj" fmla="val 32172"/>
            </a:avLst>
          </a:prstGeom>
          <a:solidFill>
            <a:srgbClr val="1C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05540CBA-1BA0-4F89-8BD8-1E26DE326F9D}"/>
              </a:ext>
            </a:extLst>
          </p:cNvPr>
          <p:cNvCxnSpPr/>
          <p:nvPr/>
        </p:nvCxnSpPr>
        <p:spPr bwMode="auto">
          <a:xfrm>
            <a:off x="411931" y="784805"/>
            <a:ext cx="1504950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CE17F8DF-9A64-4D7C-8844-0F6888DDB10D}"/>
              </a:ext>
            </a:extLst>
          </p:cNvPr>
          <p:cNvCxnSpPr/>
          <p:nvPr/>
        </p:nvCxnSpPr>
        <p:spPr bwMode="auto">
          <a:xfrm>
            <a:off x="407168" y="1146973"/>
            <a:ext cx="1505992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3" descr="C:\Documents and Settings\Administrator\桌面\6.png">
            <a:extLst>
              <a:ext uri="{FF2B5EF4-FFF2-40B4-BE49-F238E27FC236}">
                <a16:creationId xmlns:a16="http://schemas.microsoft.com/office/drawing/2014/main" id="{5F8B9E36-944E-4EEB-A22C-D3087083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50" y="-21737"/>
            <a:ext cx="127246" cy="7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矩形 48">
            <a:extLst>
              <a:ext uri="{FF2B5EF4-FFF2-40B4-BE49-F238E27FC236}">
                <a16:creationId xmlns:a16="http://schemas.microsoft.com/office/drawing/2014/main" id="{76080985-8F41-4D5C-94F4-48648E0A5CFB}"/>
              </a:ext>
            </a:extLst>
          </p:cNvPr>
          <p:cNvSpPr/>
          <p:nvPr/>
        </p:nvSpPr>
        <p:spPr>
          <a:xfrm>
            <a:off x="722535" y="79293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近义词</a:t>
            </a:r>
          </a:p>
        </p:txBody>
      </p:sp>
    </p:spTree>
    <p:extLst>
      <p:ext uri="{BB962C8B-B14F-4D97-AF65-F5344CB8AC3E}">
        <p14:creationId xmlns:p14="http://schemas.microsoft.com/office/powerpoint/2010/main" val="1578212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F3851606-773B-4497-B8E0-4D33110649E0}"/>
              </a:ext>
            </a:extLst>
          </p:cNvPr>
          <p:cNvSpPr txBox="1"/>
          <p:nvPr/>
        </p:nvSpPr>
        <p:spPr>
          <a:xfrm>
            <a:off x="2051720" y="1347614"/>
            <a:ext cx="3149580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纳闷：疑惑不解。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04C0D31-4328-466E-A2CA-2ABF635BB009}"/>
              </a:ext>
            </a:extLst>
          </p:cNvPr>
          <p:cNvSpPr txBox="1"/>
          <p:nvPr/>
        </p:nvSpPr>
        <p:spPr>
          <a:xfrm>
            <a:off x="2051720" y="1995022"/>
            <a:ext cx="5384807" cy="1133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耐烦：不急躁；不怕麻烦；</a:t>
            </a:r>
            <a:endParaRPr lang="en-US" altLang="zh-CN" sz="2800" spc="90" dirty="0">
              <a:solidFill>
                <a:prstClr val="black"/>
              </a:solidFill>
              <a:latin typeface="宋体"/>
              <a:ea typeface="楷体"/>
            </a:endParaRPr>
          </a:p>
          <a:p>
            <a:pPr>
              <a:lnSpc>
                <a:spcPct val="130000"/>
              </a:lnSpc>
            </a:pPr>
            <a:r>
              <a:rPr lang="zh-CN" altLang="en-US" sz="2800" spc="90" dirty="0">
                <a:solidFill>
                  <a:prstClr val="black"/>
                </a:solidFill>
                <a:latin typeface="宋体"/>
                <a:ea typeface="楷体"/>
              </a:rPr>
              <a:t>　　　</a:t>
            </a: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不厌烦</a:t>
            </a:r>
            <a:r>
              <a:rPr lang="en-US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(</a:t>
            </a: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多用于否定式</a:t>
            </a:r>
            <a:r>
              <a:rPr lang="en-US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)</a:t>
            </a: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7C25FC-911A-465F-8836-C98176399BD5}"/>
              </a:ext>
            </a:extLst>
          </p:cNvPr>
          <p:cNvSpPr txBox="1"/>
          <p:nvPr/>
        </p:nvSpPr>
        <p:spPr>
          <a:xfrm>
            <a:off x="2051720" y="3202583"/>
            <a:ext cx="2408352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泄气：泄劲。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A052782-6D9B-4A6D-9BA3-C91D16BB4856}"/>
              </a:ext>
            </a:extLst>
          </p:cNvPr>
          <p:cNvSpPr txBox="1"/>
          <p:nvPr/>
        </p:nvSpPr>
        <p:spPr>
          <a:xfrm>
            <a:off x="2051720" y="3849990"/>
            <a:ext cx="3520194" cy="5730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恼怒：生气</a:t>
            </a:r>
            <a:r>
              <a:rPr lang="zh-CN" altLang="en-US" sz="2800" spc="90" dirty="0">
                <a:solidFill>
                  <a:prstClr val="black"/>
                </a:solidFill>
                <a:latin typeface="宋体"/>
                <a:ea typeface="楷体"/>
              </a:rPr>
              <a:t>；</a:t>
            </a:r>
            <a:r>
              <a:rPr lang="zh-CN" altLang="zh-CN" sz="2800" spc="90" dirty="0">
                <a:solidFill>
                  <a:prstClr val="black"/>
                </a:solidFill>
                <a:latin typeface="宋体"/>
                <a:ea typeface="楷体"/>
              </a:rPr>
              <a:t>发怒。</a:t>
            </a:r>
            <a:endParaRPr lang="zh-CN" altLang="en-US" sz="2800" spc="90" dirty="0">
              <a:solidFill>
                <a:prstClr val="black"/>
              </a:solidFill>
              <a:latin typeface="宋体"/>
              <a:ea typeface="楷体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BEA59A9-84E4-4BB9-90A9-6C02255FB011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30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7B66E237-005E-45B8-B722-1BD14238AB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组合 164">
              <a:extLst>
                <a:ext uri="{FF2B5EF4-FFF2-40B4-BE49-F238E27FC236}">
                  <a16:creationId xmlns:a16="http://schemas.microsoft.com/office/drawing/2014/main" id="{D88E6CDB-27B2-45AE-9F55-FEC628D75A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F5D8C5B4-22DD-4404-A005-6D6AD95DF5C0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7" name="燕尾形 9">
                <a:extLst>
                  <a:ext uri="{FF2B5EF4-FFF2-40B4-BE49-F238E27FC236}">
                    <a16:creationId xmlns:a16="http://schemas.microsoft.com/office/drawing/2014/main" id="{EF88B31A-704E-4F1A-84B6-2CB16130977C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2" name="燕尾形 4">
              <a:extLst>
                <a:ext uri="{FF2B5EF4-FFF2-40B4-BE49-F238E27FC236}">
                  <a16:creationId xmlns:a16="http://schemas.microsoft.com/office/drawing/2014/main" id="{2441E2BD-FF03-40F3-BE6D-4CB31E6E5939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FFA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3E2C1F28-AFAA-495A-909A-FA3C8D2ACCF7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2F495C0A-04DD-4C97-B198-90D28717BF83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F89696FC-307D-4895-8723-08249DEE7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02C1C3A7-0484-424C-B254-B4ACDCD03633}"/>
              </a:ext>
            </a:extLst>
          </p:cNvPr>
          <p:cNvSpPr/>
          <p:nvPr/>
        </p:nvSpPr>
        <p:spPr>
          <a:xfrm>
            <a:off x="555823" y="77388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prstClr val="white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理解词语</a:t>
            </a:r>
          </a:p>
        </p:txBody>
      </p:sp>
    </p:spTree>
    <p:extLst>
      <p:ext uri="{BB962C8B-B14F-4D97-AF65-F5344CB8AC3E}">
        <p14:creationId xmlns:p14="http://schemas.microsoft.com/office/powerpoint/2010/main" val="3350824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20B5193E-DE20-47AE-9889-B71DFAD1040B}"/>
              </a:ext>
            </a:extLst>
          </p:cNvPr>
          <p:cNvGrpSpPr/>
          <p:nvPr/>
        </p:nvGrpSpPr>
        <p:grpSpPr>
          <a:xfrm>
            <a:off x="1914988" y="1649565"/>
            <a:ext cx="5314024" cy="2516805"/>
            <a:chOff x="1913160" y="1649565"/>
            <a:chExt cx="5314024" cy="2516805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1AD994AC-6BB5-44B3-8B0E-EE7094C05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1649565"/>
              <a:ext cx="999000" cy="999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35186C3-E947-49DC-B9A3-8A50BF9D4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3167370"/>
              <a:ext cx="999000" cy="999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4B89C2E-BB50-4260-9D10-8E8AF1829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3167370"/>
              <a:ext cx="999000" cy="9990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F0D719C5-7618-4737-BF3C-D0D4F1A5A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49565"/>
              <a:ext cx="999000" cy="9990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D5D74A29-CB07-407B-BB42-55D31AEFB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1649565"/>
              <a:ext cx="999000" cy="99900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887F6446-0FF4-4CDD-99E0-A363C195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67370"/>
              <a:ext cx="999000" cy="999000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28166A9-F867-440D-BC09-4ADEA3096A00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78EB32AF-F062-4B7B-B790-963E2175BE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组合 164">
              <a:extLst>
                <a:ext uri="{FF2B5EF4-FFF2-40B4-BE49-F238E27FC236}">
                  <a16:creationId xmlns:a16="http://schemas.microsoft.com/office/drawing/2014/main" id="{674A8D35-F0F1-432C-9533-6AAFD730B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CDDCD87-3742-4EAB-9A17-BD740E534D26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3" name="燕尾形 9">
                <a:extLst>
                  <a:ext uri="{FF2B5EF4-FFF2-40B4-BE49-F238E27FC236}">
                    <a16:creationId xmlns:a16="http://schemas.microsoft.com/office/drawing/2014/main" id="{098BDC7E-55BB-4DA2-A8F0-DD8852F4BFDB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燕尾形 4">
              <a:extLst>
                <a:ext uri="{FF2B5EF4-FFF2-40B4-BE49-F238E27FC236}">
                  <a16:creationId xmlns:a16="http://schemas.microsoft.com/office/drawing/2014/main" id="{619C7A9E-D0D5-4503-83E6-8F095B6D1773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1740540-A954-4970-9CBE-FA4B232FFBEB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FD2DF54-25F5-4726-A11D-D7159DDB3FA1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221CC135-F680-4CA8-83B9-CCAEF67BF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BB6F1267-E928-4BA3-8B60-C8D9EE4AA567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</p:spTree>
    <p:extLst>
      <p:ext uri="{BB962C8B-B14F-4D97-AF65-F5344CB8AC3E}">
        <p14:creationId xmlns:p14="http://schemas.microsoft.com/office/powerpoint/2010/main" val="83398209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44A4FDA5-0696-4525-92E4-2CF9BD3B94E5}"/>
              </a:ext>
            </a:extLst>
          </p:cNvPr>
          <p:cNvGrpSpPr/>
          <p:nvPr/>
        </p:nvGrpSpPr>
        <p:grpSpPr>
          <a:xfrm>
            <a:off x="1914988" y="1649565"/>
            <a:ext cx="5314024" cy="2516805"/>
            <a:chOff x="1913160" y="1649565"/>
            <a:chExt cx="5314024" cy="2516805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BCCE83E-4954-4690-80B8-76D839EA9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1649565"/>
              <a:ext cx="999000" cy="9990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C0766D4D-D7FC-4E40-89CC-E48AB3C56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160" y="3167370"/>
              <a:ext cx="999000" cy="999000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181409EF-F61F-4FC3-9E21-3957794C2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3167370"/>
              <a:ext cx="999000" cy="999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9FDBBCA7-39EB-4814-9D98-5FBA4658A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1649565"/>
              <a:ext cx="999000" cy="999000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E52CA415-8EBA-482C-AAEC-1076C7606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0672" y="1649565"/>
              <a:ext cx="999000" cy="9990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532D8D81-3419-4ED6-ADEB-1E9B66083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8184" y="3167370"/>
              <a:ext cx="999000" cy="999000"/>
            </a:xfrm>
            <a:prstGeom prst="rect">
              <a:avLst/>
            </a:prstGeom>
          </p:spPr>
        </p:pic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DBF8838B-BE8B-4B68-BE9C-EFF436C47B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88" y="1339065"/>
            <a:ext cx="1620000" cy="1620000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7B125653-1F59-452D-9C15-4FA87E9DE1CF}"/>
              </a:ext>
            </a:extLst>
          </p:cNvPr>
          <p:cNvGrpSpPr/>
          <p:nvPr/>
        </p:nvGrpSpPr>
        <p:grpSpPr>
          <a:xfrm>
            <a:off x="391219" y="-21737"/>
            <a:ext cx="1539798" cy="1214316"/>
            <a:chOff x="323528" y="133271"/>
            <a:chExt cx="1539798" cy="1214316"/>
          </a:xfrm>
        </p:grpSpPr>
        <p:pic>
          <p:nvPicPr>
            <p:cNvPr id="23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3F56A6A4-A9C8-4D4D-A1A5-A3D4819067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/>
          </p:blipFill>
          <p:spPr bwMode="auto">
            <a:xfrm>
              <a:off x="503671" y="199152"/>
              <a:ext cx="127246" cy="71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组合 164">
              <a:extLst>
                <a:ext uri="{FF2B5EF4-FFF2-40B4-BE49-F238E27FC236}">
                  <a16:creationId xmlns:a16="http://schemas.microsoft.com/office/drawing/2014/main" id="{E3D1CAC5-8240-4426-9996-22D94713E6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11" y="910302"/>
              <a:ext cx="1447015" cy="437285"/>
              <a:chOff x="3430455" y="2600130"/>
              <a:chExt cx="2620549" cy="517282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AEB84F2-FA89-4EDB-96B7-50381E248229}"/>
                  </a:ext>
                </a:extLst>
              </p:cNvPr>
              <p:cNvSpPr/>
              <p:nvPr/>
            </p:nvSpPr>
            <p:spPr>
              <a:xfrm>
                <a:off x="3430455" y="2600130"/>
                <a:ext cx="2409529" cy="517280"/>
              </a:xfrm>
              <a:prstGeom prst="rect">
                <a:avLst/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4" name="燕尾形 9">
                <a:extLst>
                  <a:ext uri="{FF2B5EF4-FFF2-40B4-BE49-F238E27FC236}">
                    <a16:creationId xmlns:a16="http://schemas.microsoft.com/office/drawing/2014/main" id="{43F79935-30AC-4507-A29A-D85D517E2D9E}"/>
                  </a:ext>
                </a:extLst>
              </p:cNvPr>
              <p:cNvSpPr/>
              <p:nvPr/>
            </p:nvSpPr>
            <p:spPr>
              <a:xfrm rot="10800000">
                <a:off x="5669619" y="2600132"/>
                <a:ext cx="381385" cy="517280"/>
              </a:xfrm>
              <a:prstGeom prst="chevron">
                <a:avLst>
                  <a:gd name="adj" fmla="val 32172"/>
                </a:avLst>
              </a:prstGeom>
              <a:solidFill>
                <a:srgbClr val="6C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5" name="燕尾形 4">
              <a:extLst>
                <a:ext uri="{FF2B5EF4-FFF2-40B4-BE49-F238E27FC236}">
                  <a16:creationId xmlns:a16="http://schemas.microsoft.com/office/drawing/2014/main" id="{481BFC54-4BC1-40C9-81FF-FC40A66FDD0C}"/>
                </a:ext>
              </a:extLst>
            </p:cNvPr>
            <p:cNvSpPr/>
            <p:nvPr/>
          </p:nvSpPr>
          <p:spPr bwMode="auto">
            <a:xfrm rot="10800000" flipH="1">
              <a:off x="323528" y="910303"/>
              <a:ext cx="210593" cy="437284"/>
            </a:xfrm>
            <a:prstGeom prst="chevron">
              <a:avLst>
                <a:gd name="adj" fmla="val 32172"/>
              </a:avLst>
            </a:prstGeom>
            <a:solidFill>
              <a:srgbClr val="6CA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E7E7438-738F-4A7E-85E3-9BC52046206C}"/>
                </a:ext>
              </a:extLst>
            </p:cNvPr>
            <p:cNvCxnSpPr/>
            <p:nvPr/>
          </p:nvCxnSpPr>
          <p:spPr bwMode="auto">
            <a:xfrm>
              <a:off x="344240" y="939813"/>
              <a:ext cx="1504950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82C2C958-642C-4AB6-AD65-01B4753A17BD}"/>
                </a:ext>
              </a:extLst>
            </p:cNvPr>
            <p:cNvCxnSpPr/>
            <p:nvPr/>
          </p:nvCxnSpPr>
          <p:spPr bwMode="auto">
            <a:xfrm>
              <a:off x="339477" y="1301981"/>
              <a:ext cx="1505992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" descr="C:\Documents and Settings\Administrator\桌面\6.png">
              <a:extLst>
                <a:ext uri="{FF2B5EF4-FFF2-40B4-BE49-F238E27FC236}">
                  <a16:creationId xmlns:a16="http://schemas.microsoft.com/office/drawing/2014/main" id="{DE3AE01C-CFE0-4852-A3AD-C054BC4D2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559" y="133271"/>
              <a:ext cx="127246" cy="77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EF794584-3C03-44A2-A5C8-52E07CBF7BEE}"/>
              </a:ext>
            </a:extLst>
          </p:cNvPr>
          <p:cNvSpPr/>
          <p:nvPr/>
        </p:nvSpPr>
        <p:spPr>
          <a:xfrm>
            <a:off x="684064" y="77388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大黑_GBK" panose="03000509000000000000" pitchFamily="65" charset="-122"/>
                <a:ea typeface="方正大黑_GBK" panose="03000509000000000000" pitchFamily="65" charset="-122"/>
              </a:rPr>
              <a:t>写一写</a:t>
            </a:r>
          </a:p>
        </p:txBody>
      </p:sp>
    </p:spTree>
    <p:extLst>
      <p:ext uri="{BB962C8B-B14F-4D97-AF65-F5344CB8AC3E}">
        <p14:creationId xmlns:p14="http://schemas.microsoft.com/office/powerpoint/2010/main" val="4478609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a37615cb131f4f2a74150eee2921c52c77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213</Words>
  <Application>Microsoft Office PowerPoint</Application>
  <PresentationFormat>全屏显示(16:9)</PresentationFormat>
  <Paragraphs>69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方正大黑_GBK</vt:lpstr>
      <vt:lpstr>Calibri Light</vt:lpstr>
      <vt:lpstr>Arial</vt:lpstr>
      <vt:lpstr>taozhi.cn_PY</vt:lpstr>
      <vt:lpstr>宋体</vt:lpstr>
      <vt:lpstr>方正准圆_GBK</vt:lpstr>
      <vt:lpstr>方正书宋_GBK</vt:lpstr>
      <vt:lpstr>方正大标宋_GBK</vt:lpstr>
      <vt:lpstr>楷体</vt:lpstr>
      <vt:lpstr>Calibri</vt:lpstr>
      <vt:lpstr>方正小标宋_GBK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微软用户</cp:lastModifiedBy>
  <cp:revision>662</cp:revision>
  <dcterms:created xsi:type="dcterms:W3CDTF">2015-05-05T08:02:14Z</dcterms:created>
  <dcterms:modified xsi:type="dcterms:W3CDTF">2020-01-08T01:15:54Z</dcterms:modified>
</cp:coreProperties>
</file>