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69" r:id="rId12"/>
  </p:sldIdLst>
  <p:sldSz cx="9144000" cy="5143500" type="screen16x9"/>
  <p:notesSz cx="6858000" cy="9144000"/>
  <p:custDataLst>
    <p:tags r:id="rId1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B64E"/>
    <a:srgbClr val="FF5D5D"/>
    <a:srgbClr val="A5CBED"/>
    <a:srgbClr val="88BAE8"/>
    <a:srgbClr val="6CAAE2"/>
    <a:srgbClr val="EF857D"/>
    <a:srgbClr val="A8CDEE"/>
    <a:srgbClr val="8FBB99"/>
    <a:srgbClr val="4C7C57"/>
    <a:srgbClr val="619F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457" autoAdjust="0"/>
    <p:restoredTop sz="94660"/>
  </p:normalViewPr>
  <p:slideViewPr>
    <p:cSldViewPr>
      <p:cViewPr varScale="1">
        <p:scale>
          <a:sx n="136" d="100"/>
          <a:sy n="136" d="100"/>
        </p:scale>
        <p:origin x="93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"/>
            <a:ext cx="9151619" cy="51477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44CA1B-A95A-4948-B230-A3B340D437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60" y="2115"/>
            <a:ext cx="9136480" cy="51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FF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2020/1/2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陶罐和铁罐</a:t>
            </a:r>
            <a:r>
              <a:rPr lang="en-US" altLang="zh-CN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教学资料链接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30" name="矩形 2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33" name="文本框 32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导学案设计　教案设计　教学实录　预习卡设计　活动卡设计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37" name="文本框 36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课文词语听写　课文原声朗读　课文类文阅读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0" name="矩形 3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046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37550"/>
            <a:ext cx="990602" cy="975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08066"/>
            <a:ext cx="899160" cy="14046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19297" y="884865"/>
            <a:ext cx="1747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陶罐和铁罐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8024" y="3464359"/>
            <a:ext cx="1656184" cy="165618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07222" y="2935793"/>
            <a:ext cx="2729554" cy="445598"/>
            <a:chOff x="1407023" y="3209746"/>
            <a:chExt cx="2729554" cy="445598"/>
          </a:xfrm>
        </p:grpSpPr>
        <p:sp>
          <p:nvSpPr>
            <p:cNvPr id="8" name="圆角矩形标注 7"/>
            <p:cNvSpPr/>
            <p:nvPr/>
          </p:nvSpPr>
          <p:spPr>
            <a:xfrm>
              <a:off x="1407023" y="3209746"/>
              <a:ext cx="2729554" cy="445598"/>
            </a:xfrm>
            <a:prstGeom prst="wedgeRoundRectCallout">
              <a:avLst>
                <a:gd name="adj1" fmla="val 30493"/>
                <a:gd name="adj2" fmla="val 10335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465821" y="3223989"/>
              <a:ext cx="264088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黑体" panose="02010609060101010101" pitchFamily="49" charset="-122"/>
                  <a:ea typeface="黑体" panose="02010609060101010101" pitchFamily="49" charset="-122"/>
                  <a:cs typeface="taozhishuxue" panose="02010600040101010101" pitchFamily="2" charset="-128"/>
                </a:rPr>
                <a:t>课文讲了一件什么事？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234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83176" y="347851"/>
            <a:ext cx="4169837" cy="406911"/>
            <a:chOff x="1043607" y="3209746"/>
            <a:chExt cx="4169837" cy="406911"/>
          </a:xfrm>
        </p:grpSpPr>
        <p:sp>
          <p:nvSpPr>
            <p:cNvPr id="5" name="圆角矩形标注 4"/>
            <p:cNvSpPr/>
            <p:nvPr/>
          </p:nvSpPr>
          <p:spPr>
            <a:xfrm>
              <a:off x="1043607" y="3209746"/>
              <a:ext cx="4169837" cy="406911"/>
            </a:xfrm>
            <a:prstGeom prst="wedgeRoundRectCallout">
              <a:avLst>
                <a:gd name="adj1" fmla="val -26538"/>
                <a:gd name="adj2" fmla="val 1004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067021" y="3224419"/>
              <a:ext cx="41259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aozhishuxue" panose="02010600040101010101" pitchFamily="2" charset="-128"/>
                </a:rPr>
                <a:t>奚落：用尖刻的话讽刺别人，使人难堪。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893576" y="1355469"/>
            <a:ext cx="601901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(1)</a:t>
            </a: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“你敢碰我吗？陶罐子！”铁罐傲慢地问。</a:t>
            </a: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(2)</a:t>
            </a: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“我就知道你不敢，懦弱的东西！”铁罐说，带着更加</a:t>
            </a:r>
            <a:endParaRPr lang="en-US" altLang="zh-CN" sz="18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 轻蔑的神气。</a:t>
            </a: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(3)</a:t>
            </a: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“住嘴！”铁罐恼怒了，“你怎么敢和我相提并论！你</a:t>
            </a:r>
            <a:endParaRPr lang="en-US" altLang="zh-CN" sz="18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 等着吧，要不了几天，你就会破成碎片，我却永远在这</a:t>
            </a:r>
            <a:endParaRPr lang="en-US" altLang="zh-CN" sz="18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 里，什么也不怕。”</a:t>
            </a: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(4)</a:t>
            </a: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“和你在一起，我感到羞耻，你算什么东西！”铁罐说，</a:t>
            </a:r>
            <a:endParaRPr lang="en-US" altLang="zh-CN" sz="1800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1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“走着瞧吧，总有一天，我要把你碰成碎片！”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874982"/>
            <a:ext cx="899160" cy="140465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3576" y="877533"/>
            <a:ext cx="732955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铁罐是怎样奚落陶罐的？它为什么看不起陶罐？画出铁罐奚落陶罐的话。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640842" y="4393726"/>
            <a:ext cx="4697191" cy="423934"/>
            <a:chOff x="2512763" y="3939902"/>
            <a:chExt cx="4697191" cy="423934"/>
          </a:xfrm>
        </p:grpSpPr>
        <p:sp>
          <p:nvSpPr>
            <p:cNvPr id="10" name="圆角矩形标注 9"/>
            <p:cNvSpPr/>
            <p:nvPr/>
          </p:nvSpPr>
          <p:spPr>
            <a:xfrm>
              <a:off x="2512763" y="3939902"/>
              <a:ext cx="4697191" cy="423934"/>
            </a:xfrm>
            <a:prstGeom prst="wedgeRoundRectCallout">
              <a:avLst>
                <a:gd name="adj1" fmla="val 55301"/>
                <a:gd name="adj2" fmla="val -2834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18597" y="3956252"/>
              <a:ext cx="46821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dirty="0">
                  <a:latin typeface="黑体" panose="02010609060101010101" pitchFamily="49" charset="-122"/>
                  <a:ea typeface="黑体" panose="02010609060101010101" pitchFamily="49" charset="-122"/>
                  <a:cs typeface="taozhishuxue" panose="02010600040101010101" pitchFamily="2" charset="-128"/>
                </a:rPr>
                <a:t>从铁罐的语言神态可以看出铁罐有什么特点？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636275"/>
            <a:ext cx="1419368" cy="1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87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07223" y="1075516"/>
            <a:ext cx="58250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(1)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“不敢，铁罐兄弟。”陶罐谦虚地回答。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(2)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“我确实不敢碰你，但并不是懦弱。”陶罐争辩说，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1800" spc="-150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“我们生来就是盛东西的，并不是来互相碰撞的。说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到盛东西，我不见得就比你差。再说</a:t>
            </a: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</a:rPr>
              <a:t>……”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楷体" panose="02010609060101010101" pitchFamily="49" charset="-122"/>
                <a:ea typeface="楷体" panose="02010609060101010101" pitchFamily="49" charset="-122"/>
                <a:cs typeface="taozhishuxue" panose="02010600040101010101" pitchFamily="2" charset="-128"/>
              </a:rPr>
              <a:t>(3)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“何必这样说呢？”陶罐说，“我们还是和睦相处吧，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　 有什么可吵的呢！”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051057" y="3940364"/>
            <a:ext cx="2003166" cy="423934"/>
            <a:chOff x="2512764" y="3939902"/>
            <a:chExt cx="2003166" cy="423934"/>
          </a:xfrm>
        </p:grpSpPr>
        <p:sp>
          <p:nvSpPr>
            <p:cNvPr id="10" name="圆角矩形标注 9"/>
            <p:cNvSpPr/>
            <p:nvPr/>
          </p:nvSpPr>
          <p:spPr>
            <a:xfrm>
              <a:off x="2512764" y="3939902"/>
              <a:ext cx="2003166" cy="423934"/>
            </a:xfrm>
            <a:prstGeom prst="wedgeRoundRectCallout">
              <a:avLst>
                <a:gd name="adj1" fmla="val 61007"/>
                <a:gd name="adj2" fmla="val 34563"/>
                <a:gd name="adj3" fmla="val 16667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75926" y="3956252"/>
              <a:ext cx="18935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aozhishuxue" panose="02010600040101010101" pitchFamily="2" charset="-128"/>
                </a:rPr>
                <a:t>陶罐有什么特点？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0591"/>
            <a:ext cx="990602" cy="9751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689" y="3590404"/>
            <a:ext cx="1547789" cy="154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588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20" y="4179550"/>
            <a:ext cx="1502576" cy="9990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-1"/>
          <a:stretch/>
        </p:blipFill>
        <p:spPr>
          <a:xfrm>
            <a:off x="0" y="1261911"/>
            <a:ext cx="1391258" cy="11810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86993" y="67413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分角色朗读对话</a:t>
            </a:r>
          </a:p>
        </p:txBody>
      </p:sp>
      <p:sp>
        <p:nvSpPr>
          <p:cNvPr id="7" name="矩形 6"/>
          <p:cNvSpPr/>
          <p:nvPr/>
        </p:nvSpPr>
        <p:spPr>
          <a:xfrm>
            <a:off x="924934" y="1115764"/>
            <a:ext cx="73550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“你敢碰我吗？陶罐子！”铁罐傲慢地问。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“不敢，铁罐兄弟。”陶罐谦虚地回答。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“我就知道你不敢，懦弱的东西！”铁罐说，带着更加轻蔑的神气。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“我确实不敢碰你，但并不是懦弱。”陶罐争辩说，“我们生来就是盛东西的，并不是来互相碰撞的。说到盛东西，我不见得就比你差。再说……”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“住嘴！”铁罐恼怒了，“你怎么敢和我相提并论！你等着吧，要不了几天，你就会破成碎片，我却永远在这里，什么也不怕。”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“何必这样说呢？”陶罐说，“我们还是和睦相处吧，有什么可吵的呢！”</a:t>
            </a:r>
          </a:p>
          <a:p>
            <a:pPr>
              <a:lnSpc>
                <a:spcPct val="135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“和你在一起，我感到羞耻，你算什么东西！”</a:t>
            </a:r>
            <a:r>
              <a:rPr lang="zh-CN" altLang="en-US" sz="1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铁罐说，“</a:t>
            </a:r>
            <a:r>
              <a:rPr lang="zh-CN" altLang="en-US" sz="1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走着瞧吧，总有一天，我要把你碰成碎片！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36462" y="-181757"/>
            <a:ext cx="1539798" cy="1214316"/>
            <a:chOff x="391219" y="-21737"/>
            <a:chExt cx="1539798" cy="1214316"/>
          </a:xfrm>
        </p:grpSpPr>
        <p:grpSp>
          <p:nvGrpSpPr>
            <p:cNvPr id="9" name="组合 8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11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8" name="燕尾形 17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3" name="燕尾形 12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矩形 9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读一读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24462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" r="-1"/>
          <a:stretch/>
        </p:blipFill>
        <p:spPr>
          <a:xfrm>
            <a:off x="0" y="1730443"/>
            <a:ext cx="1391258" cy="11810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99978" y="947305"/>
            <a:ext cx="5144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许多年过去了，陶罐和铁罐发生了什么变化？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21725" y="1433014"/>
            <a:ext cx="6100550" cy="1772062"/>
            <a:chOff x="1521725" y="1412543"/>
            <a:chExt cx="6100550" cy="1772062"/>
          </a:xfrm>
        </p:grpSpPr>
        <p:sp>
          <p:nvSpPr>
            <p:cNvPr id="4" name="椭圆 3"/>
            <p:cNvSpPr/>
            <p:nvPr/>
          </p:nvSpPr>
          <p:spPr>
            <a:xfrm>
              <a:off x="1521725" y="1412543"/>
              <a:ext cx="6100550" cy="177206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5D5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242541" y="1582329"/>
              <a:ext cx="519289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(1)</a:t>
              </a:r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陶罐还是那样光洁，朴素，美观。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(2)</a:t>
              </a:r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人们立即动手，翻来覆去，把土都掘遍了，</a:t>
              </a:r>
              <a:endParaRPr lang="en-US" altLang="zh-CN" sz="20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2000" spc="-15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lang="zh-CN" altLang="en-US" sz="2000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但是，连铁罐的影子也没见到。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36462" y="-181757"/>
            <a:ext cx="1539798" cy="1214316"/>
            <a:chOff x="391219" y="-21737"/>
            <a:chExt cx="1539798" cy="1214316"/>
          </a:xfrm>
        </p:grpSpPr>
        <p:grpSp>
          <p:nvGrpSpPr>
            <p:cNvPr id="20" name="组合 19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22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29" name="燕尾形 28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4" name="燕尾形 23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25" name="直接连接符 24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矩形 2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读一读</a:t>
              </a: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6360" y="3608375"/>
            <a:ext cx="1512168" cy="151216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2181976" y="3361265"/>
            <a:ext cx="4618377" cy="1200329"/>
            <a:chOff x="97640" y="3207523"/>
            <a:chExt cx="4618377" cy="1200329"/>
          </a:xfrm>
        </p:grpSpPr>
        <p:sp>
          <p:nvSpPr>
            <p:cNvPr id="32" name="圆角矩形标注 31"/>
            <p:cNvSpPr/>
            <p:nvPr/>
          </p:nvSpPr>
          <p:spPr>
            <a:xfrm>
              <a:off x="97640" y="3209745"/>
              <a:ext cx="4592204" cy="1186628"/>
            </a:xfrm>
            <a:prstGeom prst="wedgeRoundRectCallout">
              <a:avLst>
                <a:gd name="adj1" fmla="val 57306"/>
                <a:gd name="adj2" fmla="val 27273"/>
                <a:gd name="adj3" fmla="val 16667"/>
              </a:avLst>
            </a:prstGeom>
            <a:solidFill>
              <a:srgbClr val="93B64E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58205" y="3207523"/>
              <a:ext cx="45578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aozhishuxue" panose="02010600040101010101" pitchFamily="2" charset="-128"/>
                </a:rPr>
                <a:t>铁的表面遇到氧，慢慢地生锈，生锈的这一层就会脱落，年代久远，铁罐层层氧化直到完全氧化，变成了粉末。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4688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531620" y="3003798"/>
            <a:ext cx="6080760" cy="1728192"/>
          </a:xfrm>
          <a:prstGeom prst="roundRect">
            <a:avLst>
              <a:gd name="adj" fmla="val 11707"/>
            </a:avLst>
          </a:prstGeom>
          <a:solidFill>
            <a:schemeClr val="bg1"/>
          </a:solidFill>
          <a:ln>
            <a:solidFill>
              <a:srgbClr val="FF5D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37550"/>
            <a:ext cx="990602" cy="975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08066"/>
            <a:ext cx="899160" cy="140465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19297" y="928211"/>
            <a:ext cx="1747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陶罐和铁罐</a:t>
            </a:r>
          </a:p>
        </p:txBody>
      </p:sp>
      <p:sp>
        <p:nvSpPr>
          <p:cNvPr id="5" name="矩形 4"/>
          <p:cNvSpPr/>
          <p:nvPr/>
        </p:nvSpPr>
        <p:spPr>
          <a:xfrm>
            <a:off x="2894590" y="3207056"/>
            <a:ext cx="3354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从这则寓言你感悟到了什么？</a:t>
            </a:r>
          </a:p>
        </p:txBody>
      </p:sp>
      <p:sp>
        <p:nvSpPr>
          <p:cNvPr id="8" name="矩形 7"/>
          <p:cNvSpPr/>
          <p:nvPr/>
        </p:nvSpPr>
        <p:spPr>
          <a:xfrm>
            <a:off x="1775889" y="3607166"/>
            <a:ext cx="5715508" cy="943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人各有长处和短处，要正确看待自己的长处和短处。不要只看到自己的长处和别人的短处。</a:t>
            </a:r>
          </a:p>
        </p:txBody>
      </p:sp>
    </p:spTree>
    <p:extLst>
      <p:ext uri="{BB962C8B-B14F-4D97-AF65-F5344CB8AC3E}">
        <p14:creationId xmlns:p14="http://schemas.microsoft.com/office/powerpoint/2010/main" val="1204104075"/>
      </p:ext>
    </p:extLst>
  </p:cSld>
  <p:clrMapOvr>
    <a:masterClrMapping/>
  </p:clrMapOvr>
  <p:transition spd="slow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8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333">
                                          <p:cBhvr additive="base">
                                            <p:cTn id="7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333">
                                          <p:cBhvr additive="base">
                                            <p:cTn id="8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5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5" grpId="0"/>
          <p:bldP spid="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462" y="-38100"/>
            <a:ext cx="1539798" cy="1243215"/>
            <a:chOff x="391219" y="-50636"/>
            <a:chExt cx="1539798" cy="1243215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50636"/>
              <a:ext cx="1539798" cy="1243215"/>
              <a:chOff x="323528" y="104372"/>
              <a:chExt cx="1539798" cy="1243215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04372"/>
                <a:ext cx="127246" cy="808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说一说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1933663" y="1323231"/>
            <a:ext cx="5184576" cy="2175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我想对铁罐说：</a:t>
            </a:r>
            <a:r>
              <a:rPr lang="zh-CN" altLang="en-US" sz="2400" u="sng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　　　　　　　　　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。</a:t>
            </a: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我想对陶罐说：</a:t>
            </a:r>
            <a:r>
              <a:rPr lang="zh-CN" altLang="en-US" sz="2400" u="sng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　　　　　　　　　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。           </a:t>
            </a:r>
          </a:p>
          <a:p>
            <a:pPr>
              <a:lnSpc>
                <a:spcPct val="20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我想对自己说：</a:t>
            </a:r>
            <a:r>
              <a:rPr lang="zh-CN" altLang="en-US" sz="2400" u="sng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　　　　　　　　　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38" y="3219822"/>
            <a:ext cx="1511338" cy="151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18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462" y="-19050"/>
            <a:ext cx="1539798" cy="1230985"/>
            <a:chOff x="391219" y="-38406"/>
            <a:chExt cx="1539798" cy="1230985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38406"/>
              <a:ext cx="1539798" cy="1230985"/>
              <a:chOff x="323528" y="116602"/>
              <a:chExt cx="1539798" cy="1230985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16602"/>
                <a:ext cx="127246" cy="795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557064" y="773880"/>
              <a:ext cx="1210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课外拓展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2340591" y="1211933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1</a:t>
            </a:r>
            <a:r>
              <a:rPr lang="en-US" altLang="zh-CN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.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取人之长，补己之短。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2</a:t>
            </a:r>
            <a:r>
              <a:rPr lang="en-US" altLang="zh-CN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.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寸有所长，尺有所短。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3</a:t>
            </a:r>
            <a:r>
              <a:rPr lang="en-US" altLang="zh-CN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.</a:t>
            </a:r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aozhishuxue" panose="02010600040101010101" pitchFamily="2" charset="-128"/>
              </a:rPr>
              <a:t>谦虚使人进步，骄傲使人落后。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64" y="2956031"/>
            <a:ext cx="1733872" cy="17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Content="1"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6a37615cb131f4f2a74150eee2921c52c775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722</Words>
  <Application>Microsoft Office PowerPoint</Application>
  <PresentationFormat>全屏显示(16:9)</PresentationFormat>
  <Paragraphs>51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方正大标宋_GBK</vt:lpstr>
      <vt:lpstr>方正大黑_GBK</vt:lpstr>
      <vt:lpstr>方正书宋_GBK</vt:lpstr>
      <vt:lpstr>方正小标宋_GBK</vt:lpstr>
      <vt:lpstr>方正准圆_GBK</vt:lpstr>
      <vt:lpstr>黑体</vt:lpstr>
      <vt:lpstr>楷体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微软用户</cp:lastModifiedBy>
  <cp:revision>670</cp:revision>
  <dcterms:created xsi:type="dcterms:W3CDTF">2015-05-05T08:02:14Z</dcterms:created>
  <dcterms:modified xsi:type="dcterms:W3CDTF">2020-01-02T02:28:03Z</dcterms:modified>
</cp:coreProperties>
</file>