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3"/>
  </p:notesMasterIdLst>
  <p:sldIdLst>
    <p:sldId id="256" r:id="rId3"/>
    <p:sldId id="289" r:id="rId4"/>
    <p:sldId id="257" r:id="rId5"/>
    <p:sldId id="362" r:id="rId6"/>
    <p:sldId id="274" r:id="rId7"/>
    <p:sldId id="363" r:id="rId8"/>
    <p:sldId id="364" r:id="rId9"/>
    <p:sldId id="365" r:id="rId10"/>
    <p:sldId id="366" r:id="rId11"/>
    <p:sldId id="367" r:id="rId12"/>
    <p:sldId id="369" r:id="rId13"/>
    <p:sldId id="370" r:id="rId14"/>
    <p:sldId id="371" r:id="rId15"/>
    <p:sldId id="372" r:id="rId16"/>
    <p:sldId id="358" r:id="rId17"/>
    <p:sldId id="373" r:id="rId18"/>
    <p:sldId id="374" r:id="rId19"/>
    <p:sldId id="375" r:id="rId20"/>
    <p:sldId id="376" r:id="rId21"/>
    <p:sldId id="377" r:id="rId22"/>
    <p:sldId id="378" r:id="rId23"/>
    <p:sldId id="380" r:id="rId24"/>
    <p:sldId id="379" r:id="rId25"/>
    <p:sldId id="328" r:id="rId26"/>
    <p:sldId id="381" r:id="rId27"/>
    <p:sldId id="382" r:id="rId28"/>
    <p:sldId id="383" r:id="rId29"/>
    <p:sldId id="306" r:id="rId30"/>
    <p:sldId id="384" r:id="rId31"/>
    <p:sldId id="29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33FF"/>
    <a:srgbClr val="009FB9"/>
    <a:srgbClr val="0E98D6"/>
    <a:srgbClr val="EAF5FB"/>
    <a:srgbClr val="DF5963"/>
    <a:srgbClr val="D86163"/>
    <a:srgbClr val="3000B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3" autoAdjust="0"/>
    <p:restoredTop sz="94660"/>
  </p:normalViewPr>
  <p:slideViewPr>
    <p:cSldViewPr snapToGrid="0">
      <p:cViewPr>
        <p:scale>
          <a:sx n="80" d="100"/>
          <a:sy n="80" d="100"/>
        </p:scale>
        <p:origin x="-1782" y="-828"/>
      </p:cViewPr>
      <p:guideLst>
        <p:guide orient="horz" pos="2168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3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2019/8/4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2019/8/4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2019/8/4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2019/8/4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avi"/><Relationship Id="rId7" Type="http://schemas.openxmlformats.org/officeDocument/2006/relationships/image" Target="../media/image7.png"/><Relationship Id="rId2" Type="http://schemas.microsoft.com/office/2007/relationships/media" Target="../media/media1.avi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107295" y="1361151"/>
            <a:ext cx="99774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5400" b="1" dirty="0" smtClean="0">
                <a:latin typeface="+mn-ea"/>
              </a:rPr>
              <a:t>  Section B(2a—Self Check)  </a:t>
            </a:r>
            <a:endParaRPr lang="en-US" altLang="zh-CN" sz="5400" b="1" dirty="0">
              <a:latin typeface="+mn-ea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3140" y="468050"/>
            <a:ext cx="48018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n>
                  <a:noFill/>
                </a:ln>
                <a:solidFill>
                  <a:srgbClr val="009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</a:t>
            </a:r>
            <a:r>
              <a:rPr lang="en-US" altLang="zh-CN" sz="1600" dirty="0" smtClean="0">
                <a:solidFill>
                  <a:srgbClr val="009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  How much are these socks?</a:t>
            </a:r>
            <a:endParaRPr lang="zh-CN" altLang="en-US" sz="1600" dirty="0">
              <a:solidFill>
                <a:srgbClr val="009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263255" y="612140"/>
            <a:ext cx="1993900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8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70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74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68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2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27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650211" y="599227"/>
            <a:ext cx="195389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101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3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0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1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395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73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5"/>
          <p:cNvSpPr txBox="1"/>
          <p:nvPr/>
        </p:nvSpPr>
        <p:spPr>
          <a:xfrm>
            <a:off x="4961715" y="3513049"/>
            <a:ext cx="226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 时</a:t>
            </a:r>
          </a:p>
        </p:txBody>
      </p:sp>
      <p:sp>
        <p:nvSpPr>
          <p:cNvPr id="71" name="矩形 70"/>
          <p:cNvSpPr/>
          <p:nvPr/>
        </p:nvSpPr>
        <p:spPr>
          <a:xfrm>
            <a:off x="-93980" y="6553200"/>
            <a:ext cx="12421870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5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8976" y="889577"/>
            <a:ext cx="856932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latin typeface="Times New Roman" pitchFamily="18" charset="0"/>
              </a:rPr>
              <a:t>4. How much are the purple skirts for girls?</a:t>
            </a:r>
          </a:p>
          <a:p>
            <a:endParaRPr lang="en-US" altLang="zh-CN" sz="3200" b="1" dirty="0">
              <a:latin typeface="Times New Roman" pitchFamily="18" charset="0"/>
            </a:endParaRPr>
          </a:p>
          <a:p>
            <a:endParaRPr lang="en-US" altLang="zh-CN" sz="3200" b="1" dirty="0">
              <a:latin typeface="Times New Roman" pitchFamily="18" charset="0"/>
            </a:endParaRPr>
          </a:p>
          <a:p>
            <a:r>
              <a:rPr lang="en-US" altLang="zh-CN" sz="3200" b="1" dirty="0">
                <a:latin typeface="Times New Roman" pitchFamily="18" charset="0"/>
              </a:rPr>
              <a:t>5. If you want to buy six pairs of socks, how much do you have to pay?</a:t>
            </a:r>
          </a:p>
          <a:p>
            <a:endParaRPr lang="en-US" altLang="zh-CN" sz="3200" b="1" dirty="0">
              <a:latin typeface="Times New Roman" pitchFamily="18" charset="0"/>
            </a:endParaRPr>
          </a:p>
          <a:p>
            <a:endParaRPr lang="en-US" altLang="zh-CN" sz="3200" b="1" dirty="0">
              <a:latin typeface="Times New Roman" pitchFamily="18" charset="0"/>
            </a:endParaRPr>
          </a:p>
          <a:p>
            <a:r>
              <a:rPr lang="en-US" altLang="zh-CN" sz="3200" b="1" dirty="0">
                <a:latin typeface="Times New Roman" pitchFamily="18" charset="0"/>
              </a:rPr>
              <a:t>6. What colors are the skirts for girls?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60513" y="1557709"/>
            <a:ext cx="3666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They are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20 dollars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60513" y="3505448"/>
            <a:ext cx="67782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We have to pay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4 dollars for six pairs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74566" y="5008275"/>
            <a:ext cx="4558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They are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 purple and red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9" y="0"/>
            <a:ext cx="9144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448995" y="1782370"/>
            <a:ext cx="42177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6982691" y="255319"/>
            <a:ext cx="2850078" cy="605641"/>
          </a:xfrm>
          <a:prstGeom prst="wedgeRectCallout">
            <a:avLst>
              <a:gd name="adj1" fmla="val -71249"/>
              <a:gd name="adj2" fmla="val 1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衣</a:t>
            </a:r>
            <a:r>
              <a:rPr lang="zh-CN" altLang="en-US" dirty="0" smtClean="0"/>
              <a:t>服，是各种衣服的总称</a:t>
            </a:r>
            <a:endParaRPr lang="zh-CN" alt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147455" y="1341911"/>
            <a:ext cx="560522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498563" y="209797"/>
            <a:ext cx="2850078" cy="605641"/>
          </a:xfrm>
          <a:prstGeom prst="wedgeRectCallout">
            <a:avLst>
              <a:gd name="adj1" fmla="val 21668"/>
              <a:gd name="adj2" fmla="val 78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买，反义词是</a:t>
            </a:r>
            <a:r>
              <a:rPr lang="en-US" altLang="zh-CN" dirty="0" smtClean="0"/>
              <a:t>sell</a:t>
            </a:r>
            <a:r>
              <a:rPr lang="zh-CN" altLang="en-US" dirty="0" smtClean="0"/>
              <a:t>“卖”</a:t>
            </a:r>
            <a:endParaRPr lang="zh-CN" alt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20877" y="1782370"/>
            <a:ext cx="180545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430683" y="1039090"/>
            <a:ext cx="1997033" cy="605641"/>
          </a:xfrm>
          <a:prstGeom prst="wedgeRectCallout">
            <a:avLst>
              <a:gd name="adj1" fmla="val 63149"/>
              <a:gd name="adj2" fmla="val 3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大甩卖，大促销</a:t>
            </a:r>
            <a:endParaRPr lang="zh-CN" altLang="en-US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116285" y="815438"/>
            <a:ext cx="1296389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2" name="矩形标注 11"/>
          <p:cNvSpPr/>
          <p:nvPr/>
        </p:nvSpPr>
        <p:spPr>
          <a:xfrm>
            <a:off x="4415641" y="1191490"/>
            <a:ext cx="1997033" cy="605641"/>
          </a:xfrm>
          <a:prstGeom prst="wedgeRectCallout">
            <a:avLst>
              <a:gd name="adj1" fmla="val -83135"/>
              <a:gd name="adj2" fmla="val 23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出售；销售</a:t>
            </a:r>
            <a:endParaRPr lang="zh-CN" altLang="en-US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929046" y="2231653"/>
            <a:ext cx="42177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4" name="矩形标注 13"/>
          <p:cNvSpPr/>
          <p:nvPr/>
        </p:nvSpPr>
        <p:spPr>
          <a:xfrm>
            <a:off x="2350124" y="2606277"/>
            <a:ext cx="1997033" cy="605641"/>
          </a:xfrm>
          <a:prstGeom prst="wedgeRectCallout">
            <a:avLst>
              <a:gd name="adj1" fmla="val -102164"/>
              <a:gd name="adj2" fmla="val -131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所</a:t>
            </a:r>
            <a:r>
              <a:rPr lang="zh-CN" altLang="en-US" dirty="0" smtClean="0"/>
              <a:t>有的</a:t>
            </a:r>
            <a:endParaRPr lang="zh-CN" altLang="en-US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610191" y="2231653"/>
            <a:ext cx="156992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020877" y="2746807"/>
            <a:ext cx="736671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7" name="矩形标注 16"/>
          <p:cNvSpPr/>
          <p:nvPr/>
        </p:nvSpPr>
        <p:spPr>
          <a:xfrm>
            <a:off x="4849090" y="2032655"/>
            <a:ext cx="2228604" cy="605641"/>
          </a:xfrm>
          <a:prstGeom prst="wedgeRectCallout">
            <a:avLst>
              <a:gd name="adj1" fmla="val -79567"/>
              <a:gd name="adj2" fmla="val -35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以非常优惠的价格</a:t>
            </a:r>
            <a:endParaRPr lang="zh-CN" altLang="en-US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972586" y="5566640"/>
            <a:ext cx="1735391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9" name="矩形标注 18"/>
          <p:cNvSpPr/>
          <p:nvPr/>
        </p:nvSpPr>
        <p:spPr>
          <a:xfrm>
            <a:off x="3395151" y="5263819"/>
            <a:ext cx="2369327" cy="994477"/>
          </a:xfrm>
          <a:prstGeom prst="wedgeRectCallout">
            <a:avLst>
              <a:gd name="adj1" fmla="val -79567"/>
              <a:gd name="adj2" fmla="val -35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dirty="0" smtClean="0"/>
              <a:t>紫色的裙子。</a:t>
            </a:r>
            <a:r>
              <a:rPr lang="en-US" altLang="zh-CN" dirty="0" smtClean="0"/>
              <a:t>in</a:t>
            </a:r>
            <a:r>
              <a:rPr lang="zh-CN" altLang="en-US" dirty="0" smtClean="0"/>
              <a:t>后接表示颜色的词，意为“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颜色的”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40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214553" y="2019299"/>
            <a:ext cx="776171" cy="75103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300" b="1" dirty="0">
                <a:solidFill>
                  <a:schemeClr val="bg1"/>
                </a:solidFill>
                <a:latin typeface="Arial Black" pitchFamily="34" charset="0"/>
                <a:ea typeface="黑体" pitchFamily="2" charset="-122"/>
              </a:rPr>
              <a:t>2c</a:t>
            </a:r>
          </a:p>
        </p:txBody>
      </p:sp>
      <p:sp>
        <p:nvSpPr>
          <p:cNvPr id="6" name="矩形 5"/>
          <p:cNvSpPr/>
          <p:nvPr/>
        </p:nvSpPr>
        <p:spPr>
          <a:xfrm>
            <a:off x="2225757" y="1268265"/>
            <a:ext cx="8023143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</a:rPr>
              <a:t>Imagine you work at Mr. Cool’s Clothes Store. Complete the conversation and practice it in a group. </a:t>
            </a:r>
          </a:p>
        </p:txBody>
      </p:sp>
    </p:spTree>
    <p:extLst>
      <p:ext uri="{BB962C8B-B14F-4D97-AF65-F5344CB8AC3E}">
        <p14:creationId xmlns:p14="http://schemas.microsoft.com/office/powerpoint/2010/main" val="35196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idx="1"/>
          </p:nvPr>
        </p:nvSpPr>
        <p:spPr bwMode="auto">
          <a:xfrm>
            <a:off x="1401516" y="612996"/>
            <a:ext cx="8870640" cy="519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You:</a:t>
            </a:r>
            <a:r>
              <a:rPr lang="en-US" altLang="zh-CN" sz="2000" b="1" dirty="0"/>
              <a:t> Hello, </a:t>
            </a:r>
            <a:r>
              <a:rPr lang="en-US" altLang="zh-CN" sz="2000" b="1" u="sng" dirty="0"/>
              <a:t>     </a:t>
            </a:r>
            <a:r>
              <a:rPr lang="en-US" altLang="zh-CN" sz="2000" b="1" u="sng" dirty="0" smtClean="0"/>
              <a:t> </a:t>
            </a:r>
            <a:r>
              <a:rPr lang="en-US" altLang="zh-CN" sz="2000" b="1" dirty="0" smtClean="0"/>
              <a:t> </a:t>
            </a:r>
            <a:r>
              <a:rPr lang="en-US" altLang="zh-CN" sz="2000" b="1" dirty="0"/>
              <a:t>I help you?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Girl:</a:t>
            </a:r>
            <a:r>
              <a:rPr lang="en-US" altLang="zh-CN" sz="2000" b="1" dirty="0"/>
              <a:t> Yes, please. I need a </a:t>
            </a:r>
            <a:r>
              <a:rPr lang="en-US" altLang="zh-CN" sz="2000" b="1" u="sng" dirty="0"/>
              <a:t>                </a:t>
            </a:r>
            <a:r>
              <a:rPr lang="en-US" altLang="zh-CN" sz="2000" b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You:</a:t>
            </a:r>
            <a:r>
              <a:rPr lang="en-US" altLang="zh-CN" sz="2000" b="1" dirty="0"/>
              <a:t> How about these purple ________?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Girl:</a:t>
            </a:r>
            <a:r>
              <a:rPr lang="en-US" altLang="zh-CN" sz="2000" b="1" dirty="0"/>
              <a:t> Oh, I like this one. How _____ is it?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You:</a:t>
            </a:r>
            <a:r>
              <a:rPr lang="en-US" altLang="zh-CN" sz="2000" b="1" dirty="0"/>
              <a:t> It’s only </a:t>
            </a:r>
            <a:r>
              <a:rPr lang="en-US" altLang="zh-CN" sz="2000" b="1" u="sng" dirty="0"/>
              <a:t>                  </a:t>
            </a:r>
            <a:r>
              <a:rPr lang="en-US" altLang="zh-CN" sz="2000" b="1" dirty="0"/>
              <a:t> dollars.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Girl:</a:t>
            </a:r>
            <a:r>
              <a:rPr lang="en-US" altLang="zh-CN" sz="2000" b="1" dirty="0"/>
              <a:t> Oh, good. I’ll </a:t>
            </a:r>
            <a:r>
              <a:rPr lang="en-US" altLang="zh-CN" sz="2000" b="1" u="sng" dirty="0"/>
              <a:t>          </a:t>
            </a:r>
            <a:r>
              <a:rPr lang="en-US" altLang="zh-CN" sz="2000" b="1" dirty="0"/>
              <a:t> it</a:t>
            </a:r>
            <a:r>
              <a:rPr lang="en-US" altLang="zh-CN" sz="2000" b="1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You:</a:t>
            </a:r>
            <a:r>
              <a:rPr lang="en-US" altLang="zh-CN" sz="2000" b="1" dirty="0"/>
              <a:t> And what do you need?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Boy:</a:t>
            </a:r>
            <a:r>
              <a:rPr lang="en-US" altLang="zh-CN" sz="2000" b="1" dirty="0"/>
              <a:t> Well, I need </a:t>
            </a:r>
            <a:r>
              <a:rPr lang="en-US" altLang="zh-CN" sz="2000" b="1" dirty="0">
                <a:solidFill>
                  <a:srgbClr val="0000FF"/>
                </a:solidFill>
              </a:rPr>
              <a:t>a pair of </a:t>
            </a:r>
            <a:r>
              <a:rPr lang="en-US" altLang="zh-CN" sz="2000" b="1" dirty="0"/>
              <a:t>black ______  </a:t>
            </a:r>
            <a:r>
              <a:rPr lang="en-US" altLang="zh-CN" sz="2000" b="1" dirty="0" smtClean="0"/>
              <a:t> </a:t>
            </a:r>
            <a:r>
              <a:rPr lang="en-US" altLang="zh-CN" sz="2000" b="1" dirty="0"/>
              <a:t>for school.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You:</a:t>
            </a:r>
            <a:r>
              <a:rPr lang="en-US" altLang="zh-CN" sz="2000" b="1" dirty="0"/>
              <a:t> What about this pair? They are </a:t>
            </a:r>
            <a:r>
              <a:rPr lang="en-US" altLang="zh-CN" sz="2000" b="1" dirty="0" smtClean="0"/>
              <a:t>_____ </a:t>
            </a:r>
            <a:r>
              <a:rPr lang="en-US" altLang="zh-CN" sz="2000" b="1" dirty="0"/>
              <a:t>twenty-eight 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Boy:</a:t>
            </a:r>
            <a:r>
              <a:rPr lang="en-US" altLang="zh-CN" sz="2000" b="1" dirty="0"/>
              <a:t> Great. And do you have shorts, too?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You:</a:t>
            </a:r>
            <a:r>
              <a:rPr lang="en-US" altLang="zh-CN" sz="2000" b="1" dirty="0"/>
              <a:t> Yes, our shorts are only __________  </a:t>
            </a:r>
            <a:r>
              <a:rPr lang="en-US" altLang="zh-CN" sz="2000" b="1" dirty="0" smtClean="0"/>
              <a:t>dollars</a:t>
            </a:r>
            <a:r>
              <a:rPr lang="en-US" altLang="zh-CN" sz="2000" b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9933FF"/>
                </a:solidFill>
              </a:rPr>
              <a:t>Boy:</a:t>
            </a:r>
            <a:r>
              <a:rPr lang="en-US" altLang="zh-CN" sz="2000" b="1" dirty="0"/>
              <a:t> OK. I’ll take the _______ </a:t>
            </a:r>
            <a:r>
              <a:rPr lang="en-US" altLang="zh-CN" sz="2000" b="1" dirty="0" smtClean="0"/>
              <a:t>and </a:t>
            </a:r>
            <a:r>
              <a:rPr lang="en-US" altLang="zh-CN" sz="2000" b="1" dirty="0"/>
              <a:t>the </a:t>
            </a:r>
            <a:r>
              <a:rPr lang="en-US" altLang="zh-CN" sz="2000" b="1" dirty="0" smtClean="0"/>
              <a:t>________.</a:t>
            </a:r>
            <a:endParaRPr lang="en-US" altLang="zh-CN" sz="2000" b="1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382225" y="3325264"/>
            <a:ext cx="8424862" cy="36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5000"/>
              </a:lnSpc>
            </a:pPr>
            <a:endParaRPr lang="en-US" altLang="zh-CN" b="1" dirty="0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755385" y="555791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can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4698980" y="98322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skirt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5142963" y="1419236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skirts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4803278" y="1818631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much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3009687" y="2256144"/>
            <a:ext cx="1467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20/twenty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3679288" y="2717809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take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5370843" y="3593514"/>
            <a:ext cx="886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shoes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5898849" y="3995366"/>
            <a:ext cx="74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only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8203954" y="4029387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dollars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5063635" y="4877110"/>
            <a:ext cx="1483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16/sixteen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057630" y="5309656"/>
            <a:ext cx="886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shoes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6089175" y="5319181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shorts</a:t>
            </a:r>
          </a:p>
        </p:txBody>
      </p:sp>
      <p:sp>
        <p:nvSpPr>
          <p:cNvPr id="19" name="矩形标注 18"/>
          <p:cNvSpPr/>
          <p:nvPr/>
        </p:nvSpPr>
        <p:spPr>
          <a:xfrm>
            <a:off x="6954901" y="1171037"/>
            <a:ext cx="4690753" cy="2154227"/>
          </a:xfrm>
          <a:prstGeom prst="wedgeRectCallout">
            <a:avLst>
              <a:gd name="adj1" fmla="val -104962"/>
              <a:gd name="adj2" fmla="val 7122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一对；一</a:t>
            </a:r>
            <a:r>
              <a:rPr lang="zh-CN" alt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双。</a:t>
            </a: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一</a:t>
            </a:r>
            <a:r>
              <a:rPr lang="zh-CN" alt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般用</a:t>
            </a: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来修饰由两部分构成的单件事物，如</a:t>
            </a:r>
            <a:r>
              <a:rPr lang="en-US" altLang="zh-CN" sz="2000" b="1" dirty="0">
                <a:solidFill>
                  <a:srgbClr val="000000"/>
                </a:solidFill>
                <a:cs typeface="Times New Roman" pitchFamily="18" charset="0"/>
              </a:rPr>
              <a:t>trousers(</a:t>
            </a: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裤子</a:t>
            </a:r>
            <a:r>
              <a:rPr lang="en-US" altLang="zh-CN" sz="20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zh-CN" alt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，</a:t>
            </a:r>
            <a:r>
              <a:rPr lang="en-US" altLang="zh-CN" sz="2000" b="1" dirty="0" smtClean="0">
                <a:solidFill>
                  <a:srgbClr val="000000"/>
                </a:solidFill>
                <a:cs typeface="Times New Roman" pitchFamily="18" charset="0"/>
              </a:rPr>
              <a:t>shoes</a:t>
            </a:r>
            <a:r>
              <a:rPr lang="en-US" altLang="zh-CN" sz="2000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鞋</a:t>
            </a:r>
            <a:r>
              <a:rPr lang="en-US" altLang="zh-CN" sz="20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，</a:t>
            </a:r>
            <a:r>
              <a:rPr lang="en-US" altLang="zh-CN" sz="2000" b="1" dirty="0">
                <a:solidFill>
                  <a:srgbClr val="000000"/>
                </a:solidFill>
                <a:cs typeface="Times New Roman" pitchFamily="18" charset="0"/>
              </a:rPr>
              <a:t>glasses(</a:t>
            </a: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眼镜</a:t>
            </a:r>
            <a:r>
              <a:rPr lang="en-US" altLang="zh-CN" sz="20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，</a:t>
            </a:r>
            <a:r>
              <a:rPr lang="en-US" altLang="zh-CN" sz="2000" b="1" dirty="0">
                <a:solidFill>
                  <a:srgbClr val="000000"/>
                </a:solidFill>
                <a:cs typeface="Times New Roman" pitchFamily="18" charset="0"/>
              </a:rPr>
              <a:t>jeans(</a:t>
            </a: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牛仔裤</a:t>
            </a:r>
            <a:r>
              <a:rPr lang="en-US" altLang="zh-CN" sz="20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cs typeface="Times New Roman" pitchFamily="18" charset="0"/>
              </a:rPr>
              <a:t>等。</a:t>
            </a:r>
          </a:p>
          <a:p>
            <a:pPr algn="ctr"/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11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7XIQ}5EKSWS~BL8T@M4}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8" y="1585858"/>
            <a:ext cx="58390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787841"/>
            <a:ext cx="10515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Look at the picture and try to write some sentences.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96497" y="1702502"/>
            <a:ext cx="5468834" cy="4118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400" b="1" i="1" dirty="0">
                <a:solidFill>
                  <a:srgbClr val="9933FF"/>
                </a:solidFill>
              </a:rPr>
              <a:t>For example:</a:t>
            </a:r>
          </a:p>
          <a:p>
            <a:pPr>
              <a:spcBef>
                <a:spcPct val="30000"/>
              </a:spcBef>
            </a:pPr>
            <a:r>
              <a:rPr lang="en-US" altLang="zh-CN" sz="2400" b="1" dirty="0"/>
              <a:t>1. For girls, we have red skirts for only 25 </a:t>
            </a:r>
            <a:r>
              <a:rPr lang="en-US" altLang="zh-CN" sz="2400" b="1" dirty="0" err="1"/>
              <a:t>yuan</a:t>
            </a:r>
            <a:r>
              <a:rPr lang="en-US" altLang="zh-CN" sz="2400" b="1" dirty="0"/>
              <a:t>./You can buy red skirts for only 25 </a:t>
            </a:r>
            <a:r>
              <a:rPr lang="en-US" altLang="zh-CN" sz="2400" b="1" dirty="0" err="1"/>
              <a:t>yuan</a:t>
            </a:r>
            <a:r>
              <a:rPr lang="en-US" altLang="zh-CN" sz="2400" b="1" dirty="0"/>
              <a:t>.</a:t>
            </a:r>
          </a:p>
          <a:p>
            <a:pPr>
              <a:spcBef>
                <a:spcPct val="30000"/>
              </a:spcBef>
            </a:pPr>
            <a:r>
              <a:rPr lang="en-US" altLang="zh-CN" sz="2400" b="1" dirty="0"/>
              <a:t>2. We have trousers in black for only 20 </a:t>
            </a:r>
            <a:r>
              <a:rPr lang="en-US" altLang="zh-CN" sz="2400" b="1" dirty="0" err="1"/>
              <a:t>yuan</a:t>
            </a:r>
            <a:r>
              <a:rPr lang="en-US" altLang="zh-CN" sz="2400" b="1" dirty="0"/>
              <a:t>./     We sell black trousers for only 20 </a:t>
            </a:r>
            <a:r>
              <a:rPr lang="en-US" altLang="zh-CN" sz="2400" b="1" dirty="0" err="1"/>
              <a:t>yuan</a:t>
            </a:r>
            <a:r>
              <a:rPr lang="en-US" altLang="zh-CN" sz="2400" b="1" dirty="0"/>
              <a:t>./       Black trousers are only 20 </a:t>
            </a:r>
            <a:r>
              <a:rPr lang="en-US" altLang="zh-CN" sz="2400" b="1" dirty="0" err="1"/>
              <a:t>yuan</a:t>
            </a:r>
            <a:r>
              <a:rPr lang="en-US" altLang="zh-CN" sz="2400" b="1" dirty="0"/>
              <a:t>.</a:t>
            </a:r>
          </a:p>
          <a:p>
            <a:pPr>
              <a:spcBef>
                <a:spcPct val="30000"/>
              </a:spcBef>
            </a:pPr>
            <a:r>
              <a:rPr lang="en-US" altLang="zh-CN" sz="2400" b="1" dirty="0"/>
              <a:t>3. How much are our blue sweaters? Only 21 </a:t>
            </a:r>
            <a:r>
              <a:rPr lang="en-US" altLang="zh-CN" sz="2400" b="1" dirty="0" err="1"/>
              <a:t>yuan</a:t>
            </a:r>
            <a:r>
              <a:rPr lang="en-US" altLang="zh-CN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3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619694" y="726223"/>
            <a:ext cx="647700" cy="576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Arial Black" pitchFamily="34" charset="0"/>
                <a:ea typeface="黑体" pitchFamily="2" charset="-122"/>
              </a:rPr>
              <a:t>3a</a:t>
            </a:r>
            <a:endParaRPr lang="en-US" altLang="zh-CN" sz="2800" b="1" dirty="0">
              <a:solidFill>
                <a:schemeClr val="bg1"/>
              </a:solidFill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8582" y="673595"/>
            <a:ext cx="10197140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Look at the things in the picture. Fill in the blanks in the ad.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33149" y="2024905"/>
            <a:ext cx="8424862" cy="31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Huaxing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 Clothes Store</a:t>
            </a:r>
            <a:r>
              <a:rPr lang="en-US" altLang="zh-CN" sz="2800" b="1" dirty="0">
                <a:latin typeface="Times New Roman" pitchFamily="18" charset="0"/>
              </a:rPr>
              <a:t>              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</a:rPr>
              <a:t>Do you like </a:t>
            </a:r>
            <a:r>
              <a:rPr lang="en-US" altLang="zh-CN" sz="2800" b="1" u="sng" dirty="0">
                <a:latin typeface="Times New Roman" pitchFamily="18" charset="0"/>
              </a:rPr>
              <a:t>               </a:t>
            </a:r>
            <a:r>
              <a:rPr lang="en-US" altLang="zh-CN" sz="2800" b="1" dirty="0">
                <a:latin typeface="Times New Roman" pitchFamily="18" charset="0"/>
              </a:rPr>
              <a:t>?       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</a:rPr>
              <a:t>We have </a:t>
            </a:r>
            <a:r>
              <a:rPr lang="en-US" altLang="zh-CN" sz="2800" b="1" u="sng" dirty="0">
                <a:latin typeface="Times New Roman" pitchFamily="18" charset="0"/>
              </a:rPr>
              <a:t>               </a:t>
            </a:r>
            <a:r>
              <a:rPr lang="en-US" altLang="zh-CN" sz="2800" b="1" dirty="0">
                <a:latin typeface="Times New Roman" pitchFamily="18" charset="0"/>
              </a:rPr>
              <a:t> for only </a:t>
            </a:r>
            <a:r>
              <a:rPr lang="en-US" altLang="zh-CN" sz="2800" b="1" u="sng" dirty="0">
                <a:latin typeface="Times New Roman" pitchFamily="18" charset="0"/>
              </a:rPr>
              <a:t>      </a:t>
            </a:r>
            <a:r>
              <a:rPr lang="en-US" altLang="zh-CN" sz="2800" b="1" dirty="0">
                <a:latin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</a:rPr>
              <a:t>yuan</a:t>
            </a:r>
            <a:r>
              <a:rPr lang="en-US" altLang="zh-CN" sz="2800" b="1" dirty="0">
                <a:latin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</a:rPr>
              <a:t>How much are your </a:t>
            </a:r>
            <a:r>
              <a:rPr lang="en-US" altLang="zh-CN" sz="2800" b="1" u="sng" dirty="0">
                <a:latin typeface="Times New Roman" pitchFamily="18" charset="0"/>
              </a:rPr>
              <a:t>               </a:t>
            </a:r>
            <a:r>
              <a:rPr lang="en-US" altLang="zh-CN" sz="2800" b="1" dirty="0">
                <a:latin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</a:rPr>
              <a:t>Only </a:t>
            </a:r>
            <a:r>
              <a:rPr lang="en-US" altLang="zh-CN" sz="2800" b="1" u="sng" dirty="0">
                <a:latin typeface="Times New Roman" pitchFamily="18" charset="0"/>
              </a:rPr>
              <a:t>      </a:t>
            </a:r>
            <a:r>
              <a:rPr lang="en-US" altLang="zh-CN" sz="2800" b="1" dirty="0">
                <a:latin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</a:rPr>
              <a:t>yuan</a:t>
            </a:r>
            <a:r>
              <a:rPr lang="en-US" altLang="zh-CN" sz="2800" b="1" dirty="0">
                <a:latin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</a:rPr>
              <a:t>And red </a:t>
            </a:r>
            <a:r>
              <a:rPr lang="en-US" altLang="zh-CN" sz="2800" b="1" u="sng" dirty="0">
                <a:latin typeface="Times New Roman" pitchFamily="18" charset="0"/>
              </a:rPr>
              <a:t>           </a:t>
            </a:r>
            <a:r>
              <a:rPr lang="en-US" altLang="zh-CN" sz="2800" b="1" dirty="0">
                <a:latin typeface="Times New Roman" pitchFamily="18" charset="0"/>
              </a:rPr>
              <a:t> are </a:t>
            </a:r>
            <a:r>
              <a:rPr lang="en-US" altLang="zh-CN" sz="2800" b="1" u="sng" dirty="0">
                <a:latin typeface="Times New Roman" pitchFamily="18" charset="0"/>
              </a:rPr>
              <a:t>      </a:t>
            </a:r>
            <a:r>
              <a:rPr lang="en-US" altLang="zh-CN" sz="2800" b="1" dirty="0">
                <a:latin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</a:rPr>
              <a:t>yuan</a:t>
            </a:r>
            <a:r>
              <a:rPr lang="en-US" altLang="zh-CN" sz="2800" b="1" dirty="0">
                <a:latin typeface="Times New Roman" pitchFamily="18" charset="0"/>
              </a:rPr>
              <a:t>. </a:t>
            </a:r>
          </a:p>
        </p:txBody>
      </p:sp>
      <p:pic>
        <p:nvPicPr>
          <p:cNvPr id="13" name="Picture 4" descr="87XIQ}5EKSWS~BL8T@M4}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9" y="1940407"/>
            <a:ext cx="5442957" cy="40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8013082" y="2566194"/>
            <a:ext cx="150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sweaters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595466" y="3138030"/>
            <a:ext cx="150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sweaters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0350274" y="3106167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9469395" y="3628680"/>
            <a:ext cx="216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trousers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7604991" y="4658391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skirts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7224238" y="4120526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</a:rPr>
              <a:t>20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9294234" y="467786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</a:rPr>
              <a:t>25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6603607" y="5457300"/>
            <a:ext cx="2662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</a:rPr>
              <a:t>根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据示例编写内容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758579" y="373907"/>
            <a:ext cx="647700" cy="576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Arial Black" pitchFamily="34" charset="0"/>
                <a:ea typeface="黑体" pitchFamily="2" charset="-122"/>
              </a:rPr>
              <a:t>3b</a:t>
            </a:r>
            <a:endParaRPr lang="en-US" altLang="zh-CN" sz="2800" b="1" dirty="0">
              <a:solidFill>
                <a:schemeClr val="bg1"/>
              </a:solidFill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9971" y="439260"/>
            <a:ext cx="7017370" cy="510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3200" b="1" dirty="0">
                <a:solidFill>
                  <a:srgbClr val="6600FF"/>
                </a:solidFill>
                <a:latin typeface="Times New Roman" pitchFamily="18" charset="0"/>
              </a:rPr>
              <a:t>Write an ad for your own clothes store.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54" y="1166502"/>
            <a:ext cx="8642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</a:rPr>
              <a:t>Group work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1918" y="1634556"/>
            <a:ext cx="9534099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3600" dirty="0" smtClean="0"/>
              <a:t>1</a:t>
            </a:r>
            <a:r>
              <a:rPr lang="en-US" altLang="zh-CN" sz="3600" dirty="0"/>
              <a:t>. </a:t>
            </a:r>
            <a:r>
              <a:rPr lang="zh-CN" altLang="zh-CN" sz="3600" dirty="0"/>
              <a:t>小组讨论，设计一家服装店，包含服装店的名字、地址、衣服的价格等。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3600" dirty="0"/>
              <a:t>2. </a:t>
            </a:r>
            <a:r>
              <a:rPr lang="zh-CN" altLang="zh-CN" sz="3600" dirty="0"/>
              <a:t>为你们的服装店写一则广告</a:t>
            </a:r>
            <a:r>
              <a:rPr lang="zh-CN" altLang="zh-CN" sz="3600" dirty="0" smtClean="0"/>
              <a:t>。</a:t>
            </a:r>
            <a:endParaRPr lang="zh-CN" altLang="zh-CN" sz="3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3600" dirty="0"/>
              <a:t>3. </a:t>
            </a:r>
            <a:r>
              <a:rPr lang="zh-CN" altLang="zh-CN" sz="3600" dirty="0"/>
              <a:t>向班里同学展示你们的广告内容。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sz="3600" dirty="0"/>
          </a:p>
        </p:txBody>
      </p:sp>
      <p:pic>
        <p:nvPicPr>
          <p:cNvPr id="1026" name="Picture 2" descr="C:\DOCUME~1\jx9063\LOCALS~1\Temp\企业微信截图_156472973227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14" y="4294415"/>
            <a:ext cx="2844353" cy="18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06149" y="1059573"/>
            <a:ext cx="7489825" cy="4524315"/>
          </a:xfrm>
          <a:prstGeom prst="rect">
            <a:avLst/>
          </a:prstGeom>
          <a:noFill/>
          <a:ln w="12700" algn="ctr">
            <a:solidFill>
              <a:schemeClr val="accent6">
                <a:lumMod val="75000"/>
              </a:scheme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 smtClean="0">
                <a:solidFill>
                  <a:srgbClr val="9933FF"/>
                </a:solidFill>
                <a:latin typeface="Times New Roman" pitchFamily="18" charset="0"/>
              </a:rPr>
              <a:t>You can use the following expressions. </a:t>
            </a:r>
            <a:r>
              <a:rPr lang="en-US" altLang="zh-CN" sz="3600" b="1" dirty="0" smtClean="0">
                <a:latin typeface="Times New Roman" pitchFamily="18" charset="0"/>
              </a:rPr>
              <a:t>Come </a:t>
            </a:r>
            <a:r>
              <a:rPr lang="en-US" altLang="zh-CN" sz="3600" b="1" dirty="0">
                <a:latin typeface="Times New Roman" pitchFamily="18" charset="0"/>
              </a:rPr>
              <a:t>and buy your clothes at our great sale.</a:t>
            </a:r>
          </a:p>
          <a:p>
            <a:r>
              <a:rPr lang="en-US" altLang="zh-CN" sz="3600" b="1" dirty="0">
                <a:latin typeface="Times New Roman" pitchFamily="18" charset="0"/>
              </a:rPr>
              <a:t>We sell all our clothes at very good prices. </a:t>
            </a:r>
          </a:p>
          <a:p>
            <a:r>
              <a:rPr lang="en-US" altLang="zh-CN" sz="3600" b="1" dirty="0">
                <a:latin typeface="Times New Roman" pitchFamily="18" charset="0"/>
              </a:rPr>
              <a:t>Come to … now! </a:t>
            </a:r>
          </a:p>
          <a:p>
            <a:r>
              <a:rPr lang="en-US" altLang="zh-CN" sz="3600" b="1" dirty="0">
                <a:latin typeface="Times New Roman" pitchFamily="18" charset="0"/>
              </a:rPr>
              <a:t>Do you like…?</a:t>
            </a:r>
          </a:p>
          <a:p>
            <a:r>
              <a:rPr lang="en-US" altLang="zh-CN" sz="3600" b="1" dirty="0">
                <a:latin typeface="Times New Roman" pitchFamily="18" charset="0"/>
              </a:rPr>
              <a:t>Do you need…?</a:t>
            </a:r>
          </a:p>
        </p:txBody>
      </p:sp>
      <p:pic>
        <p:nvPicPr>
          <p:cNvPr id="4098" name="Picture 2" descr="C:\DOCUME~1\jx9063\LOCALS~1\Temp\企业微信截图_156473745195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7" y="4065885"/>
            <a:ext cx="2791067" cy="20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84871" y="863318"/>
            <a:ext cx="9048466" cy="5042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 smtClean="0">
                <a:solidFill>
                  <a:srgbClr val="0000FF"/>
                </a:solidFill>
              </a:rPr>
              <a:t>e.g.                </a:t>
            </a:r>
            <a:r>
              <a:rPr lang="en-US" altLang="zh-CN" sz="2800" b="1" dirty="0" smtClean="0"/>
              <a:t>Sale </a:t>
            </a:r>
            <a:r>
              <a:rPr lang="en-US" altLang="zh-CN" sz="2800" b="1" dirty="0"/>
              <a:t>at Little Bear’s Store</a:t>
            </a:r>
            <a:endParaRPr lang="zh-CN" altLang="zh-CN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dirty="0" smtClean="0"/>
              <a:t>       Come </a:t>
            </a:r>
            <a:r>
              <a:rPr lang="en-US" altLang="zh-CN" sz="2800" dirty="0"/>
              <a:t>and buy your clothes at Little Bear’s Store! We have a big sale! Do you like hats, shorts or socks? We have these in all colors, and they’re all on sale! Do you need T-shirts, shoes or skirts? We have red T-shirts, black or white shoes, and brown skirts on sale. We have all the clothes you need. Come to our store now!</a:t>
            </a:r>
            <a:endParaRPr lang="zh-CN" altLang="zh-CN" sz="2800" dirty="0"/>
          </a:p>
          <a:p>
            <a:pPr marL="0" indent="0">
              <a:buNone/>
            </a:pPr>
            <a:endParaRPr lang="zh-CN" altLang="en-US" sz="2800" dirty="0"/>
          </a:p>
        </p:txBody>
      </p:sp>
      <p:pic>
        <p:nvPicPr>
          <p:cNvPr id="5" name="Picture 2" descr="C:\Users\Administrator\Desktop\自素材\拿着铅笔的女孩图案元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12" y="3670679"/>
            <a:ext cx="2667764" cy="26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394970"/>
            <a:ext cx="1003300" cy="10033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37235" y="611505"/>
            <a:ext cx="3112770" cy="645160"/>
            <a:chOff x="1161" y="963"/>
            <a:chExt cx="4902" cy="1016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7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279243" y="1800969"/>
            <a:ext cx="9841887" cy="2332990"/>
            <a:chOff x="2280" y="2338"/>
            <a:chExt cx="9167" cy="3674"/>
          </a:xfrm>
        </p:grpSpPr>
        <p:sp>
          <p:nvSpPr>
            <p:cNvPr id="5" name="矩形 4"/>
            <p:cNvSpPr/>
            <p:nvPr/>
          </p:nvSpPr>
          <p:spPr>
            <a:xfrm>
              <a:off x="2280" y="2539"/>
              <a:ext cx="48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8" y="2500"/>
              <a:ext cx="47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820" y="2338"/>
              <a:ext cx="8627" cy="3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掌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握重点单词、短语、句型。</a:t>
              </a:r>
              <a:endPara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方正兰亭黑_GB18030" panose="02000000000000000000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2800" b="1" dirty="0" smtClean="0">
                  <a:latin typeface="Times New Roman" pitchFamily="18" charset="0"/>
                </a:rPr>
                <a:t>clothes, sell, all, price</a:t>
              </a: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…</a:t>
              </a:r>
            </a:p>
            <a:p>
              <a:pPr algn="just">
                <a:lnSpc>
                  <a:spcPct val="130000"/>
                </a:lnSpc>
              </a:pP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at a/one’s great sale, at very good prices, skirts in purple…</a:t>
              </a:r>
            </a:p>
            <a:p>
              <a:pPr algn="just">
                <a:lnSpc>
                  <a:spcPct val="130000"/>
                </a:lnSpc>
              </a:pPr>
              <a:r>
                <a:rPr lang="en-US" altLang="zh-CN" sz="2800" b="1" dirty="0" smtClean="0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Can I help you? Come and buy…</a:t>
              </a:r>
              <a:endParaRPr lang="zh-CN" altLang="en-US" sz="2800" b="1" dirty="0" smtClean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79243" y="4331919"/>
            <a:ext cx="7399698" cy="1191384"/>
            <a:chOff x="2212" y="4492"/>
            <a:chExt cx="11474" cy="1653"/>
          </a:xfrm>
        </p:grpSpPr>
        <p:grpSp>
          <p:nvGrpSpPr>
            <p:cNvPr id="19" name="组合 18"/>
            <p:cNvGrpSpPr/>
            <p:nvPr/>
          </p:nvGrpSpPr>
          <p:grpSpPr>
            <a:xfrm>
              <a:off x="2212" y="4492"/>
              <a:ext cx="11474" cy="1653"/>
              <a:chOff x="2280" y="4478"/>
              <a:chExt cx="11474" cy="165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280" y="4735"/>
                <a:ext cx="742" cy="672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037" y="4478"/>
                <a:ext cx="10717" cy="1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能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够读懂购物广告并能自己写服装广告。</a:t>
                </a:r>
                <a:endParaRPr lang="en-US" altLang="zh-CN" sz="28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endParaRPr>
              </a:p>
              <a:p>
                <a:pPr>
                  <a:lnSpc>
                    <a:spcPct val="105000"/>
                  </a:lnSpc>
                </a:pPr>
                <a:r>
                  <a:rPr lang="en-US" altLang="zh-CN" sz="2800" i="1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zh-CN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CN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文本框 2"/>
            <p:cNvSpPr txBox="1"/>
            <p:nvPr/>
          </p:nvSpPr>
          <p:spPr>
            <a:xfrm>
              <a:off x="2310" y="4761"/>
              <a:ext cx="75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887755" y="783609"/>
            <a:ext cx="2620370" cy="46824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Self Check</a:t>
            </a:r>
            <a:endParaRPr lang="zh-CN" altLang="en-US" sz="40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00175" y="1844675"/>
            <a:ext cx="10515600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1. Describe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what these people are wearing today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zh-CN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600" dirty="0"/>
              <a:t>I: </a:t>
            </a:r>
            <a:r>
              <a:rPr lang="en-US" altLang="zh-CN" sz="3600" dirty="0" smtClean="0"/>
              <a:t>__________________________</a:t>
            </a:r>
            <a:endParaRPr lang="zh-CN" altLang="zh-CN" sz="3600" dirty="0"/>
          </a:p>
          <a:p>
            <a:pPr marL="0" indent="0">
              <a:buNone/>
            </a:pPr>
            <a:r>
              <a:rPr lang="en-US" altLang="zh-CN" sz="3600" dirty="0"/>
              <a:t>My partner</a:t>
            </a:r>
            <a:r>
              <a:rPr lang="en-US" altLang="zh-CN" sz="3600" dirty="0" smtClean="0"/>
              <a:t>:_______________</a:t>
            </a:r>
            <a:endParaRPr lang="zh-CN" altLang="zh-CN" sz="3600" dirty="0"/>
          </a:p>
          <a:p>
            <a:pPr marL="0" indent="0">
              <a:buNone/>
            </a:pPr>
            <a:r>
              <a:rPr lang="en-US" altLang="zh-CN" sz="3600" dirty="0"/>
              <a:t>My teacher</a:t>
            </a:r>
            <a:r>
              <a:rPr lang="en-US" altLang="zh-CN" sz="3600" dirty="0" smtClean="0"/>
              <a:t>:</a:t>
            </a:r>
            <a:r>
              <a:rPr lang="en-US" altLang="zh-CN" sz="3600" dirty="0"/>
              <a:t>______________</a:t>
            </a:r>
            <a:endParaRPr lang="zh-CN" altLang="zh-CN" sz="3600" dirty="0"/>
          </a:p>
          <a:p>
            <a:pPr marL="0" indent="0">
              <a:spcBef>
                <a:spcPct val="50000"/>
              </a:spcBef>
              <a:buNone/>
            </a:pPr>
            <a:endParaRPr lang="en-US" altLang="zh-CN" sz="36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1087" y="2354096"/>
            <a:ext cx="442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 pair of white socks,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442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610" y="583490"/>
            <a:ext cx="10515600" cy="958708"/>
          </a:xfrm>
        </p:spPr>
        <p:txBody>
          <a:bodyPr>
            <a:normAutofit fontScale="90000"/>
          </a:bodyPr>
          <a:lstStyle/>
          <a:p>
            <a:r>
              <a:rPr kumimoji="1" lang="en-US" altLang="zh-CN" sz="3200" b="1" dirty="0" smtClean="0">
                <a:solidFill>
                  <a:srgbClr val="0000FF"/>
                </a:solidFill>
              </a:rPr>
              <a:t>2. Put </a:t>
            </a:r>
            <a:r>
              <a:rPr kumimoji="1" lang="en-US" altLang="zh-CN" sz="3200" b="1" dirty="0">
                <a:solidFill>
                  <a:srgbClr val="0000FF"/>
                </a:solidFill>
              </a:rPr>
              <a:t>the sentences in order to make a conversation.</a:t>
            </a:r>
            <a:r>
              <a:rPr kumimoji="1" lang="en-US" altLang="zh-CN" sz="3200" dirty="0">
                <a:solidFill>
                  <a:srgbClr val="0000FF"/>
                </a:solidFill>
              </a:rPr>
              <a:t> </a:t>
            </a:r>
            <a:br>
              <a:rPr kumimoji="1" lang="en-US" altLang="zh-CN" sz="3200" dirty="0">
                <a:solidFill>
                  <a:srgbClr val="0000FF"/>
                </a:solidFill>
              </a:rPr>
            </a:b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146411" y="1375249"/>
            <a:ext cx="11673385" cy="435133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A. Thank you.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B. I’m sorry. We don’t sell bags.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C. You are welcome.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D. Here you are.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E. Yes, please. Do you sell bags?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F. OK. I’ll take them.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G. Can I help you?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H. I see. Hmm… those blue trousers are nice. How much are they?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I. They’re twenty-five dollars. </a:t>
            </a:r>
          </a:p>
        </p:txBody>
      </p:sp>
    </p:spTree>
    <p:extLst>
      <p:ext uri="{BB962C8B-B14F-4D97-AF65-F5344CB8AC3E}">
        <p14:creationId xmlns:p14="http://schemas.microsoft.com/office/powerpoint/2010/main" val="286390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5495" y="788205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Check your answers.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084680" y="2715714"/>
            <a:ext cx="5325895" cy="16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Arial Narrow" pitchFamily="34" charset="0"/>
              </a:rPr>
              <a:t>G, E, B, H, I, F, D, A, C</a:t>
            </a:r>
            <a:endParaRPr lang="en-US" altLang="zh-CN" sz="4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DOCUME~1\jx9063\LOCALS~1\Temp\企业微信截图_156472998935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5" y="3458255"/>
            <a:ext cx="1827604" cy="26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6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775" y="2413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</a:rPr>
              <a:t>Role-play the conversation with your partner.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368046" y="1356768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G. Can I help you?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E. Yes, please. Do you sell bags?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B. I’m sorry. We don’t sell bags.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H. I see. Hmm … those blue trousers are nice. How much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they?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I. They’re twenty-five dollars.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F. OK. I’ll take them. 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D. Here you are.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A. Thank you.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C. You’re welcome.</a:t>
            </a:r>
          </a:p>
        </p:txBody>
      </p:sp>
      <p:pic>
        <p:nvPicPr>
          <p:cNvPr id="3074" name="Picture 2" descr="C:\DOCUME~1\jx9063\LOCALS~1\Temp\企业微信截图_15647373385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00" y="4041278"/>
            <a:ext cx="2410691" cy="22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>
                  <a:solidFill>
                    <a:srgbClr val="009FB9"/>
                  </a:solidFill>
                  <a:latin typeface="+mj-ea"/>
                  <a:ea typeface="+mj-ea"/>
                </a:rPr>
                <a:t>课</a:t>
              </a: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 堂 达 标</a:t>
              </a:r>
            </a:p>
          </p:txBody>
        </p:sp>
        <p:pic>
          <p:nvPicPr>
            <p:cNvPr id="14" name="图片 13" descr="标题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447800" y="1398270"/>
            <a:ext cx="9048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CN" sz="3600" dirty="0" smtClean="0">
                <a:solidFill>
                  <a:srgbClr val="0000FF"/>
                </a:solidFill>
              </a:rPr>
              <a:t>I. </a:t>
            </a:r>
            <a:r>
              <a:rPr lang="zh-CN" altLang="en-US" sz="3600" dirty="0" smtClean="0">
                <a:solidFill>
                  <a:srgbClr val="0000FF"/>
                </a:solidFill>
              </a:rPr>
              <a:t>单</a:t>
            </a:r>
            <a:r>
              <a:rPr lang="zh-CN" altLang="en-US" sz="3600" dirty="0">
                <a:solidFill>
                  <a:srgbClr val="0000FF"/>
                </a:solidFill>
              </a:rPr>
              <a:t>项选择</a:t>
            </a:r>
            <a:r>
              <a:rPr lang="zh-CN" altLang="en-US" sz="36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zh-CN" sz="36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6500" y="2206711"/>
            <a:ext cx="963418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Times New Roman" pitchFamily="18" charset="0"/>
              </a:rPr>
              <a:t>1. —The T-shirt is only ten </a:t>
            </a:r>
            <a:r>
              <a:rPr lang="en-US" altLang="zh-CN" sz="3200" b="1" dirty="0" smtClean="0">
                <a:latin typeface="Times New Roman" pitchFamily="18" charset="0"/>
              </a:rPr>
              <a:t>dollars.</a:t>
            </a:r>
            <a:endParaRPr lang="en-US" altLang="zh-CN" sz="3200" b="1" dirty="0">
              <a:latin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Times New Roman" pitchFamily="18" charset="0"/>
              </a:rPr>
              <a:t>    —I’ll ____ it.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Times New Roman" pitchFamily="18" charset="0"/>
              </a:rPr>
              <a:t>    A. 	take 	           B. sale       C. sell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Times New Roman" pitchFamily="18" charset="0"/>
              </a:rPr>
              <a:t>2. — Can I help you?   —_________.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Times New Roman" pitchFamily="18" charset="0"/>
              </a:rPr>
              <a:t>    A. I’m sorry.                         B. Thank you.     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Times New Roman" pitchFamily="18" charset="0"/>
              </a:rPr>
              <a:t>    C. Yes, please. I want a skirt.</a:t>
            </a:r>
          </a:p>
        </p:txBody>
      </p:sp>
      <p:pic>
        <p:nvPicPr>
          <p:cNvPr id="1026" name="Picture 2" descr="C:\DOCUME~1\jx9063\LOCALS~1\Temp\企业微信截图_156462280187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70779"/>
            <a:ext cx="604838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~1\jx9063\LOCALS~1\Temp\企业微信截图_156462280187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32" y="5115872"/>
            <a:ext cx="604838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0587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8443" y="129748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itchFamily="18" charset="0"/>
              </a:rPr>
              <a:t>3. We have </a:t>
            </a:r>
            <a:r>
              <a:rPr lang="en-US" altLang="zh-CN" sz="3600" b="1" dirty="0" smtClean="0">
                <a:latin typeface="Times New Roman" pitchFamily="18" charset="0"/>
              </a:rPr>
              <a:t>shoes </a:t>
            </a:r>
            <a:r>
              <a:rPr lang="en-US" altLang="zh-CN" sz="3600" b="1" dirty="0">
                <a:latin typeface="Times New Roman" pitchFamily="18" charset="0"/>
              </a:rPr>
              <a:t>_____ green, red and yellow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itchFamily="18" charset="0"/>
              </a:rPr>
              <a:t>    ______ only 18 dollars.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itchFamily="18" charset="0"/>
              </a:rPr>
              <a:t>　</a:t>
            </a:r>
            <a:r>
              <a:rPr lang="en-US" altLang="zh-CN" sz="3600" b="1" dirty="0">
                <a:latin typeface="Times New Roman" pitchFamily="18" charset="0"/>
              </a:rPr>
              <a:t>A. at, to        B. on, in         C. in, for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itchFamily="18" charset="0"/>
              </a:rPr>
              <a:t>4. How much ______ those </a:t>
            </a:r>
            <a:r>
              <a:rPr lang="en-US" altLang="zh-CN" sz="3600" b="1" dirty="0" smtClean="0">
                <a:latin typeface="Times New Roman" pitchFamily="18" charset="0"/>
              </a:rPr>
              <a:t>red socks</a:t>
            </a:r>
            <a:r>
              <a:rPr lang="en-US" altLang="zh-CN" sz="3600" b="1" dirty="0">
                <a:latin typeface="Times New Roman" pitchFamily="18" charset="0"/>
              </a:rPr>
              <a:t>?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itchFamily="18" charset="0"/>
              </a:rPr>
              <a:t>     A. is               B. are             C. do </a:t>
            </a:r>
          </a:p>
          <a:p>
            <a:endParaRPr lang="zh-CN" altLang="en-US" sz="3600" dirty="0"/>
          </a:p>
        </p:txBody>
      </p:sp>
      <p:pic>
        <p:nvPicPr>
          <p:cNvPr id="4" name="Picture 2" descr="C:\DOCUME~1\jx9063\LOCALS~1\Temp\企业微信截图_156462280187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62" y="2630098"/>
            <a:ext cx="604838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~1\jx9063\LOCALS~1\Temp\企业微信截图_156462280187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44" y="3905316"/>
            <a:ext cx="604838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</a:rPr>
              <a:t>II.</a:t>
            </a:r>
            <a:r>
              <a:rPr lang="zh-CN" altLang="en-US" sz="3600" dirty="0">
                <a:solidFill>
                  <a:srgbClr val="0000FF"/>
                </a:solidFill>
                <a:latin typeface="Times New Roman" pitchFamily="18" charset="0"/>
              </a:rPr>
              <a:t>根据汉语提示完成句子。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3500" y="17684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dirty="0">
                <a:latin typeface="Times New Roman" pitchFamily="18" charset="0"/>
              </a:rPr>
              <a:t>1. </a:t>
            </a:r>
            <a:r>
              <a:rPr lang="zh-CN" altLang="en-US" sz="3600" dirty="0">
                <a:latin typeface="Times New Roman" pitchFamily="18" charset="0"/>
              </a:rPr>
              <a:t>这是一件价格合理的</a:t>
            </a:r>
            <a:r>
              <a:rPr lang="en-US" altLang="zh-CN" sz="3600" dirty="0">
                <a:latin typeface="Times New Roman" pitchFamily="18" charset="0"/>
              </a:rPr>
              <a:t>T</a:t>
            </a:r>
            <a:r>
              <a:rPr lang="zh-CN" altLang="en-US" sz="3600" dirty="0">
                <a:latin typeface="Times New Roman" pitchFamily="18" charset="0"/>
              </a:rPr>
              <a:t>恤衫。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itchFamily="18" charset="0"/>
              </a:rPr>
              <a:t>   </a:t>
            </a:r>
            <a:r>
              <a:rPr lang="en-US" altLang="zh-CN" sz="3600" b="1" dirty="0">
                <a:latin typeface="Times New Roman" pitchFamily="18" charset="0"/>
              </a:rPr>
              <a:t>This is a </a:t>
            </a:r>
            <a:r>
              <a:rPr lang="en-US" altLang="zh-CN" sz="3600" b="1" dirty="0" smtClean="0">
                <a:latin typeface="Times New Roman" pitchFamily="18" charset="0"/>
              </a:rPr>
              <a:t>T-shirt </a:t>
            </a:r>
            <a:r>
              <a:rPr lang="en-US" altLang="zh-CN" sz="3600" b="1" dirty="0">
                <a:latin typeface="Times New Roman" pitchFamily="18" charset="0"/>
              </a:rPr>
              <a:t>______ a good ______. 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dirty="0">
                <a:latin typeface="Times New Roman" pitchFamily="18" charset="0"/>
              </a:rPr>
              <a:t>2. </a:t>
            </a:r>
            <a:r>
              <a:rPr lang="zh-CN" altLang="en-US" sz="3600" dirty="0">
                <a:latin typeface="Times New Roman" pitchFamily="18" charset="0"/>
              </a:rPr>
              <a:t>我们这儿不卖红色的袜子。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3600" dirty="0">
                <a:latin typeface="Times New Roman" pitchFamily="18" charset="0"/>
              </a:rPr>
              <a:t>   </a:t>
            </a:r>
            <a:r>
              <a:rPr lang="en-US" altLang="zh-CN" sz="3600" b="1" dirty="0">
                <a:latin typeface="Times New Roman" pitchFamily="18" charset="0"/>
              </a:rPr>
              <a:t>We don’t sell socks _____ ______ here.</a:t>
            </a:r>
            <a:endParaRPr lang="zh-CN" altLang="en-US" sz="36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7201" y="2387837"/>
            <a:ext cx="4124679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at           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     price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66560" y="3638076"/>
            <a:ext cx="2808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in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   red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6490" y="722869"/>
            <a:ext cx="10515600" cy="508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dirty="0">
                <a:latin typeface="Times New Roman" pitchFamily="18" charset="0"/>
              </a:rPr>
              <a:t>3. </a:t>
            </a:r>
            <a:r>
              <a:rPr lang="zh-CN" altLang="en-US" sz="3600" dirty="0">
                <a:latin typeface="Times New Roman" pitchFamily="18" charset="0"/>
              </a:rPr>
              <a:t>快来买，服装大减价了！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itchFamily="18" charset="0"/>
              </a:rPr>
              <a:t>   </a:t>
            </a:r>
            <a:r>
              <a:rPr lang="en-US" altLang="zh-CN" sz="3600" b="1" dirty="0">
                <a:latin typeface="Times New Roman" pitchFamily="18" charset="0"/>
              </a:rPr>
              <a:t>Come and ____ clothes ____ our great _____.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dirty="0">
                <a:latin typeface="Times New Roman" pitchFamily="18" charset="0"/>
              </a:rPr>
              <a:t>4. </a:t>
            </a:r>
            <a:r>
              <a:rPr lang="zh-CN" altLang="en-US" sz="3600" dirty="0">
                <a:latin typeface="Times New Roman" pitchFamily="18" charset="0"/>
              </a:rPr>
              <a:t>我们这些短裤每件仅售</a:t>
            </a:r>
            <a:r>
              <a:rPr lang="en-US" altLang="zh-CN" sz="3600" dirty="0" smtClean="0">
                <a:latin typeface="Times New Roman" pitchFamily="18" charset="0"/>
              </a:rPr>
              <a:t>15</a:t>
            </a:r>
            <a:r>
              <a:rPr lang="zh-CN" altLang="en-US" sz="3600" dirty="0" smtClean="0">
                <a:latin typeface="Times New Roman" pitchFamily="18" charset="0"/>
              </a:rPr>
              <a:t>元</a:t>
            </a:r>
            <a:r>
              <a:rPr lang="zh-CN" altLang="en-US" sz="3600" dirty="0">
                <a:latin typeface="Times New Roman" pitchFamily="18" charset="0"/>
              </a:rPr>
              <a:t>。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dirty="0">
                <a:latin typeface="Times New Roman" pitchFamily="18" charset="0"/>
              </a:rPr>
              <a:t>   </a:t>
            </a:r>
            <a:r>
              <a:rPr lang="en-US" altLang="zh-CN" sz="3600" b="1" dirty="0">
                <a:latin typeface="Times New Roman" pitchFamily="18" charset="0"/>
              </a:rPr>
              <a:t>We have shorts ____ _____ ________ dollars.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dirty="0">
                <a:latin typeface="Times New Roman" pitchFamily="18" charset="0"/>
              </a:rPr>
              <a:t>5. </a:t>
            </a:r>
            <a:r>
              <a:rPr lang="zh-CN" altLang="en-US" sz="3600" dirty="0">
                <a:latin typeface="Times New Roman" pitchFamily="18" charset="0"/>
              </a:rPr>
              <a:t>这是给你的</a:t>
            </a:r>
            <a:r>
              <a:rPr lang="zh-CN" altLang="en-US" sz="3600" dirty="0" smtClean="0">
                <a:latin typeface="Times New Roman" pitchFamily="18" charset="0"/>
              </a:rPr>
              <a:t>一条新裤子。</a:t>
            </a:r>
            <a:endParaRPr lang="zh-CN" altLang="en-US" sz="36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dirty="0">
                <a:latin typeface="Times New Roman" pitchFamily="18" charset="0"/>
              </a:rPr>
              <a:t>   </a:t>
            </a:r>
            <a:r>
              <a:rPr lang="en-US" altLang="zh-CN" sz="3600" b="1" dirty="0">
                <a:latin typeface="Times New Roman" pitchFamily="18" charset="0"/>
              </a:rPr>
              <a:t>Here’s ____ ____ _____ _____ </a:t>
            </a:r>
            <a:r>
              <a:rPr lang="en-US" altLang="zh-CN" sz="3600" b="1" dirty="0" smtClean="0">
                <a:latin typeface="Times New Roman" pitchFamily="18" charset="0"/>
              </a:rPr>
              <a:t>trousers </a:t>
            </a:r>
            <a:r>
              <a:rPr lang="en-US" altLang="zh-CN" sz="3600" b="1" dirty="0">
                <a:latin typeface="Times New Roman" pitchFamily="18" charset="0"/>
              </a:rPr>
              <a:t>for you.</a:t>
            </a:r>
          </a:p>
          <a:p>
            <a:pPr>
              <a:lnSpc>
                <a:spcPct val="150000"/>
              </a:lnSpc>
            </a:pPr>
            <a:endParaRPr lang="zh-CN" altLang="en-US" sz="3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14761" y="1753547"/>
            <a:ext cx="7164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buy          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   at                         sale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43791" y="3387061"/>
            <a:ext cx="406516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for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    only        15   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17149" y="5026570"/>
            <a:ext cx="4255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a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pair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of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0745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47236" y="436918"/>
            <a:ext cx="254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7654" y="1445405"/>
            <a:ext cx="4148920" cy="389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</a:t>
            </a:r>
            <a:r>
              <a:rPr lang="zh-CN" altLang="zh-CN" sz="2800" dirty="0" smtClean="0"/>
              <a:t>我</a:t>
            </a:r>
            <a:r>
              <a:rPr lang="zh-CN" altLang="zh-CN" sz="2800" dirty="0"/>
              <a:t>的朋友约翰逊新开了一家服装店，请你根据图片为他写一则广告。广告内容应包括服装、颜色、价格、优惠活动等。</a:t>
            </a:r>
            <a:r>
              <a:rPr lang="en-US" altLang="zh-CN" sz="2800" dirty="0"/>
              <a:t>50</a:t>
            </a:r>
            <a:r>
              <a:rPr lang="zh-CN" altLang="zh-CN" sz="2800" dirty="0"/>
              <a:t>词左右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  <p:pic>
        <p:nvPicPr>
          <p:cNvPr id="2050" name="Picture 2" descr="C:\Users\Administrator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81150"/>
            <a:ext cx="54768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59745" y="1652132"/>
            <a:ext cx="9409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zh-CN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Preview the new words and expressions in UNIT 8</a:t>
            </a:r>
            <a:r>
              <a:rPr kumimoji="1" lang="en-US" altLang="zh-CN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6" y="3593055"/>
            <a:ext cx="1607475" cy="2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725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导 入</a:t>
              </a:r>
            </a:p>
          </p:txBody>
        </p:sp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243137" y="1398270"/>
            <a:ext cx="5867710" cy="997511"/>
          </a:xfrm>
          <a:prstGeom prst="wedgeRoundRectCallout">
            <a:avLst>
              <a:gd name="adj1" fmla="val 332"/>
              <a:gd name="adj2" fmla="val -44748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Sing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 song together</a:t>
            </a:r>
            <a:r>
              <a:rPr lang="en-US" altLang="zh-C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zh-C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序列 01_1 [XVID 240p]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25090" y="2190997"/>
            <a:ext cx="4690753" cy="35180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11430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102307" y="1910031"/>
            <a:ext cx="6631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effectLst/>
                <a:latin typeface="Brush Script Std" panose="03060802040607070404" pitchFamily="66" charset="0"/>
              </a:rPr>
              <a:t>Thank you !</a:t>
            </a:r>
            <a:endParaRPr lang="zh-CN" alt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  <a:effectLst/>
              <a:latin typeface="Brush Script Std" panose="03060802040607070404" pitchFamily="66" charset="0"/>
            </a:endParaRPr>
          </a:p>
        </p:txBody>
      </p:sp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8290" y="2709545"/>
            <a:ext cx="3816350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932679"/>
            <a:ext cx="16462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69620" y="417612"/>
            <a:ext cx="10515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sz="3200" b="1" dirty="0">
                <a:solidFill>
                  <a:srgbClr val="0000FF"/>
                </a:solidFill>
                <a:latin typeface="Comic Sans MS" pitchFamily="66" charset="0"/>
              </a:rPr>
              <a:t>Can you solve these </a:t>
            </a:r>
            <a:r>
              <a:rPr kumimoji="1" lang="en-US" altLang="zh-CN" sz="3200" b="1" dirty="0" err="1" smtClean="0">
                <a:solidFill>
                  <a:srgbClr val="0000FF"/>
                </a:solidFill>
                <a:latin typeface="Comic Sans MS" pitchFamily="66" charset="0"/>
              </a:rPr>
              <a:t>maths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Comic Sans MS" pitchFamily="66" charset="0"/>
              </a:rPr>
              <a:t> problems</a:t>
            </a:r>
            <a:r>
              <a:rPr kumimoji="1" lang="en-US" altLang="zh-CN" sz="3200" b="1" dirty="0">
                <a:solidFill>
                  <a:srgbClr val="0000FF"/>
                </a:solidFill>
                <a:latin typeface="Comic Sans MS" pitchFamily="66" charset="0"/>
              </a:rPr>
              <a:t>? 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008909" y="1084368"/>
            <a:ext cx="6120740" cy="523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>
                <a:latin typeface="Comic Sans MS" pitchFamily="66" charset="0"/>
              </a:rPr>
              <a:t>two </a:t>
            </a:r>
            <a:r>
              <a:rPr kumimoji="1" lang="en-US" altLang="zh-CN" dirty="0" smtClean="0">
                <a:latin typeface="Comic Sans MS" pitchFamily="66" charset="0"/>
              </a:rPr>
              <a:t>+eight </a:t>
            </a:r>
            <a:r>
              <a:rPr kumimoji="1" lang="en-US" altLang="zh-CN" dirty="0">
                <a:latin typeface="Comic Sans MS" pitchFamily="66" charset="0"/>
              </a:rPr>
              <a:t>= _________.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 smtClean="0">
                <a:latin typeface="Comic Sans MS" pitchFamily="66" charset="0"/>
              </a:rPr>
              <a:t>four </a:t>
            </a:r>
            <a:r>
              <a:rPr kumimoji="1" lang="en-US" altLang="zh-CN" dirty="0">
                <a:latin typeface="Comic Sans MS" pitchFamily="66" charset="0"/>
              </a:rPr>
              <a:t>+ nine = ________.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>
                <a:latin typeface="Comic Sans MS" pitchFamily="66" charset="0"/>
              </a:rPr>
              <a:t>six + seven = __________.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>
                <a:latin typeface="Comic Sans MS" pitchFamily="66" charset="0"/>
              </a:rPr>
              <a:t>eight + </a:t>
            </a:r>
            <a:r>
              <a:rPr kumimoji="1" lang="en-US" altLang="zh-CN" dirty="0" smtClean="0">
                <a:latin typeface="Comic Sans MS" pitchFamily="66" charset="0"/>
              </a:rPr>
              <a:t>twelve </a:t>
            </a:r>
            <a:r>
              <a:rPr kumimoji="1" lang="en-US" altLang="zh-CN" dirty="0">
                <a:latin typeface="Comic Sans MS" pitchFamily="66" charset="0"/>
              </a:rPr>
              <a:t>= _________.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>
                <a:latin typeface="Comic Sans MS" pitchFamily="66" charset="0"/>
              </a:rPr>
              <a:t>seven + eight = __________.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>
                <a:latin typeface="Comic Sans MS" pitchFamily="66" charset="0"/>
              </a:rPr>
              <a:t>nine + </a:t>
            </a:r>
            <a:r>
              <a:rPr kumimoji="1" lang="en-US" altLang="zh-CN" dirty="0" smtClean="0">
                <a:latin typeface="Comic Sans MS" pitchFamily="66" charset="0"/>
              </a:rPr>
              <a:t>fourteen </a:t>
            </a:r>
            <a:r>
              <a:rPr kumimoji="1" lang="en-US" altLang="zh-CN" dirty="0">
                <a:latin typeface="Comic Sans MS" pitchFamily="66" charset="0"/>
              </a:rPr>
              <a:t>= _________.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 smtClean="0">
                <a:latin typeface="Comic Sans MS" pitchFamily="66" charset="0"/>
              </a:rPr>
              <a:t>eleven </a:t>
            </a:r>
            <a:r>
              <a:rPr kumimoji="1" lang="en-US" altLang="zh-CN" dirty="0">
                <a:latin typeface="Comic Sans MS" pitchFamily="66" charset="0"/>
              </a:rPr>
              <a:t>+ seven = _________.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>
                <a:latin typeface="Comic Sans MS" pitchFamily="66" charset="0"/>
              </a:rPr>
              <a:t>ten </a:t>
            </a:r>
            <a:r>
              <a:rPr kumimoji="1" lang="en-US" altLang="zh-CN" dirty="0" smtClean="0">
                <a:latin typeface="Comic Sans MS" pitchFamily="66" charset="0"/>
              </a:rPr>
              <a:t>+forty </a:t>
            </a:r>
            <a:r>
              <a:rPr kumimoji="1" lang="en-US" altLang="zh-CN" dirty="0">
                <a:latin typeface="Comic Sans MS" pitchFamily="66" charset="0"/>
              </a:rPr>
              <a:t>= ________.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>
                <a:latin typeface="Comic Sans MS" pitchFamily="66" charset="0"/>
              </a:rPr>
              <a:t>eleven </a:t>
            </a:r>
            <a:r>
              <a:rPr kumimoji="1" lang="en-US" altLang="zh-CN" dirty="0" smtClean="0">
                <a:latin typeface="Comic Sans MS" pitchFamily="66" charset="0"/>
              </a:rPr>
              <a:t>+eleven </a:t>
            </a:r>
            <a:r>
              <a:rPr kumimoji="1" lang="en-US" altLang="zh-CN" dirty="0">
                <a:latin typeface="Comic Sans MS" pitchFamily="66" charset="0"/>
              </a:rPr>
              <a:t>= 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 smtClean="0">
                <a:latin typeface="Comic Sans MS" pitchFamily="66" charset="0"/>
              </a:rPr>
              <a:t>three </a:t>
            </a:r>
            <a:r>
              <a:rPr kumimoji="1" lang="en-US" altLang="zh-CN" dirty="0">
                <a:latin typeface="Comic Sans MS" pitchFamily="66" charset="0"/>
              </a:rPr>
              <a:t>+ </a:t>
            </a:r>
            <a:r>
              <a:rPr kumimoji="1" lang="en-US" altLang="zh-CN" dirty="0" smtClean="0">
                <a:latin typeface="Comic Sans MS" pitchFamily="66" charset="0"/>
              </a:rPr>
              <a:t>thirty </a:t>
            </a:r>
            <a:r>
              <a:rPr kumimoji="1" lang="en-US" altLang="zh-CN" dirty="0">
                <a:latin typeface="Comic Sans MS" pitchFamily="66" charset="0"/>
              </a:rPr>
              <a:t>= _______.</a:t>
            </a:r>
          </a:p>
          <a:p>
            <a:pPr marL="0" indent="0">
              <a:lnSpc>
                <a:spcPct val="95000"/>
              </a:lnSpc>
              <a:buNone/>
            </a:pPr>
            <a:r>
              <a:rPr kumimoji="1" lang="en-US" altLang="zh-CN" dirty="0">
                <a:latin typeface="Comic Sans MS" pitchFamily="66" charset="0"/>
              </a:rPr>
              <a:t>twenty </a:t>
            </a:r>
            <a:r>
              <a:rPr kumimoji="1" lang="en-US" altLang="zh-CN" dirty="0" smtClean="0">
                <a:latin typeface="Comic Sans MS" pitchFamily="66" charset="0"/>
              </a:rPr>
              <a:t>+seventy= __________.</a:t>
            </a:r>
            <a:endParaRPr kumimoji="1" lang="en-US" altLang="zh-CN" dirty="0">
              <a:latin typeface="Comic Sans MS" pitchFamily="66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978310" y="5798225"/>
            <a:ext cx="856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ninety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372120" y="106308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ten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98413" y="1565762"/>
            <a:ext cx="224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thirteen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98413" y="2039869"/>
            <a:ext cx="152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thirteen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58399" y="2481384"/>
            <a:ext cx="152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twenty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58399" y="2972924"/>
            <a:ext cx="152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fifteen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10798" y="3447031"/>
            <a:ext cx="193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twenty-three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43989" y="3918645"/>
            <a:ext cx="152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eighteen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89627" y="4386508"/>
            <a:ext cx="152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fifty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405263" y="4867740"/>
            <a:ext cx="193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twenty-two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302827" y="5343168"/>
            <a:ext cx="193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thirty-three</a:t>
            </a:r>
            <a:endParaRPr kumimoji="1" lang="en-US" altLang="zh-CN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29347" y="254635"/>
            <a:ext cx="3304540" cy="1003300"/>
            <a:chOff x="700" y="622"/>
            <a:chExt cx="5204" cy="1580"/>
          </a:xfrm>
        </p:grpSpPr>
        <p:sp>
          <p:nvSpPr>
            <p:cNvPr id="6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学 习</a:t>
              </a:r>
            </a:p>
          </p:txBody>
        </p:sp>
        <p:pic>
          <p:nvPicPr>
            <p:cNvPr id="8" name="图片 7" descr="标题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812836" y="1430644"/>
            <a:ext cx="647700" cy="576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300" b="1" dirty="0" smtClean="0">
                <a:solidFill>
                  <a:schemeClr val="bg1"/>
                </a:solidFill>
                <a:latin typeface="Arial Black" pitchFamily="34" charset="0"/>
                <a:ea typeface="黑体" pitchFamily="2" charset="-122"/>
              </a:rPr>
              <a:t>2a</a:t>
            </a:r>
            <a:endParaRPr lang="en-US" altLang="zh-CN" sz="3300" b="1" dirty="0">
              <a:solidFill>
                <a:schemeClr val="bg1"/>
              </a:solidFill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70462" y="1430643"/>
            <a:ext cx="8542317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3200" dirty="0">
                <a:solidFill>
                  <a:srgbClr val="0000FF"/>
                </a:solidFill>
              </a:rPr>
              <a:t>How much do you think these things cost? Match each clothing item with a price. </a:t>
            </a:r>
          </a:p>
        </p:txBody>
      </p:sp>
      <p:sp>
        <p:nvSpPr>
          <p:cNvPr id="15" name="Text Box 90"/>
          <p:cNvSpPr txBox="1">
            <a:spLocks noChangeArrowheads="1"/>
          </p:cNvSpPr>
          <p:nvPr/>
        </p:nvSpPr>
        <p:spPr bwMode="auto">
          <a:xfrm>
            <a:off x="1232646" y="2622633"/>
            <a:ext cx="9146387" cy="1366528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600" b="1" dirty="0"/>
              <a:t>1. a skirt ___ </a:t>
            </a:r>
            <a:r>
              <a:rPr lang="en-US" altLang="zh-CN" sz="3600" b="1" dirty="0" smtClean="0"/>
              <a:t>     3</a:t>
            </a:r>
            <a:r>
              <a:rPr lang="en-US" altLang="zh-CN" sz="3600" b="1" dirty="0"/>
              <a:t>. socks ___    </a:t>
            </a:r>
            <a:r>
              <a:rPr lang="en-US" altLang="zh-CN" sz="3600" b="1" dirty="0" smtClean="0"/>
              <a:t>   5</a:t>
            </a:r>
            <a:r>
              <a:rPr lang="en-US" altLang="zh-CN" sz="3600" b="1" dirty="0"/>
              <a:t>. shorts __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600" b="1" dirty="0"/>
              <a:t>2. a sweater ___ 4. trousers ___ </a:t>
            </a:r>
            <a:r>
              <a:rPr lang="en-US" altLang="zh-CN" sz="3600" b="1" dirty="0" smtClean="0"/>
              <a:t> 6</a:t>
            </a:r>
            <a:r>
              <a:rPr lang="en-US" altLang="zh-CN" sz="3600" b="1" dirty="0"/>
              <a:t>. shoes __</a:t>
            </a:r>
          </a:p>
        </p:txBody>
      </p:sp>
      <p:sp>
        <p:nvSpPr>
          <p:cNvPr id="16" name="Text Box 91"/>
          <p:cNvSpPr txBox="1">
            <a:spLocks noChangeArrowheads="1"/>
          </p:cNvSpPr>
          <p:nvPr/>
        </p:nvSpPr>
        <p:spPr bwMode="auto">
          <a:xfrm>
            <a:off x="2672509" y="4286952"/>
            <a:ext cx="6245860" cy="1366528"/>
          </a:xfrm>
          <a:prstGeom prst="rect">
            <a:avLst/>
          </a:prstGeom>
          <a:noFill/>
          <a:ln w="1905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a. $3       </a:t>
            </a: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</a:rPr>
              <a:t>  c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. $30         e. $22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b. $15    </a:t>
            </a: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</a:rPr>
              <a:t>   d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. $20         f. $25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76622" y="335312"/>
            <a:ext cx="105156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Arial Narrow" pitchFamily="34" charset="0"/>
              </a:rPr>
              <a:t>Look at the picture and title and answer:</a:t>
            </a:r>
          </a:p>
          <a:p>
            <a:r>
              <a:rPr lang="en-US" altLang="zh-CN" sz="3200" dirty="0" smtClean="0"/>
              <a:t>1. What </a:t>
            </a:r>
            <a:r>
              <a:rPr lang="en-US" altLang="zh-CN" sz="3200" dirty="0"/>
              <a:t>can you see in the picture?</a:t>
            </a:r>
          </a:p>
          <a:p>
            <a:r>
              <a:rPr lang="en-US" altLang="zh-CN" sz="3200" dirty="0" smtClean="0"/>
              <a:t>2. Where </a:t>
            </a:r>
            <a:r>
              <a:rPr lang="en-US" altLang="zh-CN" sz="3200" dirty="0"/>
              <a:t>are the clothes?</a:t>
            </a:r>
          </a:p>
          <a:p>
            <a:r>
              <a:rPr lang="en-US" altLang="zh-CN" sz="3200" dirty="0" smtClean="0"/>
              <a:t>3. Do you know </a:t>
            </a:r>
            <a:r>
              <a:rPr lang="en-US" altLang="zh-CN" sz="3200" dirty="0"/>
              <a:t>the store’s name?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2" y="2274888"/>
            <a:ext cx="6911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7" y="3179763"/>
            <a:ext cx="50403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5050" y="-8590"/>
            <a:ext cx="9163792" cy="1037546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6600FF"/>
                </a:solidFill>
              </a:rPr>
              <a:t>Read the ad and fill in the price tags</a:t>
            </a:r>
            <a:r>
              <a:rPr lang="en-US" altLang="zh-CN" sz="3200" b="1" dirty="0" smtClean="0">
                <a:solidFill>
                  <a:srgbClr val="6600FF"/>
                </a:solidFill>
              </a:rPr>
              <a:t>.</a:t>
            </a:r>
            <a:endParaRPr lang="zh-CN" altLang="en-US" sz="3200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097705" y="172046"/>
            <a:ext cx="647700" cy="576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300" b="1" dirty="0" smtClean="0">
                <a:solidFill>
                  <a:schemeClr val="bg1"/>
                </a:solidFill>
                <a:latin typeface="Arial Black" pitchFamily="34" charset="0"/>
                <a:ea typeface="黑体" pitchFamily="2" charset="-122"/>
              </a:rPr>
              <a:t>2b</a:t>
            </a:r>
            <a:endParaRPr lang="en-US" altLang="zh-CN" sz="3300" b="1" dirty="0">
              <a:solidFill>
                <a:schemeClr val="bg1"/>
              </a:solidFill>
              <a:latin typeface="Arial Black" pitchFamily="34" charset="0"/>
              <a:ea typeface="黑体" pitchFamily="2" charset="-122"/>
            </a:endParaRPr>
          </a:p>
        </p:txBody>
      </p:sp>
      <p:pic>
        <p:nvPicPr>
          <p:cNvPr id="7" name="Picture 14" descr="3UAKD6ELC{1G%Y)%I3QYD9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05" y="805087"/>
            <a:ext cx="82804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 rot="19716851">
            <a:off x="1056682" y="5353519"/>
            <a:ext cx="1066800" cy="588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/>
              <a:t>＄ </a:t>
            </a:r>
            <a:r>
              <a:rPr lang="en-US" altLang="zh-CN" sz="3200" b="1" dirty="0"/>
              <a:t>28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 rot="19716851">
            <a:off x="1820724" y="2441122"/>
            <a:ext cx="1066800" cy="588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/>
              <a:t>＄ </a:t>
            </a:r>
            <a:r>
              <a:rPr lang="en-US" altLang="zh-CN" sz="3200" b="1" dirty="0"/>
              <a:t>15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1778624">
            <a:off x="4283719" y="2443213"/>
            <a:ext cx="984250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2000" b="1"/>
            </a:lvl1pPr>
          </a:lstStyle>
          <a:p>
            <a:r>
              <a:rPr lang="zh-CN" altLang="en-US" dirty="0"/>
              <a:t>＄</a:t>
            </a:r>
            <a:r>
              <a:rPr lang="en-US" altLang="zh-CN" sz="3200" dirty="0"/>
              <a:t>12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19716851">
            <a:off x="2767487" y="5021264"/>
            <a:ext cx="1066800" cy="588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/>
              <a:t>＄ </a:t>
            </a:r>
            <a:r>
              <a:rPr lang="en-US" altLang="zh-CN" sz="3200" b="1" dirty="0"/>
              <a:t>22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19716851">
            <a:off x="3546578" y="4032003"/>
            <a:ext cx="1146175" cy="588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/>
              <a:t>＄ </a:t>
            </a:r>
            <a:r>
              <a:rPr lang="en-US" altLang="zh-CN" sz="3200" b="1" dirty="0"/>
              <a:t>16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 rot="19716851">
            <a:off x="4323571" y="4675187"/>
            <a:ext cx="1079500" cy="588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/>
              <a:t>＄ </a:t>
            </a:r>
            <a:r>
              <a:rPr lang="en-US" altLang="zh-CN" sz="3200" b="1" dirty="0"/>
              <a:t>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1778624">
            <a:off x="6224867" y="5174534"/>
            <a:ext cx="984250" cy="588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/>
              <a:t>＄</a:t>
            </a:r>
            <a:r>
              <a:rPr lang="en-US" altLang="zh-CN" sz="3200" b="1" dirty="0"/>
              <a:t>30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 rot="19716851">
            <a:off x="8204906" y="2644774"/>
            <a:ext cx="1066800" cy="588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/>
              <a:t>＄ </a:t>
            </a:r>
            <a:r>
              <a:rPr lang="en-US" altLang="zh-CN" sz="32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906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07572" y="324703"/>
            <a:ext cx="10515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Fill in the blanks according to the passage:</a:t>
            </a:r>
          </a:p>
        </p:txBody>
      </p:sp>
      <p:graphicFrame>
        <p:nvGraphicFramePr>
          <p:cNvPr id="5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11812"/>
              </p:ext>
            </p:extLst>
          </p:nvPr>
        </p:nvGraphicFramePr>
        <p:xfrm>
          <a:off x="726354" y="896237"/>
          <a:ext cx="8675687" cy="5296601"/>
        </p:xfrm>
        <a:graphic>
          <a:graphicData uri="http://schemas.openxmlformats.org/drawingml/2006/table">
            <a:tbl>
              <a:tblPr/>
              <a:tblGrid>
                <a:gridCol w="2455862"/>
                <a:gridCol w="2206625"/>
                <a:gridCol w="2141538"/>
                <a:gridCol w="1871662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Things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colors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for who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/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/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/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/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 /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111539" y="1687203"/>
            <a:ext cx="1499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sweaters</a:t>
            </a: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842000" y="1492827"/>
            <a:ext cx="994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＄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15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5836058" y="1948813"/>
            <a:ext cx="994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＄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121064" y="2514600"/>
            <a:ext cx="1433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trousers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5836058" y="2562225"/>
            <a:ext cx="1007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＄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22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7713581" y="2535629"/>
            <a:ext cx="1444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for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boys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1209434" y="3165475"/>
            <a:ext cx="1122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shorts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5836058" y="3213100"/>
            <a:ext cx="994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＄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7713580" y="3149724"/>
            <a:ext cx="1425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for boys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1233384" y="3735388"/>
            <a:ext cx="1042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skirts</a:t>
            </a: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3557319" y="3733224"/>
            <a:ext cx="164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purple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5846923" y="3786188"/>
            <a:ext cx="994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＄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7656431" y="3738562"/>
            <a:ext cx="1505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for girls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1140121" y="4393734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jackets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5835650" y="4375150"/>
            <a:ext cx="994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＄ </a:t>
            </a:r>
            <a:r>
              <a:rPr lang="en-US" altLang="zh-CN" dirty="0"/>
              <a:t>30</a:t>
            </a: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1212814" y="5029500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shoes</a:t>
            </a: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662094" y="5031634"/>
            <a:ext cx="164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black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5840616" y="5048034"/>
            <a:ext cx="994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＄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28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222811" y="5653635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socks</a:t>
            </a: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5376876" y="5648653"/>
            <a:ext cx="2140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＄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  / 3 pairs</a:t>
            </a:r>
          </a:p>
        </p:txBody>
      </p:sp>
    </p:spTree>
    <p:extLst>
      <p:ext uri="{BB962C8B-B14F-4D97-AF65-F5344CB8AC3E}">
        <p14:creationId xmlns:p14="http://schemas.microsoft.com/office/powerpoint/2010/main" val="33696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922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Read the ad again. Answer </a:t>
            </a:r>
            <a:r>
              <a:rPr lang="en-US" altLang="zh-CN" sz="2800" b="1" dirty="0">
                <a:solidFill>
                  <a:srgbClr val="0000FF"/>
                </a:solidFill>
              </a:rPr>
              <a:t>the questions.</a:t>
            </a:r>
            <a:br>
              <a:rPr lang="en-US" altLang="zh-CN" sz="2800" b="1" dirty="0">
                <a:solidFill>
                  <a:srgbClr val="0000FF"/>
                </a:solidFill>
              </a:rPr>
            </a:b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336675" y="1445614"/>
            <a:ext cx="10515600" cy="39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smtClean="0">
                <a:latin typeface="Times New Roman" pitchFamily="18" charset="0"/>
              </a:rPr>
              <a:t>1. What </a:t>
            </a:r>
            <a:r>
              <a:rPr lang="en-US" altLang="zh-CN" sz="3200" b="1" dirty="0">
                <a:latin typeface="Times New Roman" pitchFamily="18" charset="0"/>
              </a:rPr>
              <a:t>can </a:t>
            </a:r>
            <a:r>
              <a:rPr lang="en-US" altLang="zh-CN" sz="3200" b="1" dirty="0" smtClean="0">
                <a:latin typeface="Times New Roman" pitchFamily="18" charset="0"/>
              </a:rPr>
              <a:t>you </a:t>
            </a:r>
            <a:r>
              <a:rPr lang="en-US" altLang="zh-CN" sz="3200" b="1" dirty="0">
                <a:latin typeface="Times New Roman" pitchFamily="18" charset="0"/>
              </a:rPr>
              <a:t>buy at Mr. Cool’s Clothes Store?</a:t>
            </a:r>
          </a:p>
          <a:p>
            <a:pPr marL="0" indent="0">
              <a:buNone/>
            </a:pPr>
            <a:endParaRPr lang="en-US" altLang="zh-CN" sz="3200" b="1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altLang="zh-CN" sz="3200" b="1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Times New Roman" pitchFamily="18" charset="0"/>
              </a:rPr>
              <a:t>2. How much are the sweaters?</a:t>
            </a:r>
          </a:p>
          <a:p>
            <a:pPr marL="0" indent="0">
              <a:buNone/>
            </a:pPr>
            <a:endParaRPr lang="en-US" altLang="zh-CN" sz="3200" b="1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altLang="zh-CN" sz="3200" b="1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Times New Roman" pitchFamily="18" charset="0"/>
              </a:rPr>
              <a:t>3. How much are the trousers for boys?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0050" y="1975160"/>
            <a:ext cx="7632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We can buy sweaters, trousers, shorts, skirts, jackets, shoes and socks.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70050" y="3735388"/>
            <a:ext cx="7632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The green sweaters are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15 dollars and the yellow ones are 12 dollars.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0050" y="5376141"/>
            <a:ext cx="3666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They are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22 dollars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0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复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Microsoft Office PowerPoint</Application>
  <PresentationFormat>自定义</PresentationFormat>
  <Paragraphs>249</Paragraphs>
  <Slides>30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1_Office 主题</vt:lpstr>
      <vt:lpstr>Office 主题</vt:lpstr>
      <vt:lpstr>PowerPoint 演示文稿</vt:lpstr>
      <vt:lpstr>PowerPoint 演示文稿</vt:lpstr>
      <vt:lpstr>PowerPoint 演示文稿</vt:lpstr>
      <vt:lpstr>Can you solve these maths problems? </vt:lpstr>
      <vt:lpstr>PowerPoint 演示文稿</vt:lpstr>
      <vt:lpstr>Look at the picture and title and answer: 1. What can you see in the picture? 2. Where are the clothes? 3. Do you know the store’s name?</vt:lpstr>
      <vt:lpstr>Read the ad and fill in the price tags.</vt:lpstr>
      <vt:lpstr>Fill in the blanks according to the passage:</vt:lpstr>
      <vt:lpstr>Read the ad again. Answer the questions. </vt:lpstr>
      <vt:lpstr>PowerPoint 演示文稿</vt:lpstr>
      <vt:lpstr>PowerPoint 演示文稿</vt:lpstr>
      <vt:lpstr>PowerPoint 演示文稿</vt:lpstr>
      <vt:lpstr>PowerPoint 演示文稿</vt:lpstr>
      <vt:lpstr>Look at the picture and try to write some sentences. </vt:lpstr>
      <vt:lpstr>PowerPoint 演示文稿</vt:lpstr>
      <vt:lpstr>PowerPoint 演示文稿</vt:lpstr>
      <vt:lpstr>Group work</vt:lpstr>
      <vt:lpstr>PowerPoint 演示文稿</vt:lpstr>
      <vt:lpstr>PowerPoint 演示文稿</vt:lpstr>
      <vt:lpstr>PowerPoint 演示文稿</vt:lpstr>
      <vt:lpstr>2. Put the sentences in order to make a conversation.  </vt:lpstr>
      <vt:lpstr>Check your answers.</vt:lpstr>
      <vt:lpstr>Role-play the conversation with your partner.</vt:lpstr>
      <vt:lpstr>PowerPoint 演示文稿</vt:lpstr>
      <vt:lpstr>PowerPoint 演示文稿</vt:lpstr>
      <vt:lpstr>II.根据汉语提示完成句子。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35</cp:revision>
  <dcterms:created xsi:type="dcterms:W3CDTF">2018-03-01T02:03:00Z</dcterms:created>
  <dcterms:modified xsi:type="dcterms:W3CDTF">2019-08-04T02:45:53Z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2052-11.1.0.8306</vt:lpwstr>
  </property>
  <property fmtid="{D5CDD505-2E9C-101B-9397-08002B2CF9AE}" pid="3" name="KSORubyTemplateID">
    <vt:lpwstr>13</vt:lpwstr>
  </property>
</Properties>
</file>