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sldIdLst>
    <p:sldId id="455" r:id="rId2"/>
    <p:sldId id="322" r:id="rId3"/>
    <p:sldId id="325" r:id="rId4"/>
    <p:sldId id="327" r:id="rId5"/>
    <p:sldId id="361" r:id="rId6"/>
    <p:sldId id="333" r:id="rId7"/>
    <p:sldId id="337" r:id="rId8"/>
    <p:sldId id="334" r:id="rId9"/>
    <p:sldId id="335" r:id="rId10"/>
    <p:sldId id="387" r:id="rId11"/>
    <p:sldId id="365" r:id="rId12"/>
    <p:sldId id="336" r:id="rId13"/>
    <p:sldId id="366" r:id="rId14"/>
    <p:sldId id="367" r:id="rId15"/>
    <p:sldId id="495" r:id="rId16"/>
    <p:sldId id="496" r:id="rId17"/>
    <p:sldId id="368" r:id="rId18"/>
    <p:sldId id="484" r:id="rId19"/>
    <p:sldId id="497" r:id="rId20"/>
    <p:sldId id="372" r:id="rId21"/>
    <p:sldId id="371" r:id="rId22"/>
    <p:sldId id="498" r:id="rId23"/>
    <p:sldId id="374" r:id="rId24"/>
    <p:sldId id="375" r:id="rId25"/>
    <p:sldId id="376" r:id="rId26"/>
    <p:sldId id="377" r:id="rId27"/>
    <p:sldId id="378" r:id="rId28"/>
    <p:sldId id="385" r:id="rId29"/>
    <p:sldId id="314" r:id="rId30"/>
    <p:sldId id="321" r:id="rId31"/>
  </p:sldIdLst>
  <p:sldSz cx="12192000" cy="6858000"/>
  <p:notesSz cx="6858000" cy="9144000"/>
  <p:custDataLst>
    <p:tags r:id="rId3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5">
          <p15:clr>
            <a:srgbClr val="A4A3A4"/>
          </p15:clr>
        </p15:guide>
        <p15:guide id="2" pos="38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22" y="72"/>
      </p:cViewPr>
      <p:guideLst>
        <p:guide orient="horz" pos="2235"/>
        <p:guide pos="380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2F5E3-66F5-4491-84E9-DEC8D6B9EBE9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5BD9F-05D2-47C8-92A9-92C10AFA90B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2.jpeg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8983F6D9-F716-4251-93BE-92FFB63326C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A6FB05F3-E547-4749-876C-106850DC4EA2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658" y="0"/>
            <a:ext cx="12274658" cy="6903683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74" y="0"/>
            <a:ext cx="12217184" cy="685800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1162265" y="403111"/>
            <a:ext cx="3133288" cy="2603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kern="1200" spc="50" dirty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高中数学   </a:t>
            </a:r>
            <a:r>
              <a:rPr lang="zh-CN" altLang="en-US" sz="1100" kern="1200" spc="70" dirty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必修</a:t>
            </a:r>
            <a:r>
              <a:rPr lang="zh-CN" altLang="en-US" sz="1100" kern="1200" spc="50" dirty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第一册   </a:t>
            </a:r>
            <a:r>
              <a:rPr lang="en-US" altLang="zh-CN" sz="1100" kern="1200" spc="70" dirty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RJ·A</a:t>
            </a:r>
            <a:endParaRPr lang="zh-CN" altLang="en-US" sz="1100" kern="1200" spc="70" dirty="0">
              <a:solidFill>
                <a:schemeClr val="tx1"/>
              </a:solidFill>
              <a:latin typeface="+mj-ea"/>
              <a:ea typeface="+mn-ea"/>
              <a:cs typeface="+mn-cs"/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38" y="369640"/>
            <a:ext cx="310897" cy="4206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51" y="469162"/>
            <a:ext cx="656242" cy="12801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3F6D9-F716-4251-93BE-92FFB63326C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B05F3-E547-4749-876C-106850DC4E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74" y="0"/>
            <a:ext cx="12217184" cy="685800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1162265" y="403111"/>
            <a:ext cx="2828710" cy="2603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100" b="1" kern="1200" spc="50" dirty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高中数学   </a:t>
            </a:r>
            <a:r>
              <a:rPr lang="zh-CN" altLang="en-US" sz="1100" kern="1200" spc="70" dirty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必修</a:t>
            </a:r>
            <a:r>
              <a:rPr lang="zh-CN" altLang="en-US" sz="1100" kern="1200" spc="50" dirty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第二册   </a:t>
            </a:r>
            <a:r>
              <a:rPr lang="en-US" altLang="zh-CN" sz="1100" kern="1200" spc="70" dirty="0">
                <a:solidFill>
                  <a:schemeClr val="tx1"/>
                </a:solidFill>
                <a:latin typeface="+mj-ea"/>
                <a:ea typeface="+mn-ea"/>
                <a:cs typeface="+mn-cs"/>
              </a:rPr>
              <a:t>RJ·A</a:t>
            </a:r>
            <a:endParaRPr lang="zh-CN" altLang="en-US" sz="1100" kern="1200" spc="70" dirty="0">
              <a:solidFill>
                <a:schemeClr val="tx1"/>
              </a:solidFill>
              <a:latin typeface="+mj-ea"/>
              <a:ea typeface="+mn-ea"/>
              <a:cs typeface="+mn-cs"/>
            </a:endParaRP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38" y="369640"/>
            <a:ext cx="310897" cy="42062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51" y="469162"/>
            <a:ext cx="656242" cy="128016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195857"/>
            <a:ext cx="541867" cy="680400"/>
          </a:xfrm>
          <a:prstGeom prst="rect">
            <a:avLst/>
          </a:prstGeom>
          <a:solidFill>
            <a:srgbClr val="34A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608438" y="195857"/>
            <a:ext cx="158045" cy="680400"/>
          </a:xfrm>
          <a:prstGeom prst="rect">
            <a:avLst/>
          </a:prstGeom>
          <a:solidFill>
            <a:srgbClr val="F5C1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12033956" y="195857"/>
            <a:ext cx="158044" cy="680400"/>
          </a:xfrm>
          <a:prstGeom prst="rect">
            <a:avLst/>
          </a:prstGeom>
          <a:solidFill>
            <a:srgbClr val="34AA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rgbClr val="FFFFFF"/>
              </a:solidFill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838899" y="195857"/>
            <a:ext cx="11106279" cy="680400"/>
          </a:xfrm>
          <a:prstGeom prst="rect">
            <a:avLst/>
          </a:prstGeom>
          <a:solidFill>
            <a:schemeClr val="accent5">
              <a:lumMod val="10000"/>
              <a:lumOff val="9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4149874"/>
            <a:ext cx="12190413" cy="2709714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2996952"/>
            <a:ext cx="12190413" cy="386263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429000"/>
            <a:ext cx="12190413" cy="3430588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/>
        </p:nvSpPr>
        <p:spPr>
          <a:xfrm>
            <a:off x="0" y="3717032"/>
            <a:ext cx="12190413" cy="3142556"/>
          </a:xfrm>
          <a:prstGeom prst="rect">
            <a:avLst/>
          </a:prstGeom>
          <a:solidFill>
            <a:srgbClr val="DBEEF4">
              <a:alpha val="33725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6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3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3F6D9-F716-4251-93BE-92FFB63326CA}" type="datetimeFigureOut">
              <a:rPr lang="zh-CN" altLang="en-US" smtClean="0"/>
              <a:t>2021/9/17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5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B05F3-E547-4749-876C-106850DC4E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package" Target="../embeddings/Microsoft_Word_Document4.docx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package" Target="../embeddings/Microsoft_Word_Document5.docx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6.docx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emf"/><Relationship Id="rId5" Type="http://schemas.openxmlformats.org/officeDocument/2006/relationships/package" Target="../embeddings/Microsoft_Word_Document7.docx"/><Relationship Id="rId4" Type="http://schemas.openxmlformats.org/officeDocument/2006/relationships/image" Target="../media/image16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1.docx"/><Relationship Id="rId3" Type="http://schemas.openxmlformats.org/officeDocument/2006/relationships/image" Target="../media/image18.emf"/><Relationship Id="rId7" Type="http://schemas.openxmlformats.org/officeDocument/2006/relationships/image" Target="../media/image20.emf"/><Relationship Id="rId2" Type="http://schemas.openxmlformats.org/officeDocument/2006/relationships/package" Target="../embeddings/Microsoft_Word_Document8.docx"/><Relationship Id="rId1" Type="http://schemas.openxmlformats.org/officeDocument/2006/relationships/slideLayout" Target="../slideLayouts/slideLayout4.xml"/><Relationship Id="rId6" Type="http://schemas.openxmlformats.org/officeDocument/2006/relationships/package" Target="../embeddings/Microsoft_Word_Document10.docx"/><Relationship Id="rId5" Type="http://schemas.openxmlformats.org/officeDocument/2006/relationships/image" Target="../media/image19.emf"/><Relationship Id="rId4" Type="http://schemas.openxmlformats.org/officeDocument/2006/relationships/package" Target="../embeddings/Microsoft_Word_Document9.docx"/><Relationship Id="rId9" Type="http://schemas.openxmlformats.org/officeDocument/2006/relationships/image" Target="../media/image2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package" Target="../embeddings/Microsoft_Word_Document12.docx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package" Target="../embeddings/Microsoft_Word_Document13.docx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7" Type="http://schemas.openxmlformats.org/officeDocument/2006/relationships/image" Target="../media/image26.emf"/><Relationship Id="rId2" Type="http://schemas.openxmlformats.org/officeDocument/2006/relationships/package" Target="../embeddings/Microsoft_Word_Document14.docx"/><Relationship Id="rId1" Type="http://schemas.openxmlformats.org/officeDocument/2006/relationships/slideLayout" Target="../slideLayouts/slideLayout4.xml"/><Relationship Id="rId6" Type="http://schemas.openxmlformats.org/officeDocument/2006/relationships/package" Target="../embeddings/Microsoft_Word_Document16.docx"/><Relationship Id="rId5" Type="http://schemas.openxmlformats.org/officeDocument/2006/relationships/image" Target="../media/image25.emf"/><Relationship Id="rId4" Type="http://schemas.openxmlformats.org/officeDocument/2006/relationships/package" Target="../embeddings/Microsoft_Word_Document15.docx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package" Target="../embeddings/Microsoft_Word_Document17.docx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8.emf"/><Relationship Id="rId4" Type="http://schemas.openxmlformats.org/officeDocument/2006/relationships/package" Target="../embeddings/Microsoft_Word_Document18.doc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9.docx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png"/><Relationship Id="rId4" Type="http://schemas.openxmlformats.org/officeDocument/2006/relationships/image" Target="../media/image29.e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emf"/><Relationship Id="rId3" Type="http://schemas.openxmlformats.org/officeDocument/2006/relationships/package" Target="../embeddings/Microsoft_Word_Document20.docx"/><Relationship Id="rId7" Type="http://schemas.openxmlformats.org/officeDocument/2006/relationships/package" Target="../embeddings/Microsoft_Word_Document22.docx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2.emf"/><Relationship Id="rId5" Type="http://schemas.openxmlformats.org/officeDocument/2006/relationships/package" Target="../embeddings/Microsoft_Word_Document21.docx"/><Relationship Id="rId4" Type="http://schemas.openxmlformats.org/officeDocument/2006/relationships/image" Target="../media/image31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26.docx"/><Relationship Id="rId3" Type="http://schemas.openxmlformats.org/officeDocument/2006/relationships/image" Target="../media/image35.emf"/><Relationship Id="rId7" Type="http://schemas.openxmlformats.org/officeDocument/2006/relationships/image" Target="../media/image37.emf"/><Relationship Id="rId2" Type="http://schemas.openxmlformats.org/officeDocument/2006/relationships/package" Target="../embeddings/Microsoft_Word_Document23.docx"/><Relationship Id="rId1" Type="http://schemas.openxmlformats.org/officeDocument/2006/relationships/slideLayout" Target="../slideLayouts/slideLayout4.xml"/><Relationship Id="rId6" Type="http://schemas.openxmlformats.org/officeDocument/2006/relationships/package" Target="../embeddings/Microsoft_Word_Document25.docx"/><Relationship Id="rId5" Type="http://schemas.openxmlformats.org/officeDocument/2006/relationships/image" Target="../media/image36.emf"/><Relationship Id="rId4" Type="http://schemas.openxmlformats.org/officeDocument/2006/relationships/package" Target="../embeddings/Microsoft_Word_Document24.docx"/><Relationship Id="rId9" Type="http://schemas.openxmlformats.org/officeDocument/2006/relationships/image" Target="../media/image38.e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image" Target="../media/image4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2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4.xml"/><Relationship Id="rId6" Type="http://schemas.openxmlformats.org/officeDocument/2006/relationships/package" Target="../embeddings/Microsoft_Word_Document3.docx"/><Relationship Id="rId5" Type="http://schemas.openxmlformats.org/officeDocument/2006/relationships/image" Target="../media/image11.emf"/><Relationship Id="rId4" Type="http://schemas.openxmlformats.org/officeDocument/2006/relationships/package" Target="../embeddings/Microsoft_Word_Document2.docx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008450" y="2670458"/>
            <a:ext cx="2214880" cy="132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dirty="0">
                <a:solidFill>
                  <a:schemeClr val="bg1"/>
                </a:solidFill>
                <a:latin typeface="方正兰亭中黑简体" pitchFamily="2" charset="-122"/>
                <a:ea typeface="方正兰亭中黑简体" pitchFamily="2" charset="-122"/>
              </a:rPr>
              <a:t>10.2</a:t>
            </a:r>
            <a:endParaRPr lang="zh-CN" altLang="en-US" sz="80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280770" y="2953385"/>
            <a:ext cx="6798920" cy="755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楷体_GB2312" panose="02010609030101010101" pitchFamily="49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ea typeface="楷体_GB2312" panose="02010609030101010101" pitchFamily="49" charset="-122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rgbClr val="336699"/>
                </a:solidFill>
                <a:latin typeface="+mn-lt"/>
                <a:ea typeface="楷体_GB2312" panose="02010609030101010101" pitchFamily="49" charset="-122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rgbClr val="336699"/>
                </a:solidFill>
                <a:latin typeface="+mn-lt"/>
                <a:ea typeface="楷体_GB2312" panose="02010609030101010101" pitchFamily="49" charset="-122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ea typeface="楷体_GB2312" panose="02010609030101010101" pitchFamily="49" charset="-122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800" b="1">
                <a:solidFill>
                  <a:srgbClr val="336699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spcBef>
                <a:spcPct val="0"/>
              </a:spcBef>
              <a:buFontTx/>
              <a:buNone/>
            </a:pPr>
            <a:r>
              <a:rPr lang="zh-CN" altLang="en-US" sz="4800" dirty="0">
                <a:solidFill>
                  <a:schemeClr val="tx1"/>
                </a:solidFill>
                <a:latin typeface="方正正准黑简体" pitchFamily="2" charset="-122"/>
                <a:ea typeface="方正正准黑简体" pitchFamily="2" charset="-122"/>
                <a:cs typeface="+mj-cs"/>
              </a:rPr>
              <a:t>事件的相互独立性</a:t>
            </a:r>
          </a:p>
        </p:txBody>
      </p:sp>
      <p:sp>
        <p:nvSpPr>
          <p:cNvPr id="11" name="矩形 10"/>
          <p:cNvSpPr/>
          <p:nvPr/>
        </p:nvSpPr>
        <p:spPr>
          <a:xfrm>
            <a:off x="293240" y="3010595"/>
            <a:ext cx="894294" cy="3371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tx1"/>
                </a:solidFill>
                <a:latin typeface="汉仪中黑简" pitchFamily="2" charset="-122"/>
                <a:ea typeface="汉仪中黑简" pitchFamily="2" charset="-122"/>
              </a:rPr>
              <a:t>第十章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30193" y="864289"/>
            <a:ext cx="10692511" cy="29482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根据事件相互独立性的定义判断，只要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AC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en-US" altLang="zh-CN" kern="10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BC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成立即可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利用古典概型概率公式计算可得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0.5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0.5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0.5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0.25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en-US" altLang="zh-CN" kern="10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AC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0.25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BC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0.25.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可以验证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AC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BC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所以根据事件相互独立的定义，事件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与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相互独立，事件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与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相互独立，事件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与</a:t>
            </a:r>
            <a:endParaRPr lang="en-US" altLang="zh-CN" kern="10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相互独立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104500" y="751815"/>
            <a:ext cx="50222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1219200">
              <a:defRPr/>
            </a:pPr>
            <a:r>
              <a:rPr lang="zh-CN" altLang="zh-CN" sz="2000" b="1" kern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/>
                <a:ea typeface="微软雅黑" panose="020B0503020204020204" pitchFamily="34" charset="-122"/>
                <a:cs typeface="Times New Roman" panose="02020603050405020304"/>
              </a:rPr>
              <a:t>二　</a:t>
            </a:r>
            <a:r>
              <a:rPr lang="zh-CN" altLang="zh-CN" sz="2000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相互独立事件概率的计算</a:t>
            </a:r>
            <a:endParaRPr lang="zh-CN" altLang="zh-CN" sz="2000" b="1" kern="1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30606" y="1151925"/>
            <a:ext cx="10973985" cy="1286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例</a:t>
            </a:r>
            <a:r>
              <a:rPr lang="en-US" altLang="zh-CN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309020205020404" pitchFamily="49" charset="0"/>
              </a:rPr>
              <a:t>2</a:t>
            </a:r>
            <a:r>
              <a:rPr lang="zh-CN" altLang="zh-CN" b="1" kern="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根据资料统计，某地车主购买甲种保险的概率为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309020205020404" pitchFamily="49" charset="0"/>
              </a:rPr>
              <a:t>0.5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，购买乙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种保险的概率为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309020205020404" pitchFamily="49" charset="0"/>
              </a:rPr>
              <a:t>0.6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，购买甲、乙保险相互独立，各车主间相互独立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309020205020404" pitchFamily="49" charset="0"/>
              </a:rPr>
              <a:t>(1)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求一位车主同时购买甲、乙两种保险的概率；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17881" y="3148313"/>
            <a:ext cx="10799436" cy="4558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记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表示事件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购买甲种保险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表示事件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购买乙种保险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26217"/>
              </p:ext>
            </p:extLst>
          </p:nvPr>
        </p:nvGraphicFramePr>
        <p:xfrm>
          <a:off x="1311140" y="3709852"/>
          <a:ext cx="10155237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818460" imgH="1125048" progId="Word.Document.12">
                  <p:embed/>
                </p:oleObj>
              </mc:Choice>
              <mc:Fallback>
                <p:oleObj name="Document" r:id="rId2" imgW="6818460" imgH="1125048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11140" y="3709852"/>
                        <a:ext cx="10155237" cy="167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/>
          <p:cNvSpPr/>
          <p:nvPr/>
        </p:nvSpPr>
        <p:spPr>
          <a:xfrm>
            <a:off x="1217881" y="4548052"/>
            <a:ext cx="9817669" cy="8713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记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表示事件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同时购买甲、乙两种保险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则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，所以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)·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0.5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0.6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0.3.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17098" y="813760"/>
            <a:ext cx="9817669" cy="4558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求一位车主购买乙种保险但不购买甲种保险的概率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17098" y="1269654"/>
            <a:ext cx="9817669" cy="4558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记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表示事件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购买乙种保险但不购买甲种保险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604901"/>
              </p:ext>
            </p:extLst>
          </p:nvPr>
        </p:nvGraphicFramePr>
        <p:xfrm>
          <a:off x="1215345" y="1792424"/>
          <a:ext cx="10709275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187114" imgH="749912" progId="Word.Document.12">
                  <p:embed/>
                </p:oleObj>
              </mc:Choice>
              <mc:Fallback>
                <p:oleObj name="Document" r:id="rId2" imgW="7187114" imgH="749912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15345" y="1792424"/>
                        <a:ext cx="10709275" cy="1114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109980" y="779145"/>
            <a:ext cx="1831975" cy="643890"/>
            <a:chOff x="10740732" y="1514604"/>
            <a:chExt cx="1092200" cy="1193800"/>
          </a:xfrm>
        </p:grpSpPr>
        <p:pic>
          <p:nvPicPr>
            <p:cNvPr id="13" name="Picture 17" descr="D:\Teliss_Tong\Copy\定期备份\工作备份\！PPT图片及版面资源\06-PPT精选插图\04-图标\红色坎肩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740732" y="1514604"/>
              <a:ext cx="10922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919742" y="1662152"/>
              <a:ext cx="720080" cy="85355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20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反思感悟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1109980" y="1463182"/>
            <a:ext cx="9865096" cy="2151655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sz="1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(1)</a:t>
            </a:r>
            <a:r>
              <a:rPr lang="zh-CN" altLang="zh-CN" sz="1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求相互独立事件同时发生的概率的步骤</a:t>
            </a:r>
            <a:endParaRPr lang="zh-CN" altLang="zh-CN" sz="1800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sz="1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①</a:t>
            </a:r>
            <a:r>
              <a:rPr lang="zh-CN" altLang="zh-CN" sz="1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首先确定各事件之间是相互独立的</a:t>
            </a:r>
            <a:r>
              <a:rPr lang="en-US" altLang="zh-CN" sz="1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zh-CN" altLang="zh-CN" sz="1800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sz="1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②</a:t>
            </a:r>
            <a:r>
              <a:rPr lang="zh-CN" altLang="zh-CN" sz="1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求出每个事件的概率，再求积</a:t>
            </a:r>
            <a:r>
              <a:rPr lang="en-US" altLang="zh-CN" sz="1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zh-CN" altLang="zh-CN" sz="1800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sz="1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(2)</a:t>
            </a:r>
            <a:r>
              <a:rPr lang="zh-CN" altLang="zh-CN" sz="1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使用相互独立事件同时发生的概率计算公式时，要掌握公式的适用条件，即各个事件是相互独立的</a:t>
            </a:r>
            <a:r>
              <a:rPr lang="en-US" altLang="zh-CN" sz="1800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zh-CN" altLang="zh-CN" sz="18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109345" y="808355"/>
            <a:ext cx="1831975" cy="643890"/>
            <a:chOff x="10740732" y="1514604"/>
            <a:chExt cx="1092200" cy="1193800"/>
          </a:xfrm>
        </p:grpSpPr>
        <p:pic>
          <p:nvPicPr>
            <p:cNvPr id="13" name="Picture 17" descr="D:\Teliss_Tong\Copy\定期备份\工作备份\！PPT图片及版面资源\06-PPT精选插图\04-图标\红色坎肩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740732" y="1514604"/>
              <a:ext cx="10922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7"/>
            <p:cNvSpPr>
              <a:spLocks noChangeArrowheads="1"/>
            </p:cNvSpPr>
            <p:nvPr/>
          </p:nvSpPr>
          <p:spPr bwMode="auto">
            <a:xfrm>
              <a:off x="10919742" y="1662152"/>
              <a:ext cx="720080" cy="85355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20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跟踪训练</a:t>
              </a:r>
            </a:p>
          </p:txBody>
        </p:sp>
      </p:grpSp>
      <p:sp>
        <p:nvSpPr>
          <p:cNvPr id="3" name="矩形 2"/>
          <p:cNvSpPr/>
          <p:nvPr/>
        </p:nvSpPr>
        <p:spPr>
          <a:xfrm>
            <a:off x="1175496" y="1442020"/>
            <a:ext cx="11016504" cy="128689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甲、乙两人破译一密码，他们能破译的概率分别为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，两人能否破译密码相互独立，求两人破译时，以下事件发生的概率：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两人都能破译的概率；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503350"/>
              </p:ext>
            </p:extLst>
          </p:nvPr>
        </p:nvGraphicFramePr>
        <p:xfrm>
          <a:off x="6345949" y="1348312"/>
          <a:ext cx="940326" cy="85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3" imgW="1739900" imgH="1587500" progId="Word.Document.12">
                  <p:embed/>
                </p:oleObj>
              </mc:Choice>
              <mc:Fallback>
                <p:oleObj name="文档" r:id="rId3" imgW="1739900" imgH="158750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45949" y="1348312"/>
                        <a:ext cx="940326" cy="859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1266394" y="2952518"/>
            <a:ext cx="11016504" cy="4558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记事件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为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甲独立地破译出密码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为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乙独立地破译出密码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72313"/>
              </p:ext>
            </p:extLst>
          </p:nvPr>
        </p:nvGraphicFramePr>
        <p:xfrm>
          <a:off x="1364374" y="3449589"/>
          <a:ext cx="996315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6688475" imgH="877119" progId="Word.Document.12">
                  <p:embed/>
                </p:oleObj>
              </mc:Choice>
              <mc:Fallback>
                <p:oleObj name="Document" r:id="rId5" imgW="6688475" imgH="877119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64374" y="3449589"/>
                        <a:ext cx="9963150" cy="1308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20352" y="832941"/>
            <a:ext cx="2993127" cy="4558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恰有一人能破译的概率；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443810"/>
              </p:ext>
            </p:extLst>
          </p:nvPr>
        </p:nvGraphicFramePr>
        <p:xfrm>
          <a:off x="1221786" y="1431017"/>
          <a:ext cx="10723562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200834" imgH="1226670" progId="Word.Document.12">
                  <p:embed/>
                </p:oleObj>
              </mc:Choice>
              <mc:Fallback>
                <p:oleObj name="Document" r:id="rId2" imgW="7200834" imgH="122667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21786" y="1431017"/>
                        <a:ext cx="10723562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718263"/>
              </p:ext>
            </p:extLst>
          </p:nvPr>
        </p:nvGraphicFramePr>
        <p:xfrm>
          <a:off x="1191623" y="1958035"/>
          <a:ext cx="10753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7200834" imgH="769011" progId="Word.Document.12">
                  <p:embed/>
                </p:oleObj>
              </mc:Choice>
              <mc:Fallback>
                <p:oleObj name="Document" r:id="rId4" imgW="7200834" imgH="769011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623" y="1958035"/>
                        <a:ext cx="10753725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552366"/>
              </p:ext>
            </p:extLst>
          </p:nvPr>
        </p:nvGraphicFramePr>
        <p:xfrm>
          <a:off x="1221786" y="2485053"/>
          <a:ext cx="107537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7200834" imgH="769011" progId="Word.Document.12">
                  <p:embed/>
                </p:oleObj>
              </mc:Choice>
              <mc:Fallback>
                <p:oleObj name="Document" r:id="rId6" imgW="7200834" imgH="769011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21786" y="2485053"/>
                        <a:ext cx="10753725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1802983"/>
              </p:ext>
            </p:extLst>
          </p:nvPr>
        </p:nvGraphicFramePr>
        <p:xfrm>
          <a:off x="1236867" y="3015821"/>
          <a:ext cx="1072356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7200834" imgH="934417" progId="Word.Document.12">
                  <p:embed/>
                </p:oleObj>
              </mc:Choice>
              <mc:Fallback>
                <p:oleObj name="Document" r:id="rId8" imgW="7200834" imgH="934417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36867" y="3015821"/>
                        <a:ext cx="10723562" cy="138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58295" y="828734"/>
            <a:ext cx="10027060" cy="45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(3)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至多有一人能破译的概率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262798" y="1491107"/>
            <a:ext cx="10799436" cy="4558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至多有一人破译出密码的对立事件是两人都破译出密码，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29419"/>
              </p:ext>
            </p:extLst>
          </p:nvPr>
        </p:nvGraphicFramePr>
        <p:xfrm>
          <a:off x="1753734" y="2049462"/>
          <a:ext cx="8550275" cy="137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1476634" imgH="1856221" progId="Word.Document.12">
                  <p:embed/>
                </p:oleObj>
              </mc:Choice>
              <mc:Fallback>
                <p:oleObj name="Document" r:id="rId2" imgW="11476634" imgH="1856221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53734" y="2049462"/>
                        <a:ext cx="8550275" cy="1379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139190" y="817413"/>
            <a:ext cx="54502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zh-CN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三、</a:t>
            </a:r>
            <a:r>
              <a:rPr lang="zh-CN" altLang="zh-CN" sz="2000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相互独立事件概率的综合应用</a:t>
            </a:r>
            <a:endParaRPr lang="zh-CN" altLang="zh-CN" sz="2000" b="1" kern="1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/>
              <a:sym typeface="+mn-ea"/>
            </a:endParaRPr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773444"/>
              </p:ext>
            </p:extLst>
          </p:nvPr>
        </p:nvGraphicFramePr>
        <p:xfrm>
          <a:off x="1193800" y="1297577"/>
          <a:ext cx="10998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328653" imgH="2739467" progId="Word.Document.12">
                  <p:embed/>
                </p:oleObj>
              </mc:Choice>
              <mc:Fallback>
                <p:oleObj name="Document" r:id="rId2" imgW="7328653" imgH="2739467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93800" y="1297577"/>
                        <a:ext cx="109982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/>
          <p:nvPr/>
        </p:nvSpPr>
        <p:spPr>
          <a:xfrm>
            <a:off x="1046752" y="3503995"/>
            <a:ext cx="10907430" cy="45589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假设甲、乙、丙三人同时进行理论与实际操作两项考试，谁获得合格证书的可能性最大？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71638" y="775477"/>
            <a:ext cx="10799436" cy="8707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记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甲获得合格证书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为事件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乙获得合格证书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为事件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丙获得合格证</a:t>
            </a:r>
            <a:endParaRPr lang="en-US" altLang="zh-CN" kern="10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书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为事件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7398869"/>
              </p:ext>
            </p:extLst>
          </p:nvPr>
        </p:nvGraphicFramePr>
        <p:xfrm>
          <a:off x="1325179" y="1688768"/>
          <a:ext cx="9223375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193808" imgH="953516" progId="Word.Document.12">
                  <p:embed/>
                </p:oleObj>
              </mc:Choice>
              <mc:Fallback>
                <p:oleObj name="Document" r:id="rId2" imgW="6193808" imgH="953516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25179" y="1688768"/>
                        <a:ext cx="9223375" cy="1420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300560"/>
              </p:ext>
            </p:extLst>
          </p:nvPr>
        </p:nvGraphicFramePr>
        <p:xfrm>
          <a:off x="1347404" y="2282012"/>
          <a:ext cx="922337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6193808" imgH="953516" progId="Word.Document.12">
                  <p:embed/>
                </p:oleObj>
              </mc:Choice>
              <mc:Fallback>
                <p:oleObj name="Document" r:id="rId4" imgW="6193808" imgH="953516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47404" y="2282012"/>
                        <a:ext cx="922337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184272"/>
              </p:ext>
            </p:extLst>
          </p:nvPr>
        </p:nvGraphicFramePr>
        <p:xfrm>
          <a:off x="1302954" y="2875256"/>
          <a:ext cx="9223375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6193808" imgH="953516" progId="Word.Document.12">
                  <p:embed/>
                </p:oleObj>
              </mc:Choice>
              <mc:Fallback>
                <p:oleObj name="Document" r:id="rId6" imgW="6193808" imgH="953516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02954" y="2875256"/>
                        <a:ext cx="9223375" cy="1419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1171638" y="3429000"/>
            <a:ext cx="9817669" cy="45525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因为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)&gt;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)&gt;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，所以丙获得合格证书的可能性最大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57668" y="794194"/>
            <a:ext cx="11034510" cy="871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这三人进行理论与实际操作两项考试后，求恰有两人获得合格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证书的概率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57668" y="2207146"/>
            <a:ext cx="9817669" cy="85837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设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三人考试后恰有两人获得合格证书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为事件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由题易知三人是否获得合格证书相互独立，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065702"/>
              </p:ext>
            </p:extLst>
          </p:nvPr>
        </p:nvGraphicFramePr>
        <p:xfrm>
          <a:off x="1274763" y="3099781"/>
          <a:ext cx="9472613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58095" imgH="756398" progId="Word.Document.12">
                  <p:embed/>
                </p:oleObj>
              </mc:Choice>
              <mc:Fallback>
                <p:oleObj name="Document" r:id="rId2" imgW="6358095" imgH="756398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74763" y="3099781"/>
                        <a:ext cx="9472613" cy="1122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65039"/>
              </p:ext>
            </p:extLst>
          </p:nvPr>
        </p:nvGraphicFramePr>
        <p:xfrm>
          <a:off x="1274763" y="3607083"/>
          <a:ext cx="947420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6358095" imgH="997841" progId="Word.Document.12">
                  <p:embed/>
                </p:oleObj>
              </mc:Choice>
              <mc:Fallback>
                <p:oleObj name="Document" r:id="rId4" imgW="6358095" imgH="997841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4763" y="3607083"/>
                        <a:ext cx="9474200" cy="148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53840" y="1320640"/>
            <a:ext cx="2218452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" y="1251585"/>
            <a:ext cx="581660" cy="611505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001443" y="1842739"/>
            <a:ext cx="9897931" cy="1289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1.结合有限样本空间，了解两个</a:t>
            </a:r>
            <a:r>
              <a:rPr altLang="zh-CN" b="1" kern="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随机事件独立性</a:t>
            </a:r>
            <a:r>
              <a:rPr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的含义.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2.结合古典概型，利用独立性计算概率，并能解决一些简单问题.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en-US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309020205020404" pitchFamily="49" charset="0"/>
              </a:rPr>
              <a:t>核心素养：</a:t>
            </a:r>
            <a:r>
              <a:rPr lang="zh-CN" altLang="en-US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ourier New" panose="02070309020205020404" pitchFamily="49" charset="0"/>
              </a:rPr>
              <a:t>数学抽象、数学运算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09980" y="1401017"/>
            <a:ext cx="9915847" cy="2536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求较复杂事件的概率的一般步骤如下</a:t>
            </a:r>
            <a:endParaRPr lang="zh-CN" altLang="zh-CN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(1)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列出题中涉及的各个事件，并且用适当的符号表示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zh-CN" altLang="zh-CN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(2)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理清事件之间的关系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两个事件是互斥还是对立，或者是相互独立的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)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，列出关系式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zh-CN" altLang="zh-CN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(3)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根据事件之间的关系准确选取概率公式进行计算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zh-CN" altLang="zh-CN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(4)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当直接计算符合条件的事件的概率较复杂时，可先间接地计算其对立事件的概率，</a:t>
            </a:r>
            <a:endParaRPr lang="en-US" altLang="zh-CN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再求出符合条件的事件的概率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09980" y="779145"/>
            <a:ext cx="1831975" cy="643890"/>
            <a:chOff x="10740732" y="1514604"/>
            <a:chExt cx="1092200" cy="1193800"/>
          </a:xfrm>
        </p:grpSpPr>
        <p:pic>
          <p:nvPicPr>
            <p:cNvPr id="13" name="Picture 17" descr="D:\Teliss_Tong\Copy\定期备份\工作备份\！PPT图片及版面资源\06-PPT精选插图\04-图标\红色坎肩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740732" y="1514604"/>
              <a:ext cx="10922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919742" y="1662152"/>
              <a:ext cx="720080" cy="85355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20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反思感悟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109980" y="758825"/>
            <a:ext cx="1831975" cy="643890"/>
            <a:chOff x="10740732" y="1514604"/>
            <a:chExt cx="1092200" cy="1193800"/>
          </a:xfrm>
        </p:grpSpPr>
        <p:pic>
          <p:nvPicPr>
            <p:cNvPr id="13" name="Picture 17" descr="D:\Teliss_Tong\Copy\定期备份\工作备份\！PPT图片及版面资源\06-PPT精选插图\04-图标\红色坎肩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740732" y="1514604"/>
              <a:ext cx="10922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7"/>
            <p:cNvSpPr>
              <a:spLocks noChangeArrowheads="1"/>
            </p:cNvSpPr>
            <p:nvPr/>
          </p:nvSpPr>
          <p:spPr bwMode="auto">
            <a:xfrm>
              <a:off x="10919742" y="1662152"/>
              <a:ext cx="720080" cy="85355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20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跟踪训练</a:t>
              </a:r>
            </a:p>
          </p:txBody>
        </p:sp>
      </p:grp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310776"/>
              </p:ext>
            </p:extLst>
          </p:nvPr>
        </p:nvGraphicFramePr>
        <p:xfrm>
          <a:off x="1224053" y="1482297"/>
          <a:ext cx="1072515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987745" imgH="2463070" progId="Word.Document.12">
                  <p:embed/>
                </p:oleObj>
              </mc:Choice>
              <mc:Fallback>
                <p:oleObj name="Document" r:id="rId3" imgW="10987745" imgH="246307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4053" y="1482297"/>
                        <a:ext cx="10725150" cy="240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8" name="Picture 2" descr="10-2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3304" y="2834005"/>
            <a:ext cx="2696754" cy="162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10-2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73074" y="3400804"/>
            <a:ext cx="3005709" cy="1809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708101" y="832982"/>
            <a:ext cx="7709176" cy="45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记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T</a:t>
            </a:r>
            <a:r>
              <a:rPr lang="en-US" altLang="zh-CN" kern="100" baseline="-250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正常工作为事件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T</a:t>
            </a:r>
            <a:r>
              <a:rPr lang="en-US" altLang="zh-CN" kern="100" baseline="-250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正常工作为事件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T</a:t>
            </a:r>
            <a:r>
              <a:rPr lang="en-US" altLang="zh-CN" kern="100" baseline="-250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正常工作为事件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97285"/>
              </p:ext>
            </p:extLst>
          </p:nvPr>
        </p:nvGraphicFramePr>
        <p:xfrm>
          <a:off x="829027" y="1393038"/>
          <a:ext cx="7572375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171725" imgH="1957843" progId="Word.Document.12">
                  <p:embed/>
                </p:oleObj>
              </mc:Choice>
              <mc:Fallback>
                <p:oleObj name="Document" r:id="rId3" imgW="10171725" imgH="1957843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9027" y="1393038"/>
                        <a:ext cx="7572375" cy="1458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8242033"/>
              </p:ext>
            </p:extLst>
          </p:nvPr>
        </p:nvGraphicFramePr>
        <p:xfrm>
          <a:off x="829027" y="1969300"/>
          <a:ext cx="10917238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7330459" imgH="1182346" progId="Word.Document.12">
                  <p:embed/>
                </p:oleObj>
              </mc:Choice>
              <mc:Fallback>
                <p:oleObj name="Document" r:id="rId5" imgW="7330459" imgH="1182346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9027" y="1969300"/>
                        <a:ext cx="10917238" cy="176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813759"/>
              </p:ext>
            </p:extLst>
          </p:nvPr>
        </p:nvGraphicFramePr>
        <p:xfrm>
          <a:off x="829027" y="3021295"/>
          <a:ext cx="10236200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7" imgW="6870094" imgH="864507" progId="Word.Document.12">
                  <p:embed/>
                </p:oleObj>
              </mc:Choice>
              <mc:Fallback>
                <p:oleObj name="Document" r:id="rId7" imgW="6870094" imgH="864507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9027" y="3021295"/>
                        <a:ext cx="10236200" cy="1284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1126975" y="756603"/>
            <a:ext cx="2218452" cy="52197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随堂小测</a:t>
            </a: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775" y="756920"/>
            <a:ext cx="454025" cy="52197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127076" y="1213401"/>
            <a:ext cx="11016504" cy="17023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坛子里放有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个白球，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个黑球，从中不放回地摸球，用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表示第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次摸到白球，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表示</a:t>
            </a:r>
            <a:endParaRPr lang="en-US" altLang="zh-CN" kern="100" dirty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第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次摸到白球，则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是互斥事件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	  B.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是相互独立事件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是对立事件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  		  D.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不是相互独立事件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27076" y="3868926"/>
            <a:ext cx="10799436" cy="8707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互斥事件和对立事件是同一次试验的两个不同时发生的事件，故选项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错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而事件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的发生对事件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kern="100" baseline="-250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发生的概率有影响，故两者不是相互独立事件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175662" y="695370"/>
            <a:ext cx="11016504" cy="12868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一个电路上装有甲、乙两根保险丝，甲熔断的概率为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0.85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，乙熔断的概率为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0.74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endParaRPr lang="en-US" altLang="zh-CN" kern="100" dirty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甲、乙两根保险丝熔断与否相互独立，则两根保险丝都熔断的概率为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A.1          B.0.629          C.0          D.0.74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或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0.85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75662" y="2370056"/>
            <a:ext cx="10799436" cy="2117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</a:t>
            </a: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设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甲保险丝熔断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为事件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乙保险丝熔断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为事件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则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0.85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0.74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由事件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与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相互独立，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得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两根保险丝都熔断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为事件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∴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)·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0.85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0.74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0.629.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05534" y="771326"/>
            <a:ext cx="10680789" cy="2948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3.(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多选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下列各对事件中，不是相互独立事件的有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运动员甲射击一次，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射中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9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环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射中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8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环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甲、乙两运动员各射击一次，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甲射中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10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环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乙射中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9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环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甲、乙两运动员各射击一次，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甲、乙都射中目标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甲、乙</a:t>
            </a:r>
            <a:endParaRPr lang="en-US" altLang="zh-CN" kern="100" dirty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都没有射中目标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D.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甲、乙两运动员各射击一次，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至少有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人射中目标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甲射中</a:t>
            </a:r>
            <a:endParaRPr lang="en-US" altLang="zh-CN" kern="100" dirty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目标但乙未射中目标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6522" y="812326"/>
            <a:ext cx="11126669" cy="33637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ACD</a:t>
            </a: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在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中，甲射击一次，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射中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9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环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射中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8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环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两个事件不可能同时发生，</a:t>
            </a:r>
            <a:endParaRPr lang="en-US" altLang="zh-CN" kern="10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二者是互斥事件，不独立；</a:t>
            </a:r>
            <a:endParaRPr lang="en-US" altLang="zh-CN" kern="10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在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中，甲、乙各射击一次，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甲射中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10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环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发生与否对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乙射中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9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环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的概率没有影</a:t>
            </a:r>
            <a:endParaRPr lang="en-US" altLang="zh-CN" kern="10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响，二者是相互独立事件；</a:t>
            </a:r>
            <a:endParaRPr lang="en-US" altLang="zh-CN" kern="10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在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中，甲、乙各射击一次，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甲、乙都射中目标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甲、乙都没有射中目标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不可</a:t>
            </a:r>
            <a:endParaRPr lang="en-US" altLang="zh-CN" kern="10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能同时发生，二者是互斥事件，不独立；</a:t>
            </a:r>
            <a:endParaRPr lang="en-US" altLang="zh-CN" kern="10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在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中，设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至少有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人射中目标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为事件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甲射中目标但乙未射中目标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为事件</a:t>
            </a:r>
            <a:endParaRPr lang="en-US" altLang="zh-CN" kern="10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，则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，因此当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≠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时，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≠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)·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，故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不独立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故选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D.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844501" y="754629"/>
            <a:ext cx="10970408" cy="8713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已知甲、乙、丙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名运动员击中目标的概率分别为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0.7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0.8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0.85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，且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人是否击中目标相互</a:t>
            </a:r>
            <a:endParaRPr lang="en-US" altLang="zh-CN" kern="100" dirty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独立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若他们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人向目标各发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枪，则目标没有被击中的概率为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42087" y="1256689"/>
            <a:ext cx="7040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</a:rPr>
              <a:t>0.009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844501" y="2868171"/>
            <a:ext cx="11016504" cy="8707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解析　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人向目标各发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枪，由相互独立事件的概率计算公式，得目标没有被击中的概率</a:t>
            </a:r>
            <a:endParaRPr lang="en-US" altLang="zh-CN" kern="100" dirty="0"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i="1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P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(1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0.7)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(1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0.8)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(1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－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0.85)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0.3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0.2</a:t>
            </a:r>
            <a:r>
              <a:rPr lang="en-US" altLang="zh-CN" kern="100" dirty="0"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×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0.15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＝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0.009.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712634"/>
              </p:ext>
            </p:extLst>
          </p:nvPr>
        </p:nvGraphicFramePr>
        <p:xfrm>
          <a:off x="1247917" y="816331"/>
          <a:ext cx="10875963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252106" imgH="1481085" progId="Word.Document.12">
                  <p:embed/>
                </p:oleObj>
              </mc:Choice>
              <mc:Fallback>
                <p:oleObj name="Document" r:id="rId2" imgW="7252106" imgH="1481085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47917" y="816331"/>
                        <a:ext cx="10875963" cy="2222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6501093" y="1475663"/>
            <a:ext cx="819455" cy="4552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823155"/>
              </p:ext>
            </p:extLst>
          </p:nvPr>
        </p:nvGraphicFramePr>
        <p:xfrm>
          <a:off x="6609500" y="1475663"/>
          <a:ext cx="602640" cy="724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档" r:id="rId4" imgW="1231900" imgH="1473200" progId="Word.Document.12">
                  <p:embed/>
                </p:oleObj>
              </mc:Choice>
              <mc:Fallback>
                <p:oleObj name="文档" r:id="rId4" imgW="1231900" imgH="1473200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09500" y="1475663"/>
                        <a:ext cx="602640" cy="7244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690670"/>
              </p:ext>
            </p:extLst>
          </p:nvPr>
        </p:nvGraphicFramePr>
        <p:xfrm>
          <a:off x="1247917" y="2118001"/>
          <a:ext cx="11093450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7448890" imgH="991714" progId="Word.Document.12">
                  <p:embed/>
                </p:oleObj>
              </mc:Choice>
              <mc:Fallback>
                <p:oleObj name="Document" r:id="rId6" imgW="7448890" imgH="991714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47917" y="2118001"/>
                        <a:ext cx="11093450" cy="1474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860759"/>
              </p:ext>
            </p:extLst>
          </p:nvPr>
        </p:nvGraphicFramePr>
        <p:xfrm>
          <a:off x="1247917" y="2720014"/>
          <a:ext cx="1109345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8" imgW="7448890" imgH="991714" progId="Word.Document.12">
                  <p:embed/>
                </p:oleObj>
              </mc:Choice>
              <mc:Fallback>
                <p:oleObj name="Document" r:id="rId8" imgW="7448890" imgH="991714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47917" y="2720014"/>
                        <a:ext cx="11093450" cy="1476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089450" y="800320"/>
            <a:ext cx="2218452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813435"/>
            <a:ext cx="535940" cy="50863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029335" y="1322070"/>
            <a:ext cx="10254615" cy="2120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1.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知识清单：</a:t>
            </a:r>
            <a:endParaRPr lang="zh-CN" altLang="zh-CN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(1)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相互独立事件的判断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zh-CN" altLang="zh-CN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(2)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相互独立事件概率的计算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zh-CN" altLang="zh-CN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2.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方法归纳：构造方程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组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)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、通过解方程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组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)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求概率，正难则反思想求概率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zh-CN" altLang="zh-CN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3.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常见误区：相互独立事件与互斥事件易混淆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>
            <a:off x="1046480" y="744855"/>
            <a:ext cx="194373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新知学习</a:t>
            </a: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" y="744855"/>
            <a:ext cx="526415" cy="554990"/>
          </a:xfrm>
          <a:prstGeom prst="rect">
            <a:avLst/>
          </a:prstGeom>
        </p:spPr>
      </p:pic>
      <p:sp>
        <p:nvSpPr>
          <p:cNvPr id="2" name="标题 5"/>
          <p:cNvSpPr txBox="1"/>
          <p:nvPr/>
        </p:nvSpPr>
        <p:spPr>
          <a:xfrm>
            <a:off x="1046480" y="1300166"/>
            <a:ext cx="10515600" cy="5071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zh-CN" altLang="zh-CN" sz="20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知识点一　</a:t>
            </a:r>
            <a:r>
              <a:rPr lang="zh-CN" altLang="zh-CN" sz="2000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相互独立事件的概念</a:t>
            </a:r>
          </a:p>
        </p:txBody>
      </p:sp>
      <p:sp>
        <p:nvSpPr>
          <p:cNvPr id="4" name="矩形 3"/>
          <p:cNvSpPr/>
          <p:nvPr/>
        </p:nvSpPr>
        <p:spPr>
          <a:xfrm>
            <a:off x="1046480" y="1792977"/>
            <a:ext cx="10382397" cy="455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对任意两个事件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，如果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u="sng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                   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成立，则称事件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与事件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相互独立，简称独立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776083" y="1807277"/>
            <a:ext cx="1056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en-US" altLang="zh-CN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kern="100" dirty="0">
                <a:solidFill>
                  <a:srgbClr val="C00000"/>
                </a:solidFill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矩形 7"/>
          <p:cNvSpPr/>
          <p:nvPr>
            <p:custDataLst>
              <p:tags r:id="rId1"/>
            </p:custDataLst>
          </p:nvPr>
        </p:nvSpPr>
        <p:spPr>
          <a:xfrm>
            <a:off x="4206399" y="3849053"/>
            <a:ext cx="3777615" cy="455295"/>
          </a:xfrm>
          <a:prstGeom prst="rect">
            <a:avLst/>
          </a:prstGeom>
          <a:noFill/>
          <a:ln w="9525">
            <a:noFill/>
          </a:ln>
        </p:spPr>
        <p:txBody>
          <a:bodyPr wrap="none" lIns="86411" tIns="43205" rIns="86411" bIns="43205">
            <a:spAutoFit/>
          </a:bodyPr>
          <a:lstStyle/>
          <a:p>
            <a:pPr algn="ctr" defTabSz="862330"/>
            <a:r>
              <a:rPr lang="en-US" altLang="zh-CN" sz="2400" b="1">
                <a:solidFill>
                  <a:srgbClr val="004E6E"/>
                </a:solidFill>
                <a:latin typeface="Arial" panose="020B0604020202020204" pitchFamily="34" charset="0"/>
              </a:rPr>
              <a:t>Thank you for watching !</a:t>
            </a:r>
            <a:endParaRPr lang="zh-CN" altLang="en-US" sz="2400">
              <a:solidFill>
                <a:srgbClr val="004E6E"/>
              </a:solidFill>
            </a:endParaRPr>
          </a:p>
        </p:txBody>
      </p:sp>
      <p:pic>
        <p:nvPicPr>
          <p:cNvPr id="45059" name="图片 4505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44645" y="2793365"/>
            <a:ext cx="3902075" cy="1055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>
                                        <p:cTn id="7" dur="8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44957" y="778859"/>
            <a:ext cx="11392669" cy="530377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zh-CN" sz="2000" b="1" kern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知识点二　</a:t>
            </a:r>
            <a:r>
              <a:rPr lang="zh-CN" altLang="zh-CN" sz="2000" b="1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相互独立事件的性质</a:t>
            </a:r>
            <a:endParaRPr lang="zh-CN" altLang="zh-CN" sz="2000" b="1" kern="10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  <a:sym typeface="+mn-ea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534950"/>
              </p:ext>
            </p:extLst>
          </p:nvPr>
        </p:nvGraphicFramePr>
        <p:xfrm>
          <a:off x="787355" y="1403894"/>
          <a:ext cx="10226675" cy="176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818460" imgH="1175859" progId="Word.Document.12">
                  <p:embed/>
                </p:oleObj>
              </mc:Choice>
              <mc:Fallback>
                <p:oleObj name="Document" r:id="rId2" imgW="6818460" imgH="1175859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87355" y="1403894"/>
                        <a:ext cx="10226675" cy="1763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1160446" y="797258"/>
            <a:ext cx="2218452" cy="40011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易错辨析</a:t>
            </a:r>
          </a:p>
        </p:txBody>
      </p:sp>
      <p:sp>
        <p:nvSpPr>
          <p:cNvPr id="7" name="矩形 6"/>
          <p:cNvSpPr/>
          <p:nvPr/>
        </p:nvSpPr>
        <p:spPr>
          <a:xfrm>
            <a:off x="1224861" y="1275872"/>
            <a:ext cx="10216306" cy="170238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不可能事件与任何一个事件相互独立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.(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必然事件与任何一个事件相互独立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.(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3.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AB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)·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事件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相互独立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的充要条件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.(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4.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如果两个事件相互独立，则它们的对立事件也是相互独立的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.(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　　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313230" y="1365296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05481" y="181313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79921" y="218246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579921" y="26374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kern="100" dirty="0">
                <a:solidFill>
                  <a:srgbClr val="C00000"/>
                </a:solidFill>
                <a:latin typeface="华文细黑" panose="02010600040101010101" pitchFamily="2" charset="-122"/>
                <a:ea typeface="华文细黑" panose="02010600040101010101" pitchFamily="2" charset="-122"/>
                <a:cs typeface="Times New Roman" panose="02020603050405020304" pitchFamily="18" charset="0"/>
              </a:rPr>
              <a:t>√</a:t>
            </a:r>
            <a:endParaRPr lang="zh-CN" altLang="en-US" b="1" kern="100" dirty="0">
              <a:solidFill>
                <a:srgbClr val="C00000"/>
              </a:solidFill>
              <a:latin typeface="华文细黑" panose="02010600040101010101" pitchFamily="2" charset="-122"/>
              <a:ea typeface="华文细黑" panose="0201060004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1109770" y="881600"/>
            <a:ext cx="2218452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典例剖析</a:t>
            </a: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960755"/>
            <a:ext cx="438150" cy="44323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152476" y="1466798"/>
            <a:ext cx="66255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zh-CN" altLang="zh-CN" sz="2000" b="1" kern="1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一、</a:t>
            </a:r>
            <a:r>
              <a:rPr lang="zh-CN" altLang="zh-CN" sz="2000" b="1" kern="1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事件独立性的判断</a:t>
            </a:r>
          </a:p>
        </p:txBody>
      </p:sp>
      <p:sp>
        <p:nvSpPr>
          <p:cNvPr id="3" name="矩形 2"/>
          <p:cNvSpPr/>
          <p:nvPr/>
        </p:nvSpPr>
        <p:spPr>
          <a:xfrm>
            <a:off x="1152476" y="1864237"/>
            <a:ext cx="10972770" cy="170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b="1" kern="100" dirty="0">
                <a:solidFill>
                  <a:srgbClr val="0000FF"/>
                </a:solidFill>
                <a:latin typeface="+mj-ea"/>
                <a:ea typeface="+mj-ea"/>
                <a:cs typeface="Times New Roman" panose="02020603050405020304" pitchFamily="18" charset="0"/>
              </a:rPr>
              <a:t>例</a:t>
            </a:r>
            <a:r>
              <a:rPr lang="en-US" altLang="zh-CN" b="1" kern="100" dirty="0">
                <a:solidFill>
                  <a:srgbClr val="0000FF"/>
                </a:solidFill>
                <a:latin typeface="+mj-ea"/>
                <a:ea typeface="+mj-ea"/>
                <a:cs typeface="Courier New" panose="02070309020205020404" pitchFamily="49" charset="0"/>
              </a:rPr>
              <a:t>1</a:t>
            </a: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　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判断下列事件是否为相互独立事件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(1)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甲组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名男生，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名女生；乙组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2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名男生，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名女生，现从甲、乙两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组各选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名同学参加演讲比赛，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从甲组中选出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名男生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从乙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组中选出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名女生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09770" y="3964065"/>
            <a:ext cx="11126669" cy="12862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b="1" kern="100" dirty="0">
                <a:solidFill>
                  <a:srgbClr val="0000FF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解　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从甲组中选出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名男生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这一事件是否发生，对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从乙组中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选出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名女生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这一事件是否发生没有影响，所以它们是相互独立</a:t>
            </a: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事件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68497" y="833580"/>
            <a:ext cx="11237936" cy="8713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(2)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容器内盛有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5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个白乒乓球和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3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个黄乒乓球，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8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个球中任意取出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个，取出的是白球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从剩下的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7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个球中任意取出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1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个，取出的还是白球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040861"/>
              </p:ext>
            </p:extLst>
          </p:nvPr>
        </p:nvGraphicFramePr>
        <p:xfrm>
          <a:off x="856298" y="1783547"/>
          <a:ext cx="10482262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7036186" imgH="889732" progId="Word.Document.12">
                  <p:embed/>
                </p:oleObj>
              </mc:Choice>
              <mc:Fallback>
                <p:oleObj name="Document" r:id="rId2" imgW="7036186" imgH="889732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56298" y="1783547"/>
                        <a:ext cx="10482262" cy="1323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对象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739374"/>
              </p:ext>
            </p:extLst>
          </p:nvPr>
        </p:nvGraphicFramePr>
        <p:xfrm>
          <a:off x="853440" y="2312178"/>
          <a:ext cx="11044238" cy="17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7416394" imgH="1175859" progId="Word.Document.12">
                  <p:embed/>
                </p:oleObj>
              </mc:Choice>
              <mc:Fallback>
                <p:oleObj name="Document" r:id="rId4" imgW="7416394" imgH="1175859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3440" y="2312178"/>
                        <a:ext cx="11044238" cy="1747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510192"/>
              </p:ext>
            </p:extLst>
          </p:nvPr>
        </p:nvGraphicFramePr>
        <p:xfrm>
          <a:off x="853440" y="2881611"/>
          <a:ext cx="10482262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6" imgW="7036186" imgH="889732" progId="Word.Document.12">
                  <p:embed/>
                </p:oleObj>
              </mc:Choice>
              <mc:Fallback>
                <p:oleObj name="Document" r:id="rId6" imgW="7036186" imgH="889732" progId="Word.Document.12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53440" y="2881611"/>
                        <a:ext cx="10482262" cy="1323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/>
          <p:nvPr/>
        </p:nvSpPr>
        <p:spPr>
          <a:xfrm>
            <a:off x="768497" y="3449922"/>
            <a:ext cx="11016504" cy="4552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可见，前一事件是否发生，对后一事件发生的概率有影响，所以二者不是相互独立事件</a:t>
            </a:r>
            <a:r>
              <a:rPr lang="en-US" altLang="zh-CN" kern="100" dirty="0">
                <a:latin typeface="Times New Roman" panose="02020603050405020304" pitchFamily="18" charset="0"/>
                <a:ea typeface="黑体" panose="02010609060101010101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109980" y="1423035"/>
            <a:ext cx="9682556" cy="1289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两个事件是否相互独立的判断</a:t>
            </a:r>
            <a:endParaRPr lang="zh-CN" altLang="zh-CN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(1)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直接法：由事件本身的性质直接判定两个事件发生是否相互影响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zh-CN" altLang="zh-CN" kern="1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(2)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公式法：若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AB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＝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)·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P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(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B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)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则事件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  <a:sym typeface="+mn-ea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  <a:sym typeface="+mn-ea"/>
              </a:rPr>
              <a:t>B</a:t>
            </a:r>
            <a:r>
              <a:rPr lang="zh-CN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为相互独立事件</a:t>
            </a:r>
            <a:r>
              <a:rPr lang="en-US" altLang="zh-CN" kern="1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.</a:t>
            </a:r>
            <a:endParaRPr lang="zh-CN" altLang="zh-CN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1109980" y="779145"/>
            <a:ext cx="1831975" cy="643890"/>
            <a:chOff x="10740732" y="1514604"/>
            <a:chExt cx="1092200" cy="1193800"/>
          </a:xfrm>
        </p:grpSpPr>
        <p:pic>
          <p:nvPicPr>
            <p:cNvPr id="13" name="Picture 17" descr="D:\Teliss_Tong\Copy\定期备份\工作备份\！PPT图片及版面资源\06-PPT精选插图\04-图标\红色坎肩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740732" y="1514604"/>
              <a:ext cx="10922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919742" y="1662152"/>
              <a:ext cx="720080" cy="85355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20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反思感悟</a:t>
              </a:r>
            </a:p>
          </p:txBody>
        </p: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140460" y="779145"/>
            <a:ext cx="1831975" cy="643890"/>
            <a:chOff x="10740732" y="1514604"/>
            <a:chExt cx="1092200" cy="1193800"/>
          </a:xfrm>
        </p:grpSpPr>
        <p:pic>
          <p:nvPicPr>
            <p:cNvPr id="13" name="Picture 17" descr="D:\Teliss_Tong\Copy\定期备份\工作备份\！PPT图片及版面资源\06-PPT精选插图\04-图标\红色坎肩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740732" y="1514604"/>
              <a:ext cx="1092200" cy="1193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919742" y="1662152"/>
              <a:ext cx="720080" cy="85355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zh-CN" altLang="en-US" sz="2000" b="1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跟踪训练</a:t>
              </a:r>
            </a:p>
          </p:txBody>
        </p:sp>
      </p:grpSp>
      <p:sp>
        <p:nvSpPr>
          <p:cNvPr id="4" name="矩形 3"/>
          <p:cNvSpPr/>
          <p:nvPr/>
        </p:nvSpPr>
        <p:spPr>
          <a:xfrm>
            <a:off x="1140460" y="1444560"/>
            <a:ext cx="10586645" cy="12868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分别抛掷两枚质地均匀的硬币，设事件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第一枚为正面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，事件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第二枚为正面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endParaRPr lang="en-US" altLang="zh-CN" kern="100" dirty="0">
              <a:latin typeface="Times New Roman" panose="02020603050405020304" pitchFamily="18" charset="0"/>
              <a:ea typeface="方正中等线简体" panose="03000509000000000000" pitchFamily="65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事件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是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两枚结果相同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，则下列事件具有相互独立性的是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________.(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填序号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)</a:t>
            </a:r>
            <a:endParaRPr lang="zh-CN" altLang="zh-CN" kern="100" dirty="0"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  <a:p>
            <a:pPr algn="just">
              <a:lnSpc>
                <a:spcPct val="150000"/>
              </a:lnSpc>
              <a:spcAft>
                <a:spcPct val="0"/>
              </a:spcAft>
              <a:tabLst>
                <a:tab pos="2250440" algn="l"/>
              </a:tabLst>
            </a:pP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②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A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；</a:t>
            </a:r>
            <a:r>
              <a:rPr lang="en-US" altLang="zh-CN" kern="100" dirty="0"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③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B</a:t>
            </a:r>
            <a:r>
              <a:rPr lang="zh-CN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Times New Roman" panose="02020603050405020304" pitchFamily="18" charset="0"/>
              </a:rPr>
              <a:t>，</a:t>
            </a:r>
            <a:r>
              <a:rPr lang="en-US" altLang="zh-CN" i="1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C</a:t>
            </a:r>
            <a:r>
              <a:rPr lang="en-US" altLang="zh-CN" kern="100" dirty="0">
                <a:latin typeface="Times New Roman" panose="02020603050405020304" pitchFamily="18" charset="0"/>
                <a:ea typeface="方正中等线简体" panose="03000509000000000000" pitchFamily="65" charset="-122"/>
                <a:cs typeface="Courier New" panose="02070309020205020404" pitchFamily="49" charset="0"/>
              </a:rPr>
              <a:t>.</a:t>
            </a:r>
            <a:endParaRPr lang="zh-CN" altLang="zh-CN" kern="100" dirty="0">
              <a:effectLst/>
              <a:latin typeface="宋体" panose="02010600030101010101" pitchFamily="2" charset="-122"/>
              <a:ea typeface="宋体" panose="02010600030101010101" pitchFamily="2" charset="-122"/>
              <a:cs typeface="Courier New" panose="02070309020205020404" pitchFamily="49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328433" y="190333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C00000"/>
                </a:solidFill>
                <a:latin typeface="宋体" panose="02010600030101010101" pitchFamily="2" charset="-122"/>
                <a:ea typeface="方正中等线简体" panose="03000509000000000000" pitchFamily="65" charset="-122"/>
                <a:cs typeface="Times New Roman" panose="02020603050405020304" pitchFamily="18" charset="0"/>
              </a:rPr>
              <a:t>①②③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2052</Words>
  <Application>Microsoft Office PowerPoint</Application>
  <PresentationFormat>宽屏</PresentationFormat>
  <Paragraphs>131</Paragraphs>
  <Slides>30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30</vt:i4>
      </vt:variant>
    </vt:vector>
  </HeadingPairs>
  <TitlesOfParts>
    <vt:vector size="43" baseType="lpstr">
      <vt:lpstr>方正兰亭中黑简体</vt:lpstr>
      <vt:lpstr>方正正准黑简体</vt:lpstr>
      <vt:lpstr>汉仪中黑简</vt:lpstr>
      <vt:lpstr>华文细黑</vt:lpstr>
      <vt:lpstr>宋体</vt:lpstr>
      <vt:lpstr>微软雅黑</vt:lpstr>
      <vt:lpstr>Arial</vt:lpstr>
      <vt:lpstr>Calibri</vt:lpstr>
      <vt:lpstr>Calibri Light</vt:lpstr>
      <vt:lpstr>Times New Roman</vt:lpstr>
      <vt:lpstr>Office 主题</vt:lpstr>
      <vt:lpstr>Microsoft Word 文档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张 洪伟</cp:lastModifiedBy>
  <cp:revision>56</cp:revision>
  <cp:lastPrinted>2021-03-15T12:16:00Z</cp:lastPrinted>
  <dcterms:created xsi:type="dcterms:W3CDTF">2021-03-15T12:16:00Z</dcterms:created>
  <dcterms:modified xsi:type="dcterms:W3CDTF">2021-09-17T07:09:23Z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KSOProductBuildVer">
    <vt:lpwstr>2052-11.1.0.10132</vt:lpwstr>
  </property>
</Properties>
</file>