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1" r:id="rId5"/>
    <p:sldId id="259" r:id="rId6"/>
    <p:sldId id="304" r:id="rId7"/>
    <p:sldId id="312" r:id="rId8"/>
    <p:sldId id="260" r:id="rId9"/>
    <p:sldId id="319" r:id="rId10"/>
    <p:sldId id="318" r:id="rId11"/>
    <p:sldId id="313" r:id="rId12"/>
    <p:sldId id="320" r:id="rId13"/>
    <p:sldId id="263" r:id="rId14"/>
    <p:sldId id="264" r:id="rId15"/>
    <p:sldId id="322" r:id="rId16"/>
    <p:sldId id="321" r:id="rId17"/>
    <p:sldId id="305" r:id="rId18"/>
    <p:sldId id="306" r:id="rId19"/>
    <p:sldId id="323" r:id="rId20"/>
    <p:sldId id="314" r:id="rId21"/>
    <p:sldId id="270" r:id="rId22"/>
    <p:sldId id="315" r:id="rId23"/>
    <p:sldId id="309" r:id="rId24"/>
    <p:sldId id="324" r:id="rId25"/>
    <p:sldId id="325" r:id="rId26"/>
    <p:sldId id="271" r:id="rId27"/>
    <p:sldId id="326" r:id="rId28"/>
    <p:sldId id="272" r:id="rId29"/>
    <p:sldId id="310" r:id="rId30"/>
    <p:sldId id="284" r:id="rId31"/>
    <p:sldId id="285" r:id="rId32"/>
    <p:sldId id="307" r:id="rId33"/>
    <p:sldId id="316" r:id="rId34"/>
    <p:sldId id="308" r:id="rId35"/>
    <p:sldId id="291" r:id="rId36"/>
    <p:sldId id="327" r:id="rId37"/>
    <p:sldId id="328" r:id="rId38"/>
    <p:sldId id="329" r:id="rId39"/>
    <p:sldId id="295" r:id="rId40"/>
    <p:sldId id="292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80F3244-9F1F-4CB7-B2C2-30CED3F38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4019CE80-FB74-47E4-948E-4651D3773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4F87515-6B65-42D2-A1A0-1F90F3B5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D882-CFD8-4EAE-9856-CB61F34EFEB8}" type="datetimeFigureOut">
              <a:rPr lang="zh-CN" altLang="en-US" smtClean="0"/>
              <a:pPr/>
              <a:t>2019/10/12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A03DA3E-1030-4A2A-B87F-D87B5DAB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97F5656-CE43-446D-8524-DCEBAFF7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6BD-A5B3-47B3-ADB9-48FDDBC2F47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281745B-E354-480A-A085-DE8951FA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4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6CF5CC-DB4F-4617-8397-7A28B8F7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0AF72FF-C15C-417E-A77A-D79FCC18D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138058-1B24-4362-9970-902D31E6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D882-CFD8-4EAE-9856-CB61F34EFEB8}" type="datetimeFigureOut">
              <a:rPr lang="zh-CN" altLang="en-US" smtClean="0"/>
              <a:pPr/>
              <a:t>2019/10/12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870631-7CBE-4B1E-834F-07683671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BC9E55-40AA-4118-8537-BDC90D0D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6BD-A5B3-47B3-ADB9-48FDDBC2F47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6E5C656-FBF1-4F6A-9C86-339124210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7AD45840-D2B0-4901-B178-19B6783B1BA9}"/>
              </a:ext>
            </a:extLst>
          </p:cNvPr>
          <p:cNvCxnSpPr>
            <a:cxnSpLocks/>
          </p:cNvCxnSpPr>
          <p:nvPr userDrawn="1"/>
        </p:nvCxnSpPr>
        <p:spPr>
          <a:xfrm>
            <a:off x="106878" y="593766"/>
            <a:ext cx="11910951" cy="41564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414C84BC-7BA9-4C68-8C1A-1C2B4FC245CF}"/>
              </a:ext>
            </a:extLst>
          </p:cNvPr>
          <p:cNvSpPr txBox="1"/>
          <p:nvPr userDrawn="1"/>
        </p:nvSpPr>
        <p:spPr>
          <a:xfrm>
            <a:off x="184068" y="308758"/>
            <a:ext cx="4506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高中语文</a:t>
            </a:r>
            <a:r>
              <a:rPr lang="en-US" altLang="zh-CN" dirty="0" smtClean="0"/>
              <a:t>-RJ-</a:t>
            </a:r>
            <a:r>
              <a:rPr lang="zh-CN" altLang="en-US" dirty="0" smtClean="0"/>
              <a:t>必修</a:t>
            </a:r>
            <a:r>
              <a:rPr lang="en-US" altLang="zh-CN" dirty="0" smtClean="0"/>
              <a:t>2-</a:t>
            </a:r>
            <a:r>
              <a:rPr lang="zh-CN" altLang="en-US" dirty="0" smtClean="0"/>
              <a:t>第二单元</a:t>
            </a:r>
            <a:r>
              <a:rPr lang="en-US" altLang="zh-CN" dirty="0" smtClean="0"/>
              <a:t>-</a:t>
            </a:r>
            <a:r>
              <a:rPr lang="zh-CN" altLang="en-US" dirty="0" smtClean="0"/>
              <a:t>第</a:t>
            </a:r>
            <a:r>
              <a:rPr lang="en-US" altLang="zh-CN" dirty="0" smtClean="0"/>
              <a:t>7</a:t>
            </a:r>
            <a:r>
              <a:rPr lang="zh-CN" altLang="en-US" dirty="0" smtClean="0"/>
              <a:t>课  诗三首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069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686" y="188913"/>
            <a:ext cx="1152166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080B146-8A4B-42EC-B262-1FC224A5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71724FB-F557-4150-B51A-E2ECCD48D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B6592F-06DF-4327-9E56-9154EE989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ED882-CFD8-4EAE-9856-CB61F34EFEB8}" type="datetimeFigureOut">
              <a:rPr lang="zh-CN" altLang="en-US" smtClean="0"/>
              <a:pPr/>
              <a:t>2019/10/12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448000A-E768-45BC-A46E-7356200A0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F7A3220-F15C-4DD8-B4D5-3D52F43E4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B6BD-A5B3-47B3-ADB9-48FDDBC2F4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3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1.ssl.qhmsg.com/dr/270_500_/t01674774ec74ad3477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so.com/link?url=http://image.so.com/v?q=%E7%9F%AD%E6%AD%8C%E8%A1%8C+%E5%9B%BE%E7%89%87&amp;cmsid=1b3a327d13169a6a0784fcb3a608d949&amp;cmran=0&amp;cmras=0&amp;i=0&amp;cmg=dd8abe1db33b5a161e7f7338502f917a&amp;src=360pic_strong&amp;z=1#multiple=0&amp;dataindex=0&amp;id=b622e9203f25485e57e01b8c03ba5460&amp;itemindex=0&amp;currsn=0&amp;gn=0&amp;cn=0&amp;kn=0&amp;q=%E7%9F%AD%E6%AD%8C%E8%A1%8C+%E5%9B%BE%E7%89%87&amp;ts=1540986201&amp;t=201f3a755a2a144355d3421a91d2d4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.so.com/v?src=360pic_strong&amp;z=1&amp;i=0&amp;cmg=dd8abe1db33b5a161e7f7338502f917a&amp;q=%E9%99%B6%E6%B8%8A%E6%98%8E%20%E5%BD%92%E5%9B%AD%E7%94%B0%E5%B1%85%20%E5%9B%BE%E7%89%87&amp;correct=%E9%99%B6%E6%B8%8A%E6%98%8E+%E5%BD%92%E5%9B%AD%E7%94%B0%E5%B1%85+%E5%9B%BE%E7%89%87&amp;cmsid=f4cfb4131ec6882d24d85f5a14146a28&amp;cmran=0&amp;cmras=0&amp;cn=0&amp;gn=0&amp;kn=0#multiple=0&amp;gsrc=1&amp;dataindex=10&amp;id=e85fd7c4817ee9243724c75ed3be9da1&amp;currsn=0&amp;jdx=10&amp;fsn=6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1.ssl.qhmsg.com/dr/270_500_/t0139fe90b421d11b3d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6921137C-EC38-4D61-A6C8-C760EEBC6DD5}"/>
              </a:ext>
            </a:extLst>
          </p:cNvPr>
          <p:cNvCxnSpPr>
            <a:cxnSpLocks/>
          </p:cNvCxnSpPr>
          <p:nvPr/>
        </p:nvCxnSpPr>
        <p:spPr>
          <a:xfrm>
            <a:off x="522512" y="2990638"/>
            <a:ext cx="11276198" cy="631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19AAD6ED-A2F7-40D2-959F-88C7A38CAB68}"/>
              </a:ext>
            </a:extLst>
          </p:cNvPr>
          <p:cNvSpPr txBox="1"/>
          <p:nvPr/>
        </p:nvSpPr>
        <p:spPr>
          <a:xfrm>
            <a:off x="529553" y="3841268"/>
            <a:ext cx="107444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了解诗歌的创作背景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，了解五言诗的基本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特征，掌握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古诗十九首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、建安文学等文学常识。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揣摩诗歌的语言，体会诗歌的意境美。分析用典、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动静结合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等艺术手法。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分析诗歌的形象和表现手法，感悟诗歌的思想情感。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="" xmlns:a16="http://schemas.microsoft.com/office/drawing/2014/main" id="{C22B786C-1EE9-4D51-9C68-F1135DADA5EB}"/>
              </a:ext>
            </a:extLst>
          </p:cNvPr>
          <p:cNvSpPr txBox="1">
            <a:spLocks/>
          </p:cNvSpPr>
          <p:nvPr/>
        </p:nvSpPr>
        <p:spPr bwMode="auto">
          <a:xfrm>
            <a:off x="6278880" y="690685"/>
            <a:ext cx="5185185" cy="19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    诗三首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5" y="3272474"/>
            <a:ext cx="2583451" cy="68443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69DB3D7-3896-489E-A719-52F9C25F79B4}"/>
              </a:ext>
            </a:extLst>
          </p:cNvPr>
          <p:cNvSpPr/>
          <p:nvPr/>
        </p:nvSpPr>
        <p:spPr>
          <a:xfrm>
            <a:off x="1115164" y="3318048"/>
            <a:ext cx="1880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746" name="Picture 2" descr="《涉江采芙蓉》(黄仲金 书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20" y="264160"/>
            <a:ext cx="1236269" cy="2641600"/>
          </a:xfrm>
          <a:prstGeom prst="rect">
            <a:avLst/>
          </a:prstGeom>
          <a:noFill/>
        </p:spPr>
      </p:pic>
      <p:pic>
        <p:nvPicPr>
          <p:cNvPr id="31750" name="Picture 6" descr="https://ps.ssl.qhimg.com/sdmt/166_135_100/t0102b714fdb60fd2b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8229" y="325120"/>
            <a:ext cx="3098271" cy="2519680"/>
          </a:xfrm>
          <a:prstGeom prst="rect">
            <a:avLst/>
          </a:prstGeom>
          <a:noFill/>
        </p:spPr>
      </p:pic>
      <p:pic>
        <p:nvPicPr>
          <p:cNvPr id="31754" name="Picture 10" descr="归园田居·少无适俗韵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150" y="323215"/>
            <a:ext cx="2571750" cy="260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2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9B42A79-B68E-47B2-9CE2-4B9FCD47E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" y="955305"/>
            <a:ext cx="2353140" cy="7812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14C84BC-7BA9-4C68-8C1A-1C2B4FC245CF}"/>
              </a:ext>
            </a:extLst>
          </p:cNvPr>
          <p:cNvSpPr txBox="1"/>
          <p:nvPr/>
        </p:nvSpPr>
        <p:spPr>
          <a:xfrm>
            <a:off x="184068" y="308758"/>
            <a:ext cx="2856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高中语文 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必修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 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1081755" y="1105319"/>
            <a:ext cx="1769021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写作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背景</a:t>
            </a:r>
            <a:endParaRPr lang="zh-CN" alt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724" y="1639719"/>
            <a:ext cx="744863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　  </a:t>
            </a:r>
            <a:r>
              <a:rPr lang="en-US" altLang="zh-CN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涉江采芙蓉</a:t>
            </a:r>
            <a:r>
              <a:rPr lang="en-US" altLang="zh-CN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东汉桓帝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、灵帝时，宦官外戚勾结擅权，官僚集团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垄断仕途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。“窃选举、盗荣宠者，不可胜数也。既获者贤，已而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遂往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，羡慕者并驱而追之，悠悠皆是，孰能不然者乎？”（徐幹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中论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谴交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）在这样的形势和风气下，中下层士子为了谋求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前程，只得奔走交游。他们背井离乡，辞别父母，“亲戚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隔绝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，闺门分离，无罪无辜，而亡命是效”，因而也就有了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“游子”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的乡愁和“思妇”的闺怨。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古诗十九首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就产生于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这样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的时代，游子们以各自的文辞表达、抒发着相似的境遇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和感伤。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80" y="1639719"/>
            <a:ext cx="3905250" cy="401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3" y="958666"/>
            <a:ext cx="6628583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 smtClean="0"/>
              <a:t>   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：东汉末年，军阀割据，战祸连年，生产遭到极大破坏，人民饱尝流离的痛苦，面临死亡的威胁，中原地区尤为严重。那时，人心思治，尽快结束纷争的局面是大势所趋。曹操顺应时代的潮流，肩负起完成统一大业的重任。曹操领兵南征北战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“挟天子以令诸侯”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，渴望统一天下。然而，他虽高标“唯才是举”，却又叹人生苦短，人才难求。建安十三年（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208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），曹操率大军南下，列阵长江，欲一举荡平孙、刘势力。大战前夕，酒宴众文武，饮至半夜，忽闻鸦声，往南飞鸣而去。曹操感于此景而持槊立于船头，慷慨歌此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3" y="1311759"/>
            <a:ext cx="4972553" cy="3593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3" y="765021"/>
            <a:ext cx="6285029" cy="53345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/>
              <a:t> 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归园田居（其一）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：陶渊明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初次出仕，做江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州祭酒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，不久即返家。在家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闲居了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五六年后，又先后在桓玄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、刘裕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、刘敬宣幕下做僚佐，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时间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都不长。至义熙元年（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405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）八月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，出任彭泽令，在任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81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天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就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辞官归田。从此直到去世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，再也没有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出仕。在奔波劳累的仕宦生活中，他时常觉得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不适和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厌倦，情不自禁地怀念起往日读书、闲居的乡村田园生活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自己违背本性、汲汲求仕的行为产生怀疑，甚至后悔的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念头也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冒了出来。而当脱离了官场，回到家中亲自进行耕种和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收获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时，他感到无限欣悦。诗歌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归园田居（其一）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，真实地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记录了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他的这一思想变化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://p3.so.qhimgs1.com/bdr/_240_/t01020717c9df4a7ab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589" y="1178877"/>
            <a:ext cx="4704035" cy="391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20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9B42A79-B68E-47B2-9CE2-4B9FCD47E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788805"/>
            <a:ext cx="2353140" cy="781233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 bwMode="auto">
          <a:xfrm>
            <a:off x="930752" y="802051"/>
            <a:ext cx="224275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课文探究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3121" y="1570038"/>
            <a:ext cx="1022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涉江采芙蓉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诗中描写“多芳草”的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“兰泽”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有什么作用？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这是环境描写，从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侧面烘托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主人公形象的雅洁和所表达感情的纯洁美好。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2.《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涉江采芙蓉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一诗中，“芙蓉”在全诗意境的营造上有什么作用？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芙蓉，即荷花。它在我国古典诗歌中具有高洁、素雅、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清幽的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特点，所以诗歌写“采芙蓉”赠给所思之人，营造出清幽、 高洁的意境，既传达了对亲朋及爱人的关怀、思念之情，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又寄托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了对亲朋及爱人的美好祝愿。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14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7846" y="1024675"/>
            <a:ext cx="99594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“还顾望旧乡，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长路漫浩浩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”中，“还顾”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“漫浩浩”具有怎样的表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达作用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？ 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“还顾”一词，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动作性和画面感很强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，刻画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了主人公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孤独、忧愁、怅惘的形象和心情。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“漫浩浩”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写主人公与“旧乡”的距离，给人以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路途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绵延无尽的感觉。这两个词含蓄地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传达了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主人公极度痛苦的心情，给读者留下了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想象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空间，具有含蓄不尽的艺术效果。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14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7846" y="1024675"/>
            <a:ext cx="99594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5.《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开头四句有什么作用？ 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开头四句，抒发了诗人对生命有限这个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自然现象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的无限感慨。诗句带有感伤苍凉的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情调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，在这样的氛围里，诗人慷慨高歌，以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美酒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浇愁，寄托忧思。“忧思”是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全诗之脉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而全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诗抒写的正是诗人未能建功立业、统一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天下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的“忧思”，这“忧思”既解释了前面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痛苦感叹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的原因，又为后文埋下了伏笔。于是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，诗人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面对当时天下纷争、社会动乱的现实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，寻找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着解决的办法，这就揭开了下面广纳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贤才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的章节。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7846" y="1024675"/>
            <a:ext cx="99594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试分析“明明如月，何时可掇？忧从中来，不可断绝”这四句诗的表现手法及含意。 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“明明如月”来比兴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，贤士如月一样令人仰望，不可招致，这正是诗人“忧从中来”的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原因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，“ 不可断绝”更进一步写出诗人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求贤而不得的苦闷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142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2139" y="727410"/>
            <a:ext cx="1008777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7.《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用了哪些表达技巧来抒情？ 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比兴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手法。如“呦呦鹿鸣，食野之苹”“ 明明如月”，用比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兴手法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，表达对贤才的渴求之情。 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比喻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手法。如“譬如朝露”，把易逝的年华喻为易蒸发的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朝露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，抒发人生短暂之慨。再如“乌鹊南飞”，喻指贤士四处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奔走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的现象，表达诗人恐贤者不来归附自己的焦虑之心。 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引用、化用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前人诗句，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语言简约而含意丰富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。如本诗有两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处引用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诗经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中的语句，有两处分别化用了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管子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史记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中的语句，从而表达了比较复杂的思想内容，使得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诗作语言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精练而意丰。</a:t>
            </a:r>
          </a:p>
        </p:txBody>
      </p:sp>
    </p:spTree>
    <p:extLst>
      <p:ext uri="{BB962C8B-B14F-4D97-AF65-F5344CB8AC3E}">
        <p14:creationId xmlns:p14="http://schemas.microsoft.com/office/powerpoint/2010/main" val="41375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29" y="766941"/>
            <a:ext cx="99594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8.《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归园田居（其一）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开头两句有什么作用？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开头两句一个“无”字，一个“爱”字，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表露了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诗人的爱憎感情和清高孤傲的性格，为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全诗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定下了感情基调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1460" y="3208927"/>
            <a:ext cx="99594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9.“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误落”表达了诗人怎样的心情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“误落”一词，既是诗人对自己步入仕途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的感叹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，又表达了诗人对“尘网”般的官场的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蔑视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和极端厌恶。“误”字显示了诗人的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悔恨之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深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764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4367" y="1014367"/>
            <a:ext cx="9959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10.《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归园田居（其一）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的”旧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林”“ 故渊”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羁鸟”“ 池鱼”比喻什么？表达了诗人怎样的情感？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羁鸟”“ 池鱼”喻仕宦生活，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“旧林”“ 故渊”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喻田园生活。诗人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对田园的眷恋，对官场的否定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，体现在一“恋”一“思”中。 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94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274036"/>
            <a:ext cx="2314199" cy="6623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76981" y="2198273"/>
            <a:ext cx="7533532" cy="253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重点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１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运用想象和联想描摹诗歌画面。 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２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抓住诗歌意象来解读诗歌主旨，培养诗歌鉴赏能力。</a:t>
            </a:r>
          </a:p>
          <a:p>
            <a:pPr algn="just">
              <a:lnSpc>
                <a:spcPct val="150000"/>
              </a:lnSpc>
            </a:pP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难点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分析诗歌的形象和表现手法，感悟诗歌的思想情感。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974831" y="1332552"/>
            <a:ext cx="1639278" cy="5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重点难点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83" y="1833760"/>
            <a:ext cx="2828262" cy="325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1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8130" y="809624"/>
            <a:ext cx="10300771" cy="49612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11.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试从“远与近”“动与静”的角度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赏析“方宅十余亩</a:t>
            </a: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鸡鸣桑树颠”的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写景艺术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“草屋”显示出主人生活的简朴。“榆柳”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“桃李”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写出田园风光的美丽，这是近景。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“远人村”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“墟里烟”是远景，给人以宁静安详的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感觉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2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从近景转到远景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，画面很淡，却令人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心旷神怡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。“狗吠”“鸡鸣”是动景，使得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田园画面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活了起来，因为这鸡犬之声最富有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农村生活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气息，和整幅画面也最为和谐统一。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9B42A79-B68E-47B2-9CE2-4B9FCD47E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788805"/>
            <a:ext cx="2353140" cy="78123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1146959" y="927802"/>
            <a:ext cx="2097519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小结</a:t>
            </a:r>
            <a:endParaRPr lang="zh-CN" alt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354" y="1438702"/>
            <a:ext cx="6848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918" y="2869585"/>
            <a:ext cx="6972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969" y="1043160"/>
            <a:ext cx="6981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9B42A79-B68E-47B2-9CE2-4B9FCD47E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785781"/>
            <a:ext cx="2353140" cy="781233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 bwMode="auto">
          <a:xfrm>
            <a:off x="1271852" y="924778"/>
            <a:ext cx="1722638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深入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en-US" altLang="zh-CN" sz="2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None/>
            </a:pPr>
            <a:endParaRPr lang="en-US" altLang="zh-CN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None/>
            </a:pP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8849" y="1567014"/>
            <a:ext cx="105936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1.《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涉江采芙蓉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在表现人物的凄清心境上用了什么表达技巧？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用了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反衬的手法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。“ 涉江采芙蓉，兰泽多芳草”，诗人先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营造了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一个美好、欢欣的情境。在此欢欣的情境下，突然情绪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一转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，发出了“采之欲遗谁？所思在远道”的感叹，为下文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表达诗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中人物的孤独寂寞之感张本。开头两句极写美好、欢乐， 正是欲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以乐景衬哀情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，这是此诗表现人物凄清心境的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独特之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处。</a:t>
            </a:r>
          </a:p>
        </p:txBody>
      </p:sp>
    </p:spTree>
    <p:extLst>
      <p:ext uri="{BB962C8B-B14F-4D97-AF65-F5344CB8AC3E}">
        <p14:creationId xmlns:p14="http://schemas.microsoft.com/office/powerpoint/2010/main" val="41165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9698" y="647180"/>
            <a:ext cx="114784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关于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涉江采芙蓉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，有人认为抒情主人公是男性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，“涉江”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者和“还顾”者都是男子，也有人认为抒情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主人公是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女性，“涉江”者是女子，“还顾”者则是“所思”的男子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。你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怎么看？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观点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一：“还顾”者是“涉江”者。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古代离乡远行的一般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是男子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，照这样看，抒情主人公是男性，是他在“还顾望旧乡”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，想念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他心爱的女子。所以“涉江采芙蓉”的是他，“忧伤”的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也是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他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观点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二：“还顾”者是“所思”者，不是“涉江”者。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抒情主人公是女性，是她在“涉江采芙蓉”，想将自己所采芙蓉寄</a:t>
            </a:r>
            <a:r>
              <a:rPr lang="ko-KR" altLang="en-US" sz="2000" dirty="0">
                <a:latin typeface="微软雅黑" pitchFamily="34" charset="-122"/>
                <a:ea typeface="微软雅黑" pitchFamily="34" charset="-122"/>
              </a:rPr>
              <a:t>给“所思”的男子</a:t>
            </a:r>
            <a:r>
              <a:rPr lang="ko-KR" altLang="en-US" sz="2000" dirty="0" smtClean="0">
                <a:latin typeface="微软雅黑" pitchFamily="34" charset="-122"/>
                <a:ea typeface="微软雅黑" pitchFamily="34" charset="-122"/>
              </a:rPr>
              <a:t>；同时那位“所思”的男子也在“还顾望旧乡”，起“长路漫</a:t>
            </a:r>
            <a:endParaRPr lang="en-US" altLang="ko-KR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spc="-50" dirty="0" smtClean="0">
                <a:latin typeface="微软雅黑" pitchFamily="34" charset="-122"/>
                <a:ea typeface="微软雅黑" pitchFamily="34" charset="-122"/>
              </a:rPr>
              <a:t>浩浩”欲归不得之叹。朱光潜支持这个观点，因为：</a:t>
            </a:r>
            <a:r>
              <a:rPr lang="ko-KR" altLang="en-US" sz="2000" spc="-50" dirty="0" smtClean="0">
                <a:latin typeface="微软雅黑" pitchFamily="34" charset="-122"/>
                <a:ea typeface="微软雅黑" pitchFamily="34" charset="-122"/>
              </a:rPr>
              <a:t>首先，“</a:t>
            </a:r>
            <a:r>
              <a:rPr lang="ko-KR" altLang="en-US" sz="2000" spc="-50" dirty="0" smtClean="0">
                <a:latin typeface="微软雅黑" pitchFamily="34" charset="-122"/>
                <a:ea typeface="微软雅黑" pitchFamily="34" charset="-122"/>
              </a:rPr>
              <a:t>远道”与“旧乡”是对立的，</a:t>
            </a:r>
            <a:r>
              <a:rPr lang="ko-KR" altLang="en-US" sz="2000" spc="-50" dirty="0" smtClean="0">
                <a:latin typeface="微软雅黑" pitchFamily="34" charset="-122"/>
                <a:ea typeface="微软雅黑" pitchFamily="34" charset="-122"/>
              </a:rPr>
              <a:t>离“旧乡”</a:t>
            </a:r>
            <a:r>
              <a:rPr lang="ko-KR" altLang="en-US" sz="2000" spc="-30" dirty="0" smtClean="0">
                <a:latin typeface="微软雅黑" pitchFamily="34" charset="-122"/>
                <a:ea typeface="微软雅黑" pitchFamily="34" charset="-122"/>
              </a:rPr>
              <a:t>而走</a:t>
            </a:r>
            <a:r>
              <a:rPr lang="ko-KR" altLang="en-US" sz="2000" spc="-30" dirty="0" smtClean="0">
                <a:latin typeface="微软雅黑" pitchFamily="34" charset="-122"/>
                <a:ea typeface="微软雅黑" pitchFamily="34" charset="-122"/>
              </a:rPr>
              <a:t>“远道</a:t>
            </a:r>
            <a:r>
              <a:rPr lang="ko-KR" altLang="en-US" sz="2000" spc="-30" dirty="0">
                <a:latin typeface="微软雅黑" pitchFamily="34" charset="-122"/>
                <a:ea typeface="微软雅黑" pitchFamily="34" charset="-122"/>
              </a:rPr>
              <a:t>”的人在古代大多是男子，那么说话的人应该是女子，</a:t>
            </a:r>
            <a:r>
              <a:rPr lang="ko-KR" altLang="en-US" sz="2000" spc="-30" dirty="0" smtClean="0">
                <a:latin typeface="微软雅黑" pitchFamily="34" charset="-122"/>
                <a:ea typeface="微软雅黑" pitchFamily="34" charset="-122"/>
              </a:rPr>
              <a:t>而全诗也是</a:t>
            </a:r>
            <a:r>
              <a:rPr lang="ko-KR" altLang="en-US" sz="2000" spc="-30" dirty="0">
                <a:latin typeface="微软雅黑" pitchFamily="34" charset="-122"/>
                <a:ea typeface="微软雅黑" pitchFamily="34" charset="-122"/>
              </a:rPr>
              <a:t>“闺怨”的情调。其次，</a:t>
            </a:r>
            <a:r>
              <a:rPr lang="ko-KR" altLang="en-US" sz="2000" dirty="0">
                <a:latin typeface="微软雅黑" pitchFamily="34" charset="-122"/>
                <a:ea typeface="微软雅黑" pitchFamily="34" charset="-122"/>
              </a:rPr>
              <a:t>以“还顾”接“所思”，</a:t>
            </a:r>
            <a:r>
              <a:rPr lang="ko-KR" altLang="en-US" sz="2000" dirty="0" smtClean="0">
                <a:latin typeface="微软雅黑" pitchFamily="34" charset="-122"/>
                <a:ea typeface="微软雅黑" pitchFamily="34" charset="-122"/>
              </a:rPr>
              <a:t>作为女子推己及人的一种想象</a:t>
            </a:r>
            <a:r>
              <a:rPr lang="ko-KR" altLang="en-US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ko-KR" altLang="en-US" sz="2000" dirty="0" smtClean="0">
                <a:latin typeface="微软雅黑" pitchFamily="34" charset="-122"/>
                <a:ea typeface="微软雅黑" pitchFamily="34" charset="-122"/>
              </a:rPr>
              <a:t>可看出女子对男子的爱情有极深的信任</a:t>
            </a:r>
            <a:r>
              <a:rPr lang="ko-KR" altLang="en-US" sz="2000" dirty="0">
                <a:latin typeface="微软雅黑" pitchFamily="34" charset="-122"/>
                <a:ea typeface="微软雅黑" pitchFamily="34" charset="-122"/>
              </a:rPr>
              <a:t>，这样就衬出下文“同心”两个字不是空话，而“忧伤</a:t>
            </a:r>
            <a:r>
              <a:rPr lang="ko-KR" altLang="en-US" sz="2000" dirty="0" smtClean="0">
                <a:latin typeface="微软雅黑" pitchFamily="34" charset="-122"/>
                <a:ea typeface="微软雅黑" pitchFamily="34" charset="-122"/>
              </a:rPr>
              <a:t>”的也就不仅是女子一个人</a:t>
            </a:r>
            <a:r>
              <a:rPr lang="ko-KR" altLang="en-US" sz="2000" dirty="0">
                <a:latin typeface="微软雅黑" pitchFamily="34" charset="-122"/>
                <a:ea typeface="微软雅黑" pitchFamily="34" charset="-122"/>
              </a:rPr>
              <a:t>。照这样解释，</a:t>
            </a:r>
            <a:r>
              <a:rPr lang="ko-KR" altLang="en-US" sz="2000" dirty="0" smtClean="0">
                <a:latin typeface="微软雅黑" pitchFamily="34" charset="-122"/>
                <a:ea typeface="微软雅黑" pitchFamily="34" charset="-122"/>
              </a:rPr>
              <a:t>诗的意味就深刻得多了。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7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0155" y="743998"/>
            <a:ext cx="104456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3.《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涉江采芙蓉</a:t>
            </a: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选择的意象“高洁”，表达的情感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含蓄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，试加以分析。</a:t>
            </a:r>
          </a:p>
          <a:p>
            <a:pPr algn="just">
              <a:lnSpc>
                <a:spcPct val="15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首先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，在</a:t>
            </a:r>
            <a:r>
              <a:rPr lang="zh-CN" altLang="en-US" sz="2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意象的选择上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，选择“芙蓉”“兰泽”“芳草”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这些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给人以清幽、高洁的感觉的意象，尤其是首句“涉江采芙蓉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”给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读者留下了美好的印象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。其次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抒情主人公的情感是含蓄、悠长的，形象是美好的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采之欲遗谁？所思在远道”，以平缓的语调将自己的孤独、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忧愁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含蓄地表达了出来；“同心而离居，忧伤以终老”，思念虽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是痛苦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的，但这份忧伤而又美好的情感曾让天下多少有情人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泪流满面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总之，意象的高洁，抒情主人公形象的雅洁，情感的含蓄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、悠长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，带给读者一种酸涩而又略带甜蜜的感觉。</a:t>
            </a:r>
          </a:p>
        </p:txBody>
      </p:sp>
    </p:spTree>
    <p:extLst>
      <p:ext uri="{BB962C8B-B14F-4D97-AF65-F5344CB8AC3E}">
        <p14:creationId xmlns:p14="http://schemas.microsoft.com/office/powerpoint/2010/main" val="13233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8945" y="765514"/>
            <a:ext cx="99828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如何理解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中的“忧”？ 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人生苦短之忧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。如“对酒当歌，人生几何！譬如朝露，去日苦多”，一个“苦”字，其忧惧心态毕现。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贤才难求之忧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。如“青青子衿，悠悠我心。但为君故，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沉吟至今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”，引用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诗经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郑风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子衿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中的诗句，恰当地表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现出思慕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贤才，因求之不得而日夜沉吟的情态，感情真挚。而“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呦呦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鹿鸣，食野之苹”则描写宾主欢宴的情景，表达对贤才的 礼遇。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功业未成之忧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。曹操此时已五十多岁而一统天下的大业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尚未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完成，他之所以如此渴慕人才，也是因为要成就一番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大业须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有更多的贤才相助。所以诗人最后还以周公自比，表示 自己要像周公一样礼待贤才，以求完成自己的统一大业。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0454" y="765514"/>
            <a:ext cx="10962045" cy="557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志深而笔长、慷慨而雄壮，试从表达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技巧的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角度分析诗歌是如何进行抒情与言志的。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① 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言志与抒情相结合。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诗歌抒发了诗人渴望招纳贤才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、建功立业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的宏图大愿。言志的同时也抒发了诗人的感情：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有人生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苦短的忧叹之情，有对贤才的渴求之情，有既得贤才的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欣喜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之情，有对犹豫不决的贤才的劝慰之情，有坚信自己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礼贤下士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、天下贤才定会归附自己的自信之情。诗人把这些复杂的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感情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，通过似断似续，低回沉郁的笔调表现了出来。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引用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诗经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中的成句。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引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诗经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郑风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子衿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中表现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女子对情人深情思念的名句，表达诗人对贤才的渴望；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引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诗经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小雅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鹿鸣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中描写欢宴宾客的句子，表达诗人对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贤才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的期待和礼遇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③ 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比喻修辞手法的运用。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以明月比喻贤才，以明月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不可掇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比喻贤才难得。以乌鹊择木而栖比喻贤才的徘徊歧路，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表达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对他们前途的关切。以“山不厌高，海不厌深”比喻自己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广纳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天下贤才的宽阔胸襟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④ 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用典。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使用“周公吐哺”的典故，表示要虚心待贤，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使天下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贤士归顺。</a:t>
            </a:r>
          </a:p>
        </p:txBody>
      </p:sp>
    </p:spTree>
    <p:extLst>
      <p:ext uri="{BB962C8B-B14F-4D97-AF65-F5344CB8AC3E}">
        <p14:creationId xmlns:p14="http://schemas.microsoft.com/office/powerpoint/2010/main" val="36440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6672" y="759932"/>
            <a:ext cx="101583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6.《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归园田居（其一）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具有怎样的艺术特点？ 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①情景交融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的意境美。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在这首诗里，诗人描写了方宅、草屋、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榆柳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、桃李、村庄、炊烟、深巷中的狗吠、桑树颠的鸡鸣，构成了一种宁静安谧、淳朴自然的意境，使人深深体味到诗人那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淡泊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恬静的生活情趣，真正达到了情景交融的完美艺术境界。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②形象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贴切的比喻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。诗人把官场比作“尘网”“ 樊笼”，把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处于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其中的自己比作“羁鸟”“ 池鱼”，把田园和“自然”比作 “旧林”“ 故渊”，形象准确地表达了自己想摆脱官场束缚、 返回田园隐居的强烈愿望。</a:t>
            </a:r>
          </a:p>
        </p:txBody>
      </p:sp>
    </p:spTree>
    <p:extLst>
      <p:ext uri="{BB962C8B-B14F-4D97-AF65-F5344CB8AC3E}">
        <p14:creationId xmlns:p14="http://schemas.microsoft.com/office/powerpoint/2010/main" val="1086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6213" y="802184"/>
            <a:ext cx="103320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7.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我们应如何看待陶渊明的隐居生活？  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答案： 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观点一：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陶渊明放弃了大济苍生的理想，有其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消极的一面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 要改造社会，要清除污浊，不能单靠“归隐”与“善”，应该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兼济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天下，积极地参加社会活动。如果人人都像他那样，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因憎恶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黑暗而避世，那么社会将无法发展。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观点二：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从当时的社会现实来看，陶渊明坚持高尚的志趣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是一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种对黑暗官场的反叛，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具有积极意义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。陶渊明辞官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归隐是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在对污浊的现实社会绝望之后选择的一条洁身自好、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追求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恬静的田园生活、完善独立人格、渴望自由的道路。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应像他那样，淡泊名利，不随波逐流，保持自己的尊严和人格。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7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9B42A79-B68E-47B2-9CE2-4B9FCD47E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5" y="832602"/>
            <a:ext cx="2542447" cy="78123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1113575" y="967869"/>
            <a:ext cx="1834025" cy="57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课前预习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5406" y="1629618"/>
            <a:ext cx="104814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一、扫除生字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涉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）江         ②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蓉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  ③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）笼         ④子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衿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⑤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呦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）呦         ⑥鼓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瑟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                ⑦吹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  　）       ⑧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掇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　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⑨越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         ⑩度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阡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                ⑪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（　　）阔        ⑫谈</a:t>
            </a:r>
            <a:r>
              <a:rPr lang="zh-CN" altLang="en-US" sz="2000" dirty="0" smtClean="0">
                <a:solidFill>
                  <a:srgbClr val="FF0000"/>
                </a:solidFill>
              </a:rPr>
              <a:t>䜩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⑬吐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哺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        ⑭三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（　　）               ⑮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）鸟        ⑯守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（　　）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⑰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荫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）后檐     ⑱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暧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（　　）暧               ⑲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墟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）里        ⑳ 狗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吠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　　）</a:t>
            </a:r>
          </a:p>
        </p:txBody>
      </p:sp>
      <p:sp>
        <p:nvSpPr>
          <p:cNvPr id="2" name="矩形 1"/>
          <p:cNvSpPr/>
          <p:nvPr/>
        </p:nvSpPr>
        <p:spPr>
          <a:xfrm>
            <a:off x="7293875" y="2629819"/>
            <a:ext cx="93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shēnɡ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6436" y="2207795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fú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8858" y="2207795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shè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59018" y="2175521"/>
            <a:ext cx="839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rónɡ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77231" y="2156485"/>
            <a:ext cx="481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jīn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24592" y="2651335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duō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01132" y="2641675"/>
            <a:ext cx="449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sè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68857" y="2657388"/>
            <a:ext cx="643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yōu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51947" y="3130723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mò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51948" y="3568610"/>
            <a:ext cx="50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bǔ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79826" y="4031189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yìn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0829" y="4031189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ài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09138" y="3564538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zā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25826" y="3087691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qi</a:t>
            </a:r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ā</a:t>
            </a:r>
            <a:r>
              <a:rPr lang="en-US" altLang="zh-CN" sz="20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62667" y="3098699"/>
            <a:ext cx="417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qì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19634" y="3568610"/>
            <a:ext cx="322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jī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13311" y="4012103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xū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046888" y="3945125"/>
            <a:ext cx="487634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fèi</a:t>
            </a:r>
            <a:endPara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10793" y="3543022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zhuō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007615" y="3106216"/>
            <a:ext cx="620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yàn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27854" y="2197037"/>
            <a:ext cx="572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fán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676375" y="768185"/>
            <a:ext cx="3036310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</a:pPr>
            <a:r>
              <a:rPr lang="zh-CN" altLang="en-US" sz="1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课堂训练</a:t>
            </a:r>
            <a:endParaRPr lang="en-US" altLang="zh-CN" sz="11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9600" u="sng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en-US" altLang="zh-CN" sz="96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9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2000" u="sng" dirty="0"/>
              <a:t>                 </a:t>
            </a:r>
            <a:r>
              <a:rPr lang="en-US" altLang="zh-CN" sz="2000" dirty="0"/>
              <a:t> </a:t>
            </a:r>
            <a:endParaRPr lang="zh-CN" altLang="zh-CN" sz="2000" dirty="0"/>
          </a:p>
          <a:p>
            <a:pPr marL="0" indent="0" eaLnBrk="1" hangingPunct="1">
              <a:buNone/>
            </a:pPr>
            <a:endParaRPr lang="en-US" altLang="zh-CN" sz="2000" dirty="0" smtClean="0">
              <a:latin typeface="+mj-ea"/>
            </a:endParaRPr>
          </a:p>
          <a:p>
            <a:pPr marL="0" indent="0" eaLnBrk="1" hangingPunct="1">
              <a:buNone/>
            </a:pPr>
            <a:r>
              <a:rPr lang="en-US" altLang="zh-CN" sz="2000" b="1" dirty="0" smtClean="0">
                <a:latin typeface="+mj-ea"/>
              </a:rPr>
              <a:t> </a:t>
            </a:r>
            <a:endParaRPr lang="zh-CN" altLang="en-US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4" y="553725"/>
            <a:ext cx="2184970" cy="8523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88082" y="1238364"/>
            <a:ext cx="100914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一、阅读下面的诗歌，回答后面的问题。 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饮马长城窟行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青青河畔草，绵绵思远道。远道不可思，宿昔梦见之。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梦见在我傍，忽觉在他乡。他乡各异县，展转不相见。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枯桑知天风，海水知天寒，入门各自媚，谁肯相为言！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客从远方来，遗我双鲤鱼。呼儿烹鲤鱼，中有尺素书。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长跪读素书，书中竟何如？上言加餐食，下言长相忆。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下列各句中，加色词的意义和用法相同的一项是 （　　）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远道不可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慨当以慷，忧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难忘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B.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谁肯相为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言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今有一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言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，可以解燕国之患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C.   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遗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我双鲤鱼            深追先帝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遗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诏          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D.   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书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中竟何如           烽火连三月，家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书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抵万金 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“梦见在我傍，忽觉在他乡”采用了什么表现手法？有什么好处？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0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7079" y="585757"/>
            <a:ext cx="1022300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1.D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：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项，动词，思念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/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名词，思虑。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项，动词，告诉（讯 息）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/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名词，话。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项，读 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wèi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，给予，赠送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/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读 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yí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，遗留。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项， 两个“书”都是名词，书信。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对比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梦中丈夫在“我”身旁，这是“我”一直期盼的，梦中的 “我”感觉到的是甜蜜；但梦醒后发现只是空欢喜一场，丈夫仍 远在他乡。这里通过梦中情景跟梦醒后现实的对比，产生了一 种巨大的心理落差，体现了“我”内心充满失落和悲伤。（ 如答 “虚实结合”等，言之成理亦可）　解析：通过分析“梦见”与“忽 觉”，“ 我傍”和“他乡”可知，这里使用了对比的手法。结合诗 歌的内容不难看出，对比手法的运用，突出表现了“我”以为见 到了丈夫，而后知道终为一场梦的失落和悲伤。 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334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12075" y="903502"/>
            <a:ext cx="82033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二、阅读下面的诗歌，回答后面的问题。 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饮酒二十首（其八）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陶渊明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青松在东园，众草没其姿。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凝霜殄异类，卓然见高枝。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连林人不觉，独树众乃奇。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提壶挂寒柯，远望时复为。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吾生梦幻间，何事绁尘羁。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74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0705" y="790908"/>
            <a:ext cx="10471484" cy="532113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下列对诗歌内容的理解分析，不正确的两项是 （　　） 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诗歌的前两句写青松生长在东园之中，伟岸苍翠，然而却被众草湮没了它的姿色。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B. “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凝霜”两句写当寒冬降临大地的时候，众草凋零，渐至 灭绝，这时才看出青松卓然不群的英姿。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诗人用“连林”反衬“独树”，表现出青松的寂寞冷傲、孤 芳自赏。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D. “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提壶”二字回扣标题，但“挂寒柯”“远望”则暗示陶 渊明饮酒意不在酒。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最后两句，表达了诗人要像青松那样，寒不减华，傲然 不群，坚守高洁品行的精神。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从整体上看，诗人运用了哪些方式抒发自己的情感？请简 要分析。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9485" y="585757"/>
            <a:ext cx="10102467" cy="5618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3. CE</a:t>
            </a: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解析：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这里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没用反衬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。“ 寂寞冷傲、孤芳自赏”也不合 本诗中青松的形象。“ 连林人不觉”照应开头两句，“ 独树众乃 奇”照应三、四两句，刻画了青松坚守节操的形象。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E. 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理解错误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。最后两句的意思是：人生短暂，恍如一梦，何必把自己约 束在尘网之中！流露出了诗人的通达超脱之情，抒发了诗人 不愿被世俗束缚的感慨。 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①前八句托物言志，将感情寄寓在青松之中，表达出自己坚贞 不屈、不与世俗同流合污的品性。②最后两句诗人直抒胸臆， 抒发了人生苦短、不愿被世俗的尘网束缚的感慨。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解析：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这首诗绝大部分内容写青松，最后才写诗人的情感，可见是托物言志，表达了诗人对坚贞不屈的青松的赞美之情，及不与世俗 同流合污的品性。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64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1" y="569086"/>
            <a:ext cx="2340148" cy="83772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668306" y="752998"/>
            <a:ext cx="2698838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</a:pPr>
            <a:r>
              <a:rPr lang="zh-CN" altLang="en-US" sz="11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课后</a:t>
            </a:r>
            <a:r>
              <a:rPr lang="zh-CN" altLang="en-US" sz="1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作业</a:t>
            </a:r>
            <a:endParaRPr lang="en-US" altLang="zh-CN" sz="11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None/>
            </a:pPr>
            <a:r>
              <a:rPr lang="en-US" altLang="zh-CN" sz="1800" dirty="0" smtClean="0"/>
              <a:t>                           </a:t>
            </a:r>
            <a:endParaRPr lang="zh-CN" altLang="zh-CN" sz="2000" dirty="0"/>
          </a:p>
          <a:p>
            <a:pPr marL="0" indent="0">
              <a:buNone/>
            </a:pPr>
            <a:endParaRPr lang="zh-CN" altLang="zh-CN" sz="2000" b="1" dirty="0"/>
          </a:p>
          <a:p>
            <a:pPr marL="0" indent="0">
              <a:buNone/>
            </a:pPr>
            <a:r>
              <a:rPr lang="en-US" altLang="zh-CN" sz="2000" u="sng" dirty="0"/>
              <a:t>                 </a:t>
            </a:r>
            <a:r>
              <a:rPr lang="en-US" altLang="zh-CN" sz="2000" dirty="0"/>
              <a:t> </a:t>
            </a:r>
            <a:endParaRPr lang="zh-CN" altLang="zh-CN" sz="2000" dirty="0"/>
          </a:p>
          <a:p>
            <a:pPr marL="0" indent="0">
              <a:buNone/>
            </a:pPr>
            <a:r>
              <a:rPr lang="en-US" altLang="zh-CN" sz="2000" u="sng" dirty="0"/>
              <a:t>                 </a:t>
            </a:r>
            <a:r>
              <a:rPr lang="en-US" altLang="zh-CN" sz="2000" dirty="0"/>
              <a:t> </a:t>
            </a:r>
            <a:endParaRPr lang="zh-CN" altLang="zh-CN" sz="2000" dirty="0"/>
          </a:p>
          <a:p>
            <a:pPr marL="0" indent="0" eaLnBrk="1" hangingPunct="1">
              <a:buNone/>
            </a:pPr>
            <a:endParaRPr lang="en-US" altLang="zh-CN" sz="2000" dirty="0" smtClean="0">
              <a:latin typeface="+mj-ea"/>
            </a:endParaRPr>
          </a:p>
          <a:p>
            <a:pPr marL="0" indent="0" eaLnBrk="1" hangingPunct="1">
              <a:buNone/>
            </a:pPr>
            <a:r>
              <a:rPr lang="en-US" altLang="zh-CN" sz="2000" b="1" dirty="0" smtClean="0">
                <a:latin typeface="+mj-ea"/>
              </a:rPr>
              <a:t> </a:t>
            </a:r>
            <a:endParaRPr lang="en-US" altLang="zh-CN" sz="2400" dirty="0">
              <a:solidFill>
                <a:srgbClr val="00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b="1" dirty="0">
              <a:solidFill>
                <a:srgbClr val="0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0" indent="0" eaLnBrk="1" hangingPunct="1">
              <a:buNone/>
            </a:pPr>
            <a:endParaRPr lang="zh-CN" altLang="en-US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7104" y="1264413"/>
            <a:ext cx="67879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下列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加色字词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的解释全都正确的一项是 （　　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采之欲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遗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（赠送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相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复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几许（距离）</a:t>
            </a:r>
          </a:p>
          <a:p>
            <a:pPr marL="457200" indent="-457200" algn="just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　 少无适俗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韵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韵律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鸟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恋旧林（束缚）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契阔谈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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通“宴”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悠悠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心（悠闲）</a:t>
            </a:r>
          </a:p>
          <a:p>
            <a:pPr marL="457200" indent="-457200" algn="just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　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宅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十余亩（周围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榆柳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荫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檐（遮蔽）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枉用相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存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问候，怀念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但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君故（只）</a:t>
            </a:r>
          </a:p>
          <a:p>
            <a:pPr marL="457200" indent="-457200" algn="just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　 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暧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暧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远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人村（昏暗，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模糊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还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顾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望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旧乡（回头看）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山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高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绕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树三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周，圈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　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周公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吐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哺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哺育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	 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误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落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尘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（比喻官场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64998" y="2202193"/>
            <a:ext cx="363249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　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韵：本性、气质　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方：周围。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当：对着。</a:t>
            </a:r>
          </a:p>
        </p:txBody>
      </p:sp>
    </p:spTree>
    <p:extLst>
      <p:ext uri="{BB962C8B-B14F-4D97-AF65-F5344CB8AC3E}">
        <p14:creationId xmlns:p14="http://schemas.microsoft.com/office/powerpoint/2010/main" val="10014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2430" y="914979"/>
            <a:ext cx="9339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下列句子中，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色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词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的用法与例句完全相同的一项是（　　）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例句：周公吐哺，天下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归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心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逆以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煎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我怀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		B</a:t>
            </a:r>
            <a:r>
              <a:rPr lang="en-US" altLang="zh-CN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伏清白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死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直</a:t>
            </a:r>
            <a:r>
              <a:rPr lang="zh-CN" altLang="en-US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兮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足以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荣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汝</a:t>
            </a:r>
            <a:r>
              <a:rPr lang="zh-CN" altLang="en-US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身 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	D</a:t>
            </a:r>
            <a:r>
              <a:rPr lang="en-US" altLang="zh-CN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先破秦入咸阳者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王之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2429" y="3429000"/>
            <a:ext cx="8844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项与例句一样，都是动词的使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动用法；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动词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的为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动用法；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形容词的使动用法；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名词的使动用法。</a:t>
            </a:r>
          </a:p>
        </p:txBody>
      </p:sp>
    </p:spTree>
    <p:extLst>
      <p:ext uri="{BB962C8B-B14F-4D97-AF65-F5344CB8AC3E}">
        <p14:creationId xmlns:p14="http://schemas.microsoft.com/office/powerpoint/2010/main" val="28262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134" y="646038"/>
            <a:ext cx="10264464" cy="439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下列</a:t>
            </a:r>
            <a:r>
              <a:rPr lang="zh-CN" altLang="en-US" sz="2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关于修辞手法的说法，有误的一项是 （　　）</a:t>
            </a:r>
          </a:p>
          <a:p>
            <a:pPr algn="just">
              <a:lnSpc>
                <a:spcPct val="150000"/>
              </a:lnSpc>
            </a:pPr>
            <a:r>
              <a:rPr lang="en-US" altLang="zh-CN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A.“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涉江采芙蓉”中的“芙蓉”，按江南民歌常用的谐音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双关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手法，暗关“夫容”，表达了丰富的情感，含蓄蕴藉，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余味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隽永。</a:t>
            </a:r>
          </a:p>
          <a:p>
            <a:pPr algn="just">
              <a:lnSpc>
                <a:spcPct val="150000"/>
              </a:lnSpc>
            </a:pPr>
            <a:r>
              <a:rPr lang="en-US" altLang="zh-CN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B.“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呦呦鹿鸣，食野之苹。我有嘉宾，鼓瑟吹笙”四句诗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，引用</a:t>
            </a:r>
            <a:r>
              <a:rPr lang="en-US" altLang="zh-CN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诗经</a:t>
            </a:r>
            <a:r>
              <a:rPr lang="en-US" altLang="zh-CN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成句，表达了诗人对贤才的期盼之情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1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.“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久在樊笼里，复得返自然”两句诗，巧妙运用比喻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修辞手法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，形象生动地写出了诗人对污浊官场的厌恶和对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自由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生活的向往。</a:t>
            </a:r>
          </a:p>
          <a:p>
            <a:pPr algn="just">
              <a:lnSpc>
                <a:spcPct val="150000"/>
              </a:lnSpc>
            </a:pPr>
            <a:r>
              <a:rPr lang="en-US" altLang="zh-CN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D.“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狗吠深巷中，鸡鸣桑树颠”两句诗运用了比拟的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修辞手法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，赋予动物以人的情感和动作，抒发了诗人对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恬淡自由</a:t>
            </a:r>
            <a:r>
              <a:rPr lang="zh-CN" altLang="en-US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生活的赞美。</a:t>
            </a:r>
            <a:endParaRPr lang="zh-CN" altLang="en-US" sz="21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136" y="5043973"/>
            <a:ext cx="10482179" cy="1048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：“运用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了比拟的修辞手法”错误，“狗吠”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“鸡鸣”原本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是动物的动作，这两句诗没有运用比拟。应是运用了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对偶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的修辞手法。</a:t>
            </a:r>
          </a:p>
        </p:txBody>
      </p:sp>
    </p:spTree>
    <p:extLst>
      <p:ext uri="{BB962C8B-B14F-4D97-AF65-F5344CB8AC3E}">
        <p14:creationId xmlns:p14="http://schemas.microsoft.com/office/powerpoint/2010/main" val="9950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818" y="925736"/>
            <a:ext cx="10823861" cy="373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下列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对文学常识的表述有误的一项是 （　　）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A.《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古诗十九首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是东汉末年一批文人的诗作，最早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见于南朝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梁萧统的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文选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。诗作具有曲终显情、含蓄动人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的艺术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风格。钟嵘的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文心雕龙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称之为“五言之冠冕”。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我国文学史上素以“风骚”并称，“风”指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诗经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中的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“国风”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，“骚”指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离骚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C.“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楚辞”有两个含义，一是指屈原、宋玉等创制的一种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诗歌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体裁，另一个是指刘向辑录的作品集。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五言诗是继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诗经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四言诗之后我国古代诗坛出现的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一种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新诗体。它的形成有一个从民间歌谣到文人写作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的漫长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过程。东汉末年产生的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古诗十九首</a:t>
            </a:r>
            <a:r>
              <a:rPr lang="en-US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代表了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汉代文人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五言诗的最高成就。</a:t>
            </a:r>
            <a:endPara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125" y="4743075"/>
            <a:ext cx="1071270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　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：“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钟嵘的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文心雕龙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》”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错误，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文心雕龙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的作者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是刘勰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950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14C84BC-7BA9-4C68-8C1A-1C2B4FC245CF}"/>
              </a:ext>
            </a:extLst>
          </p:cNvPr>
          <p:cNvSpPr txBox="1"/>
          <p:nvPr/>
        </p:nvSpPr>
        <p:spPr>
          <a:xfrm>
            <a:off x="184068" y="308758"/>
            <a:ext cx="2856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高中语文  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必修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3844" y="743491"/>
            <a:ext cx="10059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根据课文内容填空。 </a:t>
            </a:r>
            <a:endParaRPr lang="en-US" altLang="zh-CN" sz="24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涉江采芙蓉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写主人公还顾张望、感情痛苦到极点的 两句诗是：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　　　　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　　　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en-US" altLang="zh-CN" sz="2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涉江采芙蓉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写主人公担忧此生不能与心爱的人相守相聚、黯然神伤的两句诗是：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　　　　　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　　　　　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en-US" altLang="zh-CN" sz="2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）曹操在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中借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诗经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中的句子表达了自己对 人才的渴望。这两句诗是：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　　　　　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，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　　　　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。 </a:t>
            </a:r>
            <a:endParaRPr lang="en-US" altLang="zh-CN" sz="2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中劝说那些有才能的人赶快择主而事的诗 句是：　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　　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。绕树三匝，何枝可依？ </a:t>
            </a:r>
            <a:endParaRPr lang="en-US" altLang="zh-CN" sz="2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5628" y="511616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月明星稀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48221" y="51161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乌鹊南飞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71291" y="40296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青青子衿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4327" y="293236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同心而离居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23744" y="2932361"/>
            <a:ext cx="181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忧伤以终老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95526" y="181356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还顾望旧乡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61801" y="181356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长路漫浩浩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11771" y="402964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悠悠我心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81915" y="732508"/>
            <a:ext cx="96425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二、阅读思考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1.《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涉江采芙蓉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的抒情主人公表达感情的方式是什么？其目的是什么？ 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你认为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涉江采芙蓉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表达了什么样的思想感情？ 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阅读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，找出可以用来做全诗的“诗眼”的字，并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分析围绕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这个字写了哪几个方面的内容。 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4.《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中，从哪些句子可以感受到曹操的霸气？运用了怎样的艺术手法？ 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你认为“归园田居（其一）”这个标题中最重要的是哪一个字？ 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归园田居（其一）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中描写田园风光的诗句有哪些？是按什么顺序描写的？它们具体写了哪些田园景色（物）？这些景色（物）有何特点？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8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2430" y="914979"/>
            <a:ext cx="933998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）陶渊明在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归园田居（其一）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中用鸟和鱼来表达自己 对田园和自由的向往的两句诗是：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                      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　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en-US" altLang="zh-CN" sz="2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归园田居（其一）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揭示陶渊明辞官归隐的主要原因 的两句诗是：</a:t>
            </a:r>
            <a:r>
              <a:rPr lang="zh-CN" altLang="en-US" sz="24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</a:t>
            </a:r>
            <a:r>
              <a:rPr lang="zh-CN" altLang="en-US" sz="28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800" u="sng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　　　　　　　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43067" y="266342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少无适俗韵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56397" y="2663420"/>
            <a:ext cx="181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性本爱丘山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61690" y="143704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羁鸟恋旧林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87968" y="143704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池鱼思故渊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3" y="892872"/>
            <a:ext cx="2404563" cy="79144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877043" y="1002339"/>
            <a:ext cx="1736501" cy="5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作品简介</a:t>
            </a:r>
            <a:endParaRPr lang="zh-CN" altLang="en-US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3706" y="1530082"/>
            <a:ext cx="80630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FZSSK--GBK1-0"/>
              </a:rPr>
              <a:t>　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古诗十九首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古诗十九首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是东汉末年文人五言诗的选辑，最早见于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南朝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梁萧统的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文选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。这十九首诗没有题目，一般以诗的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第一句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作为题目。 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诗的内容大多表现游子、思妇的离情别绪与人生苦短、彷徨失意的消极情绪和及时行乐等思想，充满感伤、低沉情调。 </a:t>
            </a:r>
            <a:endParaRPr lang="en-US" altLang="zh-CN" sz="20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　 这些诗歌叙事委婉曲折，抒情真挚深入，语言朴素自然，形成曲终情显、含蓄动人的艺术风格，对后世诗歌的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发展有着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深远的影响。 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它是五言诗成熟的标志，在我国诗歌发展史上有着很高的地位。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刘勰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文心雕龙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称其为“五言之冠冕”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，钟嵘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诗品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赞颂它“天衣无缝，一字千金”。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AutoShape 2" descr="http://img4.imgtn.bdimg.com/it/u=3768899429,651764554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650" name="Picture 2" descr="古诗十九首·涉江采芙蓉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6786" y="1921503"/>
            <a:ext cx="2571750" cy="3771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3" y="892872"/>
            <a:ext cx="2404563" cy="79144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877043" y="1002339"/>
            <a:ext cx="1736501" cy="5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作家简介</a:t>
            </a:r>
            <a:endParaRPr lang="zh-CN" altLang="en-US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4393" y="1684318"/>
            <a:ext cx="806308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曹操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155— 220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），字孟德，沛国谯县（今安徽亳州）人。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东汉</a:t>
            </a:r>
            <a:r>
              <a:rPr lang="zh-CN" altLang="en-US" sz="2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末年政治家、军事家、诗人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。后被追尊为魏武帝。他“以</a:t>
            </a: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相王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之尊，雅爱诗章”，创作了许多歌辞。</a:t>
            </a: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其诗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多为古题乐府，绝大部分或描述丧乱</a:t>
            </a: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时代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兵祸的惨状，或抒写对苦难人民的</a:t>
            </a: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深切同情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。他的诗朴实无华，感情真挚，</a:t>
            </a: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诗风慷慨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悲凉。他是自</a:t>
            </a:r>
            <a:r>
              <a:rPr lang="en-US" altLang="zh-CN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诗经</a:t>
            </a:r>
            <a:r>
              <a:rPr lang="en-US" altLang="zh-CN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以后重振</a:t>
            </a: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四言诗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的第一位作家，鲁迅曾把曹操誉为“</a:t>
            </a: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改造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文章的祖师”</a:t>
            </a: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主要</a:t>
            </a:r>
            <a:r>
              <a:rPr lang="zh-CN" altLang="en-US" sz="2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en-US" altLang="zh-CN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苦寒行</a:t>
            </a:r>
            <a:r>
              <a:rPr lang="en-US" altLang="zh-CN" sz="2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薤露行</a:t>
            </a:r>
            <a:r>
              <a:rPr lang="en-US" altLang="zh-CN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蒿里行</a:t>
            </a:r>
            <a:r>
              <a:rPr lang="en-US" altLang="zh-CN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短歌行</a:t>
            </a:r>
            <a:r>
              <a:rPr lang="en-US" altLang="zh-CN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龟虽寿</a:t>
            </a:r>
            <a:r>
              <a:rPr lang="en-US" altLang="zh-CN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观沧海</a:t>
            </a:r>
            <a:r>
              <a:rPr lang="en-US" altLang="zh-CN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等。</a:t>
            </a:r>
            <a:endParaRPr lang="zh-CN" altLang="zh-CN" sz="2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AutoShape 2" descr="http://img4.imgtn.bdimg.com/it/u=3768899429,651764554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26" name="Picture 2" descr="历史上真实的曹操(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2982" y="1845790"/>
            <a:ext cx="2586577" cy="3405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6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473" y="829178"/>
            <a:ext cx="8714342" cy="513760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　   陶渊明（约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365—427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），一名潜，字元亮。浔阳柴桑（今江西九江西南）人。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东晋诗人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。因家中曾有五棵柳树，故自称“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五柳先生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”，私谥“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靖节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”。出身于没落的仕宦家庭，家境贫寒。青少年时，有“大济苍生”的抱负，曾做过几年小官。他出任彭泽令时，到任第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81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天碰到郡督邮来检查公务，县吏说：“应束带见之。”陶渊明说：“吾不能为五斗米折腰，拳拳事乡里小人邪！”说完，挂冠而去，辞官归乡，与官场彻底决裂。其创作包括诗与文两部分，以诗歌成就最高。其诗多为五言诗。从内容上可分为饮酒诗、咏怀诗和田园诗三大类，田园诗数量最多，成就最高。他是第一个大量写田园诗的诗人，开创了田园诗派。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主要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饮酒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归园田居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桃花源诗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归去来兮辞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，另外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还有散文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桃花源记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五柳先生传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等。</a:t>
            </a:r>
            <a:endParaRPr lang="zh-CN" altLang="en-US" sz="21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6" name="Picture 4" descr="http://pic.58pic.com/58pic/11/90/76/77F58PICy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2804" y="650240"/>
            <a:ext cx="2283214" cy="5366384"/>
          </a:xfrm>
          <a:prstGeom prst="rect">
            <a:avLst/>
          </a:prstGeom>
          <a:noFill/>
        </p:spPr>
      </p:pic>
      <p:sp>
        <p:nvSpPr>
          <p:cNvPr id="6" name="文本框 3">
            <a:extLst>
              <a:ext uri="{FF2B5EF4-FFF2-40B4-BE49-F238E27FC236}">
                <a16:creationId xmlns="" xmlns:a16="http://schemas.microsoft.com/office/drawing/2014/main" id="{414C84BC-7BA9-4C68-8C1A-1C2B4FC245CF}"/>
              </a:ext>
            </a:extLst>
          </p:cNvPr>
          <p:cNvSpPr txBox="1"/>
          <p:nvPr/>
        </p:nvSpPr>
        <p:spPr>
          <a:xfrm>
            <a:off x="184068" y="308758"/>
            <a:ext cx="2856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高中语文 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必修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 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9B42A79-B68E-47B2-9CE2-4B9FCD47E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" y="772419"/>
            <a:ext cx="2353140" cy="78123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1081755" y="922433"/>
            <a:ext cx="1769021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文学常识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7636" y="1553652"/>
            <a:ext cx="101134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建安文学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文学史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上的建安时期，指建安到魏初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的这段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时间。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建安文学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的成就是多方面的，最突出的是诗歌方面。建安时期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，五言诗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繁盛，这时期的诗坛可谓群星璀璨，代表诗人有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三曹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（曹操、曹丕、曹植）、“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建安七子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”（孔融、陈琳、王粲、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徐幹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、阮瑀、应玚、刘桢）和女诗人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蔡琰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他们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继汉乐府之后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，打破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汉代文人诗歌消沉的局面，第一次掀起文人诗歌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创作的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高潮。他们直接继承了汉乐府民歌的现实主义精神，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创作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的诗歌反映丰富的社会生活，表现出新的时代精神，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具有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慷慨悲凉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的独特风格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，并且形成了“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建安风骨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”这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一优良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传统。同时，他们普遍采用新兴的五言形式，奠定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了五言诗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在文坛上的地位。</a:t>
            </a:r>
          </a:p>
        </p:txBody>
      </p:sp>
    </p:spTree>
    <p:extLst>
      <p:ext uri="{BB962C8B-B14F-4D97-AF65-F5344CB8AC3E}">
        <p14:creationId xmlns:p14="http://schemas.microsoft.com/office/powerpoint/2010/main" val="4054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71725" y="746825"/>
            <a:ext cx="115078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田园诗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派</a:t>
            </a:r>
            <a:endParaRPr lang="zh-CN" altLang="en-US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田园诗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派是我国古代诗歌流派中重要的一支，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陶渊明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其重要代表诗人。他的田园诗大部分取材于田园生活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的接近口语，有的近似歌谣，有的直抒胸臆，抒发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热爱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躬耕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生活之情；语言平淡自然，朴实而又毫不缺乏色彩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给人一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种清新、静谧、悠闲、淳美的感受。陶渊明的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田园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古典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诗歌开辟了一个新境界，并创造出一种田园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牧歌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式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生活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格调，借以表达对现实的不满，对宁静平和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生活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向往。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陶渊明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之后，田园诗不断发展，到唐代形成了山水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田园诗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派。此类诗歌总体以描写自然风光、农村景物以及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安逸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恬淡的隐居生活见长，诗境隽永优美，风格恬静淡雅，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语言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清丽洗练，多用白描手法。王维、孟浩然是其代表诗人。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42" y="1307920"/>
            <a:ext cx="4509904" cy="31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3896</Words>
  <Application>Microsoft Office PowerPoint</Application>
  <PresentationFormat>自定义</PresentationFormat>
  <Paragraphs>242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山东金星书业文化发展有限公司</dc:creator>
  <cp:lastModifiedBy>zxl</cp:lastModifiedBy>
  <cp:revision>166</cp:revision>
  <dcterms:created xsi:type="dcterms:W3CDTF">2018-05-18T09:56:38Z</dcterms:created>
  <dcterms:modified xsi:type="dcterms:W3CDTF">2019-10-12T00:25:34Z</dcterms:modified>
</cp:coreProperties>
</file>