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sldIdLst>
    <p:sldId id="256" r:id="rId2"/>
    <p:sldId id="265" r:id="rId3"/>
    <p:sldId id="268" r:id="rId4"/>
    <p:sldId id="270" r:id="rId5"/>
    <p:sldId id="271" r:id="rId6"/>
    <p:sldId id="272" r:id="rId7"/>
    <p:sldId id="273" r:id="rId8"/>
    <p:sldId id="274" r:id="rId9"/>
    <p:sldId id="266" r:id="rId10"/>
    <p:sldId id="269" r:id="rId11"/>
    <p:sldId id="275" r:id="rId12"/>
    <p:sldId id="258" r:id="rId1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E62"/>
    <a:srgbClr val="94D0F2"/>
    <a:srgbClr val="98D4F6"/>
    <a:srgbClr val="BAE3F9"/>
    <a:srgbClr val="FBB488"/>
    <a:srgbClr val="FCF3B2"/>
    <a:srgbClr val="FAF4B3"/>
    <a:srgbClr val="D4F2FC"/>
    <a:srgbClr val="BCEAFA"/>
    <a:srgbClr val="EF6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6387" autoAdjust="0"/>
  </p:normalViewPr>
  <p:slideViewPr>
    <p:cSldViewPr snapToGrid="0">
      <p:cViewPr varScale="1">
        <p:scale>
          <a:sx n="151" d="100"/>
          <a:sy n="151" d="100"/>
        </p:scale>
        <p:origin x="588"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54" y="0"/>
            <a:ext cx="9141289" cy="5143499"/>
          </a:xfrm>
          <a:prstGeom prst="rect">
            <a:avLst/>
          </a:prstGeom>
        </p:spPr>
      </p:pic>
    </p:spTree>
    <p:extLst>
      <p:ext uri="{BB962C8B-B14F-4D97-AF65-F5344CB8AC3E}">
        <p14:creationId xmlns:p14="http://schemas.microsoft.com/office/powerpoint/2010/main" val="169844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3" name="组合 2"/>
          <p:cNvGrpSpPr/>
          <p:nvPr userDrawn="1"/>
        </p:nvGrpSpPr>
        <p:grpSpPr>
          <a:xfrm>
            <a:off x="-1" y="-1"/>
            <a:ext cx="9157448" cy="5143500"/>
            <a:chOff x="-1" y="-1"/>
            <a:chExt cx="12209930" cy="6858000"/>
          </a:xfrm>
        </p:grpSpPr>
        <p:sp>
          <p:nvSpPr>
            <p:cNvPr id="5" name="矩形 4"/>
            <p:cNvSpPr/>
            <p:nvPr userDrawn="1"/>
          </p:nvSpPr>
          <p:spPr>
            <a:xfrm>
              <a:off x="0" y="-1"/>
              <a:ext cx="12204700" cy="6858000"/>
            </a:xfrm>
            <a:prstGeom prst="rect">
              <a:avLst/>
            </a:prstGeom>
            <a:solidFill>
              <a:srgbClr val="D4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 name="矩形 5"/>
            <p:cNvSpPr/>
            <p:nvPr userDrawn="1"/>
          </p:nvSpPr>
          <p:spPr>
            <a:xfrm>
              <a:off x="0" y="6476999"/>
              <a:ext cx="12206514" cy="381000"/>
            </a:xfrm>
            <a:prstGeom prst="rect">
              <a:avLst/>
            </a:prstGeom>
            <a:solidFill>
              <a:srgbClr val="FCF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7" name="组合 6"/>
            <p:cNvGrpSpPr/>
            <p:nvPr userDrawn="1"/>
          </p:nvGrpSpPr>
          <p:grpSpPr>
            <a:xfrm>
              <a:off x="-1" y="0"/>
              <a:ext cx="12201525" cy="342987"/>
              <a:chOff x="0" y="1"/>
              <a:chExt cx="11899968" cy="334510"/>
            </a:xfrm>
          </p:grpSpPr>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555048" cy="334510"/>
              </a:xfrm>
              <a:prstGeom prst="rect">
                <a:avLst/>
              </a:prstGeom>
            </p:spPr>
          </p:pic>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234" y="1"/>
                <a:ext cx="555048" cy="334510"/>
              </a:xfrm>
              <a:prstGeom prst="rect">
                <a:avLst/>
              </a:prstGeom>
            </p:spPr>
          </p:pic>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68" y="1"/>
                <a:ext cx="555048" cy="334510"/>
              </a:xfrm>
              <a:prstGeom prst="rect">
                <a:avLst/>
              </a:prstGeom>
            </p:spPr>
          </p:pic>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0702" y="1"/>
                <a:ext cx="555048" cy="334510"/>
              </a:xfrm>
              <a:prstGeom prst="rect">
                <a:avLst/>
              </a:prstGeom>
            </p:spPr>
          </p:pic>
          <p:pic>
            <p:nvPicPr>
              <p:cNvPr id="18" name="图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0936" y="1"/>
                <a:ext cx="555048" cy="334510"/>
              </a:xfrm>
              <a:prstGeom prst="rect">
                <a:avLst/>
              </a:prstGeom>
            </p:spPr>
          </p:pic>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1170" y="1"/>
                <a:ext cx="555048" cy="334510"/>
              </a:xfrm>
              <a:prstGeom prst="rect">
                <a:avLst/>
              </a:prstGeom>
            </p:spPr>
          </p:pic>
          <p:pic>
            <p:nvPicPr>
              <p:cNvPr id="20" name="图片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1404" y="1"/>
                <a:ext cx="555048" cy="334510"/>
              </a:xfrm>
              <a:prstGeom prst="rect">
                <a:avLst/>
              </a:prstGeom>
            </p:spPr>
          </p:pic>
          <p:pic>
            <p:nvPicPr>
              <p:cNvPr id="21" name="图片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1638" y="1"/>
                <a:ext cx="555048" cy="334510"/>
              </a:xfrm>
              <a:prstGeom prst="rect">
                <a:avLst/>
              </a:prstGeom>
            </p:spPr>
          </p:pic>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1872" y="1"/>
                <a:ext cx="555048" cy="334510"/>
              </a:xfrm>
              <a:prstGeom prst="rect">
                <a:avLst/>
              </a:prstGeom>
            </p:spPr>
          </p:pic>
          <p:pic>
            <p:nvPicPr>
              <p:cNvPr id="23" name="图片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2106" y="1"/>
                <a:ext cx="555048" cy="334510"/>
              </a:xfrm>
              <a:prstGeom prst="rect">
                <a:avLst/>
              </a:prstGeom>
            </p:spPr>
          </p:pic>
          <p:pic>
            <p:nvPicPr>
              <p:cNvPr id="24" name="图片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2340" y="1"/>
                <a:ext cx="555048" cy="334510"/>
              </a:xfrm>
              <a:prstGeom prst="rect">
                <a:avLst/>
              </a:prstGeom>
            </p:spPr>
          </p:pic>
          <p:pic>
            <p:nvPicPr>
              <p:cNvPr id="25" name="图片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2574" y="1"/>
                <a:ext cx="555048" cy="334510"/>
              </a:xfrm>
              <a:prstGeom prst="rect">
                <a:avLst/>
              </a:prstGeom>
            </p:spPr>
          </p:pic>
          <p:pic>
            <p:nvPicPr>
              <p:cNvPr id="26" name="图片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2808" y="1"/>
                <a:ext cx="555048" cy="334510"/>
              </a:xfrm>
              <a:prstGeom prst="rect">
                <a:avLst/>
              </a:prstGeom>
            </p:spPr>
          </p:pic>
          <p:pic>
            <p:nvPicPr>
              <p:cNvPr id="27" name="图片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3042" y="1"/>
                <a:ext cx="555048" cy="334510"/>
              </a:xfrm>
              <a:prstGeom prst="rect">
                <a:avLst/>
              </a:prstGeom>
            </p:spPr>
          </p:pic>
          <p:pic>
            <p:nvPicPr>
              <p:cNvPr id="28" name="图片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3276" y="1"/>
                <a:ext cx="555048" cy="334510"/>
              </a:xfrm>
              <a:prstGeom prst="rect">
                <a:avLst/>
              </a:prstGeom>
            </p:spPr>
          </p:pic>
          <p:pic>
            <p:nvPicPr>
              <p:cNvPr id="29" name="图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3510" y="1"/>
                <a:ext cx="555048" cy="334510"/>
              </a:xfrm>
              <a:prstGeom prst="rect">
                <a:avLst/>
              </a:prstGeom>
            </p:spPr>
          </p:pic>
          <p:pic>
            <p:nvPicPr>
              <p:cNvPr id="30" name="图片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3744" y="1"/>
                <a:ext cx="555048" cy="334510"/>
              </a:xfrm>
              <a:prstGeom prst="rect">
                <a:avLst/>
              </a:prstGeom>
            </p:spPr>
          </p:pic>
          <p:pic>
            <p:nvPicPr>
              <p:cNvPr id="31" name="图片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3978" y="1"/>
                <a:ext cx="555048" cy="334510"/>
              </a:xfrm>
              <a:prstGeom prst="rect">
                <a:avLst/>
              </a:prstGeom>
            </p:spPr>
          </p:pic>
          <p:pic>
            <p:nvPicPr>
              <p:cNvPr id="32" name="图片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4212" y="1"/>
                <a:ext cx="555048" cy="334510"/>
              </a:xfrm>
              <a:prstGeom prst="rect">
                <a:avLst/>
              </a:prstGeom>
            </p:spPr>
          </p:pic>
          <p:pic>
            <p:nvPicPr>
              <p:cNvPr id="33" name="图片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4446" y="1"/>
                <a:ext cx="555048" cy="334510"/>
              </a:xfrm>
              <a:prstGeom prst="rect">
                <a:avLst/>
              </a:prstGeom>
            </p:spPr>
          </p:pic>
          <p:pic>
            <p:nvPicPr>
              <p:cNvPr id="34" name="图片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680" y="1"/>
                <a:ext cx="555048" cy="334510"/>
              </a:xfrm>
              <a:prstGeom prst="rect">
                <a:avLst/>
              </a:prstGeom>
            </p:spPr>
          </p:pic>
          <p:pic>
            <p:nvPicPr>
              <p:cNvPr id="35" name="图片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920" y="1"/>
                <a:ext cx="555048" cy="334510"/>
              </a:xfrm>
              <a:prstGeom prst="rect">
                <a:avLst/>
              </a:prstGeom>
            </p:spPr>
          </p:pic>
        </p:grpSp>
        <p:grpSp>
          <p:nvGrpSpPr>
            <p:cNvPr id="8" name="组合 7"/>
            <p:cNvGrpSpPr/>
            <p:nvPr userDrawn="1"/>
          </p:nvGrpSpPr>
          <p:grpSpPr>
            <a:xfrm>
              <a:off x="0" y="6536530"/>
              <a:ext cx="12209929" cy="261937"/>
              <a:chOff x="0" y="6529386"/>
              <a:chExt cx="12903200" cy="261937"/>
            </a:xfrm>
          </p:grpSpPr>
          <p:cxnSp>
            <p:nvCxnSpPr>
              <p:cNvPr id="10" name="直接连接符 9"/>
              <p:cNvCxnSpPr/>
              <p:nvPr userDrawn="1"/>
            </p:nvCxnSpPr>
            <p:spPr>
              <a:xfrm>
                <a:off x="0" y="6529386"/>
                <a:ext cx="12903200" cy="0"/>
              </a:xfrm>
              <a:prstGeom prst="line">
                <a:avLst/>
              </a:prstGeom>
              <a:ln w="28575">
                <a:solidFill>
                  <a:srgbClr val="FBB48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0" y="6616698"/>
                <a:ext cx="12903200" cy="0"/>
              </a:xfrm>
              <a:prstGeom prst="line">
                <a:avLst/>
              </a:prstGeom>
              <a:ln w="28575">
                <a:solidFill>
                  <a:srgbClr val="FBB488"/>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a:off x="0" y="6704010"/>
                <a:ext cx="12903200" cy="0"/>
              </a:xfrm>
              <a:prstGeom prst="line">
                <a:avLst/>
              </a:prstGeom>
              <a:ln w="28575">
                <a:solidFill>
                  <a:srgbClr val="FBB488"/>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0" y="6791323"/>
                <a:ext cx="12903200" cy="0"/>
              </a:xfrm>
              <a:prstGeom prst="line">
                <a:avLst/>
              </a:prstGeom>
              <a:ln w="28575">
                <a:solidFill>
                  <a:srgbClr val="FBB488"/>
                </a:solidFill>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38734">
              <a:off x="10604653" y="5580360"/>
              <a:ext cx="1480535" cy="854705"/>
            </a:xfrm>
            <a:prstGeom prst="rect">
              <a:avLst/>
            </a:prstGeom>
          </p:spPr>
        </p:pic>
      </p:grpSp>
    </p:spTree>
    <p:extLst>
      <p:ext uri="{BB962C8B-B14F-4D97-AF65-F5344CB8AC3E}">
        <p14:creationId xmlns:p14="http://schemas.microsoft.com/office/powerpoint/2010/main" val="74732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1679763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733551"/>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2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66" y="1032988"/>
            <a:ext cx="7778074" cy="761427"/>
          </a:xfrm>
          <a:prstGeom prst="rect">
            <a:avLst/>
          </a:prstGeom>
          <a:noFill/>
        </p:spPr>
        <p:txBody>
          <a:bodyPr wrap="square" rtlCol="0">
            <a:spAutoFit/>
          </a:bodyPr>
          <a:lstStyle/>
          <a:p>
            <a:pPr>
              <a:lnSpc>
                <a:spcPct val="130000"/>
              </a:lnSpc>
            </a:pPr>
            <a:r>
              <a:rPr lang="en-US" altLang="zh-CN" sz="1800" dirty="0">
                <a:solidFill>
                  <a:schemeClr val="bg2">
                    <a:lumMod val="10000"/>
                  </a:schemeClr>
                </a:solidFill>
                <a:latin typeface="黑体" panose="02010609060101010101" pitchFamily="49" charset="-122"/>
                <a:ea typeface="黑体" panose="02010609060101010101" pitchFamily="49" charset="-122"/>
              </a:rPr>
              <a:t>1.</a:t>
            </a:r>
            <a:r>
              <a:rPr lang="zh-CN" altLang="en-US" sz="1800" dirty="0">
                <a:solidFill>
                  <a:schemeClr val="bg2">
                    <a:lumMod val="10000"/>
                  </a:schemeClr>
                </a:solidFill>
                <a:latin typeface="黑体" panose="02010609060101010101" pitchFamily="49" charset="-122"/>
                <a:ea typeface="黑体" panose="02010609060101010101" pitchFamily="49" charset="-122"/>
              </a:rPr>
              <a:t>王阿姨准备把一张长</a:t>
            </a:r>
            <a:r>
              <a:rPr lang="en-US" altLang="zh-CN" sz="1800" dirty="0">
                <a:solidFill>
                  <a:schemeClr val="bg2">
                    <a:lumMod val="10000"/>
                  </a:schemeClr>
                </a:solidFill>
                <a:latin typeface="黑体" panose="02010609060101010101" pitchFamily="49" charset="-122"/>
                <a:ea typeface="黑体" panose="02010609060101010101" pitchFamily="49" charset="-122"/>
              </a:rPr>
              <a:t>40cm</a:t>
            </a:r>
            <a:r>
              <a:rPr lang="zh-CN" altLang="en-US" sz="1800" dirty="0">
                <a:solidFill>
                  <a:schemeClr val="bg2">
                    <a:lumMod val="10000"/>
                  </a:schemeClr>
                </a:solidFill>
                <a:latin typeface="黑体" panose="02010609060101010101" pitchFamily="49" charset="-122"/>
                <a:ea typeface="黑体" panose="02010609060101010101" pitchFamily="49" charset="-122"/>
              </a:rPr>
              <a:t>，宽</a:t>
            </a:r>
            <a:r>
              <a:rPr lang="en-US" altLang="zh-CN" sz="1800" dirty="0">
                <a:solidFill>
                  <a:schemeClr val="bg2">
                    <a:lumMod val="10000"/>
                  </a:schemeClr>
                </a:solidFill>
                <a:latin typeface="黑体" panose="02010609060101010101" pitchFamily="49" charset="-122"/>
                <a:ea typeface="黑体" panose="02010609060101010101" pitchFamily="49" charset="-122"/>
              </a:rPr>
              <a:t>30cm</a:t>
            </a:r>
            <a:r>
              <a:rPr lang="zh-CN" altLang="en-US" sz="1800" dirty="0">
                <a:solidFill>
                  <a:schemeClr val="bg2">
                    <a:lumMod val="10000"/>
                  </a:schemeClr>
                </a:solidFill>
                <a:latin typeface="黑体" panose="02010609060101010101" pitchFamily="49" charset="-122"/>
                <a:ea typeface="黑体" panose="02010609060101010101" pitchFamily="49" charset="-122"/>
              </a:rPr>
              <a:t>的长方形纸板剪成若干个大小相同</a:t>
            </a:r>
            <a:r>
              <a:rPr lang="zh-CN" altLang="en-US" sz="1800">
                <a:solidFill>
                  <a:schemeClr val="bg2">
                    <a:lumMod val="10000"/>
                  </a:schemeClr>
                </a:solidFill>
                <a:latin typeface="黑体" panose="02010609060101010101" pitchFamily="49" charset="-122"/>
                <a:ea typeface="黑体" panose="02010609060101010101" pitchFamily="49" charset="-122"/>
              </a:rPr>
              <a:t>的正</a:t>
            </a:r>
            <a:endParaRPr lang="en-US" altLang="zh-CN" sz="1800">
              <a:solidFill>
                <a:schemeClr val="bg2">
                  <a:lumMod val="10000"/>
                </a:schemeClr>
              </a:solidFill>
              <a:latin typeface="黑体" panose="02010609060101010101" pitchFamily="49" charset="-122"/>
              <a:ea typeface="黑体" panose="02010609060101010101" pitchFamily="49" charset="-122"/>
            </a:endParaRPr>
          </a:p>
          <a:p>
            <a:pPr>
              <a:lnSpc>
                <a:spcPct val="130000"/>
              </a:lnSpc>
            </a:pPr>
            <a:r>
              <a:rPr lang="en-US" altLang="zh-CN" sz="1800">
                <a:solidFill>
                  <a:schemeClr val="bg2">
                    <a:lumMod val="10000"/>
                  </a:schemeClr>
                </a:solidFill>
                <a:latin typeface="黑体" panose="02010609060101010101" pitchFamily="49" charset="-122"/>
                <a:ea typeface="黑体" panose="02010609060101010101" pitchFamily="49" charset="-122"/>
              </a:rPr>
              <a:t>  </a:t>
            </a:r>
            <a:r>
              <a:rPr lang="zh-CN" altLang="en-US" sz="1800">
                <a:solidFill>
                  <a:schemeClr val="bg2">
                    <a:lumMod val="10000"/>
                  </a:schemeClr>
                </a:solidFill>
                <a:latin typeface="黑体" panose="02010609060101010101" pitchFamily="49" charset="-122"/>
                <a:ea typeface="黑体" panose="02010609060101010101" pitchFamily="49" charset="-122"/>
              </a:rPr>
              <a:t>方形。</a:t>
            </a:r>
            <a:r>
              <a:rPr lang="en-US" altLang="zh-CN" sz="1800">
                <a:solidFill>
                  <a:schemeClr val="bg2">
                    <a:lumMod val="10000"/>
                  </a:schemeClr>
                </a:solidFill>
                <a:latin typeface="+mj-ea"/>
                <a:ea typeface="+mj-ea"/>
              </a:rPr>
              <a:t>(</a:t>
            </a:r>
            <a:r>
              <a:rPr lang="zh-CN" altLang="en-US" sz="1800">
                <a:solidFill>
                  <a:schemeClr val="bg2">
                    <a:lumMod val="10000"/>
                  </a:schemeClr>
                </a:solidFill>
                <a:latin typeface="黑体" panose="02010609060101010101" pitchFamily="49" charset="-122"/>
                <a:ea typeface="黑体" panose="02010609060101010101" pitchFamily="49" charset="-122"/>
              </a:rPr>
              <a:t>边长是整厘米数，并且没有剩余</a:t>
            </a:r>
            <a:r>
              <a:rPr lang="en-US" altLang="zh-CN" sz="1800">
                <a:solidFill>
                  <a:schemeClr val="bg2">
                    <a:lumMod val="10000"/>
                  </a:schemeClr>
                </a:solidFill>
                <a:latin typeface="+mj-ea"/>
                <a:ea typeface="+mj-ea"/>
              </a:rPr>
              <a:t>)</a:t>
            </a:r>
            <a:endParaRPr lang="zh-CN" altLang="en-US" sz="1800" dirty="0">
              <a:solidFill>
                <a:schemeClr val="bg2">
                  <a:lumMod val="10000"/>
                </a:schemeClr>
              </a:solidFill>
              <a:latin typeface="黑体" panose="02010609060101010101" pitchFamily="49" charset="-122"/>
              <a:ea typeface="黑体" panose="02010609060101010101" pitchFamily="49" charset="-122"/>
            </a:endParaRPr>
          </a:p>
        </p:txBody>
      </p:sp>
      <p:sp>
        <p:nvSpPr>
          <p:cNvPr id="12" name="TextBox 11"/>
          <p:cNvSpPr txBox="1"/>
          <p:nvPr/>
        </p:nvSpPr>
        <p:spPr>
          <a:xfrm>
            <a:off x="657265" y="3134712"/>
            <a:ext cx="7973263" cy="401328"/>
          </a:xfrm>
          <a:prstGeom prst="rect">
            <a:avLst/>
          </a:prstGeom>
          <a:noFill/>
        </p:spPr>
        <p:txBody>
          <a:bodyPr wrap="square" rtlCol="0">
            <a:spAutoFit/>
          </a:bodyPr>
          <a:lstStyle/>
          <a:p>
            <a:pPr>
              <a:lnSpc>
                <a:spcPct val="130000"/>
              </a:lnSpc>
            </a:pPr>
            <a:r>
              <a:rPr lang="zh-CN" altLang="en-US" sz="1800" dirty="0">
                <a:solidFill>
                  <a:srgbClr val="C00000"/>
                </a:solidFill>
                <a:latin typeface="黑体" panose="02010609060101010101" pitchFamily="49" charset="-122"/>
                <a:ea typeface="黑体" panose="02010609060101010101" pitchFamily="49" charset="-122"/>
              </a:rPr>
              <a:t>解答：</a:t>
            </a:r>
            <a:r>
              <a:rPr lang="zh-CN" altLang="en-US" sz="1800" dirty="0">
                <a:solidFill>
                  <a:schemeClr val="bg2">
                    <a:lumMod val="10000"/>
                  </a:schemeClr>
                </a:solidFill>
                <a:latin typeface="黑体" panose="02010609060101010101" pitchFamily="49" charset="-122"/>
                <a:ea typeface="黑体" panose="02010609060101010101" pitchFamily="49" charset="-122"/>
              </a:rPr>
              <a:t>因为</a:t>
            </a:r>
            <a:r>
              <a:rPr lang="en-US" altLang="zh-CN" sz="1800" dirty="0">
                <a:solidFill>
                  <a:schemeClr val="bg2">
                    <a:lumMod val="10000"/>
                  </a:schemeClr>
                </a:solidFill>
                <a:latin typeface="黑体" panose="02010609060101010101" pitchFamily="49" charset="-122"/>
                <a:ea typeface="黑体" panose="02010609060101010101" pitchFamily="49" charset="-122"/>
              </a:rPr>
              <a:t>40</a:t>
            </a:r>
            <a:r>
              <a:rPr lang="zh-CN" altLang="en-US" sz="1800" dirty="0">
                <a:solidFill>
                  <a:schemeClr val="bg2">
                    <a:lumMod val="10000"/>
                  </a:schemeClr>
                </a:solidFill>
                <a:latin typeface="黑体" panose="02010609060101010101" pitchFamily="49" charset="-122"/>
                <a:ea typeface="黑体" panose="02010609060101010101" pitchFamily="49" charset="-122"/>
              </a:rPr>
              <a:t>和</a:t>
            </a:r>
            <a:r>
              <a:rPr lang="en-US" altLang="zh-CN" sz="1800" dirty="0">
                <a:solidFill>
                  <a:schemeClr val="bg2">
                    <a:lumMod val="10000"/>
                  </a:schemeClr>
                </a:solidFill>
                <a:latin typeface="黑体" panose="02010609060101010101" pitchFamily="49" charset="-122"/>
                <a:ea typeface="黑体" panose="02010609060101010101" pitchFamily="49" charset="-122"/>
              </a:rPr>
              <a:t>30</a:t>
            </a:r>
            <a:r>
              <a:rPr lang="zh-CN" altLang="en-US" sz="1800" dirty="0">
                <a:solidFill>
                  <a:schemeClr val="bg2">
                    <a:lumMod val="10000"/>
                  </a:schemeClr>
                </a:solidFill>
                <a:latin typeface="黑体" panose="02010609060101010101" pitchFamily="49" charset="-122"/>
                <a:ea typeface="黑体" panose="02010609060101010101" pitchFamily="49" charset="-122"/>
              </a:rPr>
              <a:t>的最大公因数是</a:t>
            </a:r>
            <a:r>
              <a:rPr lang="en-US" altLang="zh-CN" sz="1800" dirty="0">
                <a:solidFill>
                  <a:schemeClr val="bg2">
                    <a:lumMod val="10000"/>
                  </a:schemeClr>
                </a:solidFill>
                <a:latin typeface="黑体" panose="02010609060101010101" pitchFamily="49" charset="-122"/>
                <a:ea typeface="黑体" panose="02010609060101010101" pitchFamily="49" charset="-122"/>
              </a:rPr>
              <a:t>10</a:t>
            </a:r>
            <a:r>
              <a:rPr lang="zh-CN" altLang="en-US" sz="1800" dirty="0">
                <a:solidFill>
                  <a:schemeClr val="bg2">
                    <a:lumMod val="10000"/>
                  </a:schemeClr>
                </a:solidFill>
                <a:latin typeface="黑体" panose="02010609060101010101" pitchFamily="49" charset="-122"/>
                <a:ea typeface="黑体" panose="02010609060101010101" pitchFamily="49" charset="-122"/>
              </a:rPr>
              <a:t>，所以剪成的正方形的边长最长是</a:t>
            </a:r>
            <a:r>
              <a:rPr lang="en-US" altLang="zh-CN" sz="1800">
                <a:solidFill>
                  <a:schemeClr val="bg2">
                    <a:lumMod val="10000"/>
                  </a:schemeClr>
                </a:solidFill>
                <a:latin typeface="黑体" panose="02010609060101010101" pitchFamily="49" charset="-122"/>
                <a:ea typeface="黑体" panose="02010609060101010101" pitchFamily="49" charset="-122"/>
              </a:rPr>
              <a:t>10cm</a:t>
            </a:r>
            <a:r>
              <a:rPr lang="zh-CN" altLang="en-US" sz="1800">
                <a:solidFill>
                  <a:schemeClr val="bg2">
                    <a:lumMod val="10000"/>
                  </a:schemeClr>
                </a:solidFill>
                <a:latin typeface="黑体" panose="02010609060101010101" pitchFamily="49" charset="-122"/>
                <a:ea typeface="黑体" panose="02010609060101010101" pitchFamily="49" charset="-122"/>
              </a:rPr>
              <a:t>。</a:t>
            </a:r>
            <a:endParaRPr lang="zh-CN" altLang="en-US" sz="1800" dirty="0">
              <a:solidFill>
                <a:schemeClr val="bg2">
                  <a:lumMod val="10000"/>
                </a:schemeClr>
              </a:solidFill>
              <a:latin typeface="黑体" panose="02010609060101010101" pitchFamily="49" charset="-122"/>
              <a:ea typeface="黑体" panose="02010609060101010101" pitchFamily="49" charset="-122"/>
            </a:endParaRPr>
          </a:p>
        </p:txBody>
      </p:sp>
      <p:grpSp>
        <p:nvGrpSpPr>
          <p:cNvPr id="15" name="组合 14">
            <a:extLst>
              <a:ext uri="{FF2B5EF4-FFF2-40B4-BE49-F238E27FC236}">
                <a16:creationId xmlns:a16="http://schemas.microsoft.com/office/drawing/2014/main" id="{B2D0E34C-BFAA-4186-AE0D-A090E92D046C}"/>
              </a:ext>
            </a:extLst>
          </p:cNvPr>
          <p:cNvGrpSpPr/>
          <p:nvPr/>
        </p:nvGrpSpPr>
        <p:grpSpPr>
          <a:xfrm>
            <a:off x="465350" y="516019"/>
            <a:ext cx="1663997" cy="480463"/>
            <a:chOff x="1196480" y="446639"/>
            <a:chExt cx="1663997" cy="480463"/>
          </a:xfrm>
        </p:grpSpPr>
        <p:grpSp>
          <p:nvGrpSpPr>
            <p:cNvPr id="16" name="组合 15">
              <a:extLst>
                <a:ext uri="{FF2B5EF4-FFF2-40B4-BE49-F238E27FC236}">
                  <a16:creationId xmlns:a16="http://schemas.microsoft.com/office/drawing/2014/main" id="{E77F5AAF-1FA4-49B2-B940-1A0419675A13}"/>
                </a:ext>
              </a:extLst>
            </p:cNvPr>
            <p:cNvGrpSpPr/>
            <p:nvPr/>
          </p:nvGrpSpPr>
          <p:grpSpPr>
            <a:xfrm>
              <a:off x="1196480" y="454038"/>
              <a:ext cx="1663997" cy="473064"/>
              <a:chOff x="1542232" y="666658"/>
              <a:chExt cx="1173875" cy="333725"/>
            </a:xfrm>
          </p:grpSpPr>
          <p:sp>
            <p:nvSpPr>
              <p:cNvPr id="18" name="圆角矩形 1">
                <a:extLst>
                  <a:ext uri="{FF2B5EF4-FFF2-40B4-BE49-F238E27FC236}">
                    <a16:creationId xmlns:a16="http://schemas.microsoft.com/office/drawing/2014/main" id="{2A035448-10A4-4EDE-AD1C-595085544BC6}"/>
                  </a:ext>
                </a:extLst>
              </p:cNvPr>
              <p:cNvSpPr/>
              <p:nvPr/>
            </p:nvSpPr>
            <p:spPr bwMode="auto">
              <a:xfrm>
                <a:off x="1542232" y="666658"/>
                <a:ext cx="1173875" cy="333725"/>
              </a:xfrm>
              <a:prstGeom prst="roundRect">
                <a:avLst>
                  <a:gd name="adj" fmla="val 16667"/>
                </a:avLst>
              </a:prstGeom>
              <a:solidFill>
                <a:srgbClr val="87BE62"/>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buFont typeface="Arial" panose="020B0604020202020204" pitchFamily="34" charset="0"/>
                  <a:buNone/>
                  <a:defRPr/>
                </a:pPr>
                <a:endParaRPr lang="zh-CN" altLang="en-US">
                  <a:solidFill>
                    <a:schemeClr val="tx1"/>
                  </a:solidFill>
                  <a:latin typeface="Arial" panose="020B0604020202020204" pitchFamily="34" charset="0"/>
                </a:endParaRPr>
              </a:p>
            </p:txBody>
          </p:sp>
          <p:sp>
            <p:nvSpPr>
              <p:cNvPr id="19" name="椭圆 18">
                <a:extLst>
                  <a:ext uri="{FF2B5EF4-FFF2-40B4-BE49-F238E27FC236}">
                    <a16:creationId xmlns:a16="http://schemas.microsoft.com/office/drawing/2014/main" id="{6DC3E1FD-DEC1-46D2-9A0C-15F9B12AF42F}"/>
                  </a:ext>
                </a:extLst>
              </p:cNvPr>
              <p:cNvSpPr/>
              <p:nvPr/>
            </p:nvSpPr>
            <p:spPr>
              <a:xfrm>
                <a:off x="2607033" y="692411"/>
                <a:ext cx="74506" cy="74506"/>
              </a:xfrm>
              <a:prstGeom prst="ellipse">
                <a:avLst/>
              </a:prstGeom>
              <a:solidFill>
                <a:srgbClr val="D4F2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a16="http://schemas.microsoft.com/office/drawing/2014/main" id="{CCE47DDC-39E7-40CE-A109-753D07C58740}"/>
                </a:ext>
              </a:extLst>
            </p:cNvPr>
            <p:cNvSpPr/>
            <p:nvPr/>
          </p:nvSpPr>
          <p:spPr>
            <a:xfrm>
              <a:off x="1320591" y="446639"/>
              <a:ext cx="1415773" cy="461665"/>
            </a:xfrm>
            <a:prstGeom prst="rect">
              <a:avLst/>
            </a:prstGeom>
          </p:spPr>
          <p:txBody>
            <a:bodyPr wrap="none">
              <a:spAutoFit/>
            </a:bodyPr>
            <a:lstStyle/>
            <a:p>
              <a:pPr algn="ctr"/>
              <a:r>
                <a:rPr lang="zh-CN" altLang="en-US" sz="2400">
                  <a:solidFill>
                    <a:schemeClr val="bg1"/>
                  </a:solidFill>
                  <a:latin typeface="黑体" panose="02010609060101010101" pitchFamily="49" charset="-122"/>
                  <a:ea typeface="黑体" panose="02010609060101010101" pitchFamily="49" charset="-122"/>
                </a:rPr>
                <a:t>巩固应用</a:t>
              </a:r>
            </a:p>
          </p:txBody>
        </p:sp>
      </p:grpSp>
      <p:grpSp>
        <p:nvGrpSpPr>
          <p:cNvPr id="20" name="组合 19">
            <a:extLst>
              <a:ext uri="{FF2B5EF4-FFF2-40B4-BE49-F238E27FC236}">
                <a16:creationId xmlns:a16="http://schemas.microsoft.com/office/drawing/2014/main" id="{0F15B7CA-D740-4995-AA8E-39D34825E6F5}"/>
              </a:ext>
            </a:extLst>
          </p:cNvPr>
          <p:cNvGrpSpPr/>
          <p:nvPr/>
        </p:nvGrpSpPr>
        <p:grpSpPr>
          <a:xfrm>
            <a:off x="2228593" y="2003109"/>
            <a:ext cx="2125212" cy="712952"/>
            <a:chOff x="2189884" y="3316413"/>
            <a:chExt cx="1806519" cy="712952"/>
          </a:xfrm>
        </p:grpSpPr>
        <p:sp>
          <p:nvSpPr>
            <p:cNvPr id="21" name="对话气泡: 圆角矩形 20">
              <a:extLst>
                <a:ext uri="{FF2B5EF4-FFF2-40B4-BE49-F238E27FC236}">
                  <a16:creationId xmlns:a16="http://schemas.microsoft.com/office/drawing/2014/main" id="{52712A40-A10F-4584-8094-CE4AFA2CF5DF}"/>
                </a:ext>
              </a:extLst>
            </p:cNvPr>
            <p:cNvSpPr/>
            <p:nvPr/>
          </p:nvSpPr>
          <p:spPr>
            <a:xfrm>
              <a:off x="2201593" y="3335146"/>
              <a:ext cx="1773010" cy="682625"/>
            </a:xfrm>
            <a:prstGeom prst="wedgeRoundRectCallout">
              <a:avLst>
                <a:gd name="adj1" fmla="val -62770"/>
                <a:gd name="adj2" fmla="val 14284"/>
                <a:gd name="adj3" fmla="val 16667"/>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p>
          </p:txBody>
        </p:sp>
        <p:sp>
          <p:nvSpPr>
            <p:cNvPr id="22" name="矩形 21">
              <a:extLst>
                <a:ext uri="{FF2B5EF4-FFF2-40B4-BE49-F238E27FC236}">
                  <a16:creationId xmlns:a16="http://schemas.microsoft.com/office/drawing/2014/main" id="{2953D68A-C854-475C-A0EB-0AE8B92CD27A}"/>
                </a:ext>
              </a:extLst>
            </p:cNvPr>
            <p:cNvSpPr/>
            <p:nvPr/>
          </p:nvSpPr>
          <p:spPr>
            <a:xfrm>
              <a:off x="2189884" y="3316413"/>
              <a:ext cx="1806519" cy="712952"/>
            </a:xfrm>
            <a:prstGeom prst="rect">
              <a:avLst/>
            </a:prstGeom>
          </p:spPr>
          <p:txBody>
            <a:bodyPr wrap="square">
              <a:spAutoFit/>
            </a:bodyPr>
            <a:lstStyle/>
            <a:p>
              <a:pPr>
                <a:lnSpc>
                  <a:spcPct val="120000"/>
                </a:lnSpc>
              </a:pPr>
              <a:r>
                <a:rPr lang="zh-CN" altLang="en-US" sz="1800">
                  <a:solidFill>
                    <a:srgbClr val="000000"/>
                  </a:solidFill>
                  <a:latin typeface="楷体" panose="02010609060101010101" pitchFamily="49" charset="-122"/>
                  <a:ea typeface="楷体" panose="02010609060101010101" pitchFamily="49" charset="-122"/>
                  <a:cs typeface="Arial" panose="020B0604020202020204" pitchFamily="34" charset="0"/>
                </a:rPr>
                <a:t>剪成的正方形的边长最长是多少厘米？</a:t>
              </a:r>
              <a:endParaRPr lang="en-US" altLang="zh-CN" sz="1800">
                <a:solidFill>
                  <a:srgbClr val="000000"/>
                </a:solidFill>
                <a:latin typeface="楷体" panose="02010609060101010101" pitchFamily="49" charset="-122"/>
                <a:ea typeface="楷体" panose="02010609060101010101" pitchFamily="49" charset="-122"/>
                <a:cs typeface="Arial" panose="020B0604020202020204" pitchFamily="34" charset="0"/>
              </a:endParaRPr>
            </a:p>
          </p:txBody>
        </p:sp>
      </p:grpSp>
      <p:grpSp>
        <p:nvGrpSpPr>
          <p:cNvPr id="23" name="组合 22">
            <a:extLst>
              <a:ext uri="{FF2B5EF4-FFF2-40B4-BE49-F238E27FC236}">
                <a16:creationId xmlns:a16="http://schemas.microsoft.com/office/drawing/2014/main" id="{035B618B-DDA9-4554-A985-1C38C3B534A1}"/>
              </a:ext>
            </a:extLst>
          </p:cNvPr>
          <p:cNvGrpSpPr/>
          <p:nvPr/>
        </p:nvGrpSpPr>
        <p:grpSpPr>
          <a:xfrm>
            <a:off x="4719994" y="2003109"/>
            <a:ext cx="2031326" cy="712952"/>
            <a:chOff x="2189884" y="3316413"/>
            <a:chExt cx="1726712" cy="712952"/>
          </a:xfrm>
        </p:grpSpPr>
        <p:sp>
          <p:nvSpPr>
            <p:cNvPr id="24" name="对话气泡: 圆角矩形 23">
              <a:extLst>
                <a:ext uri="{FF2B5EF4-FFF2-40B4-BE49-F238E27FC236}">
                  <a16:creationId xmlns:a16="http://schemas.microsoft.com/office/drawing/2014/main" id="{2F421D67-B19E-41C2-9109-30FDBB1AD8BB}"/>
                </a:ext>
              </a:extLst>
            </p:cNvPr>
            <p:cNvSpPr/>
            <p:nvPr/>
          </p:nvSpPr>
          <p:spPr>
            <a:xfrm>
              <a:off x="2201594" y="3335146"/>
              <a:ext cx="1695570" cy="682625"/>
            </a:xfrm>
            <a:prstGeom prst="wedgeRoundRectCallout">
              <a:avLst>
                <a:gd name="adj1" fmla="val 60536"/>
                <a:gd name="adj2" fmla="val 6470"/>
                <a:gd name="adj3" fmla="val 16667"/>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p>
          </p:txBody>
        </p:sp>
        <p:sp>
          <p:nvSpPr>
            <p:cNvPr id="25" name="矩形 24">
              <a:extLst>
                <a:ext uri="{FF2B5EF4-FFF2-40B4-BE49-F238E27FC236}">
                  <a16:creationId xmlns:a16="http://schemas.microsoft.com/office/drawing/2014/main" id="{69F78A5E-4482-44AD-9E7E-A3C6E63544ED}"/>
                </a:ext>
              </a:extLst>
            </p:cNvPr>
            <p:cNvSpPr/>
            <p:nvPr/>
          </p:nvSpPr>
          <p:spPr>
            <a:xfrm>
              <a:off x="2189884" y="3316413"/>
              <a:ext cx="1726712" cy="712952"/>
            </a:xfrm>
            <a:prstGeom prst="rect">
              <a:avLst/>
            </a:prstGeom>
          </p:spPr>
          <p:txBody>
            <a:bodyPr wrap="square">
              <a:spAutoFit/>
            </a:bodyPr>
            <a:lstStyle/>
            <a:p>
              <a:pPr>
                <a:lnSpc>
                  <a:spcPct val="120000"/>
                </a:lnSpc>
              </a:pPr>
              <a:r>
                <a:rPr lang="zh-CN" altLang="en-US" sz="1800">
                  <a:solidFill>
                    <a:srgbClr val="000000"/>
                  </a:solidFill>
                  <a:latin typeface="楷体" panose="02010609060101010101" pitchFamily="49" charset="-122"/>
                  <a:ea typeface="楷体" panose="02010609060101010101" pitchFamily="49" charset="-122"/>
                  <a:cs typeface="Arial" panose="020B0604020202020204" pitchFamily="34" charset="0"/>
                </a:rPr>
                <a:t>一共可以剪成多少个这样的正方形？</a:t>
              </a:r>
              <a:endParaRPr lang="en-US" altLang="zh-CN" sz="1800">
                <a:solidFill>
                  <a:srgbClr val="000000"/>
                </a:solidFill>
                <a:latin typeface="楷体" panose="02010609060101010101" pitchFamily="49" charset="-122"/>
                <a:ea typeface="楷体" panose="02010609060101010101" pitchFamily="49" charset="-122"/>
                <a:cs typeface="Arial" panose="020B0604020202020204" pitchFamily="34" charset="0"/>
              </a:endParaRPr>
            </a:p>
          </p:txBody>
        </p:sp>
      </p:grpSp>
      <p:pic>
        <p:nvPicPr>
          <p:cNvPr id="7" name="图片 6">
            <a:extLst>
              <a:ext uri="{FF2B5EF4-FFF2-40B4-BE49-F238E27FC236}">
                <a16:creationId xmlns:a16="http://schemas.microsoft.com/office/drawing/2014/main" id="{D9B34708-1AAD-439F-B267-4A6BB67F47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68130" y="1716664"/>
            <a:ext cx="1234818" cy="1234818"/>
          </a:xfrm>
          <a:prstGeom prst="rect">
            <a:avLst/>
          </a:prstGeom>
        </p:spPr>
      </p:pic>
      <p:pic>
        <p:nvPicPr>
          <p:cNvPr id="9" name="图片 8">
            <a:extLst>
              <a:ext uri="{FF2B5EF4-FFF2-40B4-BE49-F238E27FC236}">
                <a16:creationId xmlns:a16="http://schemas.microsoft.com/office/drawing/2014/main" id="{835C9FB7-3864-4327-AB42-E0323F4C11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2236" y="1620230"/>
            <a:ext cx="1478709" cy="1478709"/>
          </a:xfrm>
          <a:prstGeom prst="rect">
            <a:avLst/>
          </a:prstGeom>
        </p:spPr>
      </p:pic>
      <p:sp>
        <p:nvSpPr>
          <p:cNvPr id="26" name="矩形 25">
            <a:extLst>
              <a:ext uri="{FF2B5EF4-FFF2-40B4-BE49-F238E27FC236}">
                <a16:creationId xmlns:a16="http://schemas.microsoft.com/office/drawing/2014/main" id="{C6E80BB0-B206-4F3B-8760-9F768AC255B9}"/>
              </a:ext>
            </a:extLst>
          </p:cNvPr>
          <p:cNvSpPr/>
          <p:nvPr/>
        </p:nvSpPr>
        <p:spPr>
          <a:xfrm>
            <a:off x="2979256" y="3687026"/>
            <a:ext cx="3185487" cy="369332"/>
          </a:xfrm>
          <a:prstGeom prst="rect">
            <a:avLst/>
          </a:prstGeom>
        </p:spPr>
        <p:txBody>
          <a:bodyPr wrap="none">
            <a:spAutoFit/>
          </a:bodyPr>
          <a:lstStyle/>
          <a:p>
            <a:r>
              <a:rPr lang="en-US" altLang="zh-CN" sz="1800">
                <a:solidFill>
                  <a:schemeClr val="bg2">
                    <a:lumMod val="10000"/>
                  </a:schemeClr>
                </a:solidFill>
                <a:latin typeface="+mn-ea"/>
              </a:rPr>
              <a:t>(</a:t>
            </a:r>
            <a:r>
              <a:rPr lang="en-US" altLang="zh-CN" sz="1800">
                <a:solidFill>
                  <a:schemeClr val="bg2">
                    <a:lumMod val="10000"/>
                  </a:schemeClr>
                </a:solidFill>
                <a:latin typeface="黑体" panose="02010609060101010101" pitchFamily="49" charset="-122"/>
                <a:ea typeface="黑体" panose="02010609060101010101" pitchFamily="49" charset="-122"/>
              </a:rPr>
              <a:t>40</a:t>
            </a:r>
            <a:r>
              <a:rPr lang="en-US" altLang="zh-CN" sz="1800">
                <a:solidFill>
                  <a:schemeClr val="bg2">
                    <a:lumMod val="10000"/>
                  </a:schemeClr>
                </a:solidFill>
                <a:latin typeface="+mn-ea"/>
              </a:rPr>
              <a:t>÷</a:t>
            </a:r>
            <a:r>
              <a:rPr lang="en-US" altLang="zh-CN" sz="1800">
                <a:solidFill>
                  <a:schemeClr val="bg2">
                    <a:lumMod val="10000"/>
                  </a:schemeClr>
                </a:solidFill>
                <a:latin typeface="黑体" panose="02010609060101010101" pitchFamily="49" charset="-122"/>
                <a:ea typeface="黑体" panose="02010609060101010101" pitchFamily="49" charset="-122"/>
              </a:rPr>
              <a:t>10</a:t>
            </a:r>
            <a:r>
              <a:rPr lang="en-US" altLang="zh-CN" sz="1800">
                <a:solidFill>
                  <a:schemeClr val="bg2">
                    <a:lumMod val="10000"/>
                  </a:schemeClr>
                </a:solidFill>
                <a:latin typeface="+mn-ea"/>
              </a:rPr>
              <a:t>)×(</a:t>
            </a:r>
            <a:r>
              <a:rPr lang="en-US" altLang="zh-CN" sz="1800">
                <a:solidFill>
                  <a:schemeClr val="bg2">
                    <a:lumMod val="10000"/>
                  </a:schemeClr>
                </a:solidFill>
                <a:latin typeface="黑体" panose="02010609060101010101" pitchFamily="49" charset="-122"/>
                <a:ea typeface="黑体" panose="02010609060101010101" pitchFamily="49" charset="-122"/>
              </a:rPr>
              <a:t>30</a:t>
            </a:r>
            <a:r>
              <a:rPr lang="en-US" altLang="zh-CN" sz="1800">
                <a:solidFill>
                  <a:schemeClr val="bg2">
                    <a:lumMod val="10000"/>
                  </a:schemeClr>
                </a:solidFill>
                <a:latin typeface="+mn-ea"/>
              </a:rPr>
              <a:t>÷</a:t>
            </a:r>
            <a:r>
              <a:rPr lang="en-US" altLang="zh-CN" sz="1800">
                <a:solidFill>
                  <a:schemeClr val="bg2">
                    <a:lumMod val="10000"/>
                  </a:schemeClr>
                </a:solidFill>
                <a:latin typeface="黑体" panose="02010609060101010101" pitchFamily="49" charset="-122"/>
                <a:ea typeface="黑体" panose="02010609060101010101" pitchFamily="49" charset="-122"/>
              </a:rPr>
              <a:t>10</a:t>
            </a:r>
            <a:r>
              <a:rPr lang="en-US" altLang="zh-CN" sz="1800">
                <a:solidFill>
                  <a:schemeClr val="bg2">
                    <a:lumMod val="10000"/>
                  </a:schemeClr>
                </a:solidFill>
                <a:latin typeface="+mn-ea"/>
              </a:rPr>
              <a:t>)</a:t>
            </a:r>
            <a:r>
              <a:rPr lang="zh-CN" altLang="en-US" sz="1800">
                <a:solidFill>
                  <a:schemeClr val="bg2">
                    <a:lumMod val="10000"/>
                  </a:schemeClr>
                </a:solidFill>
                <a:latin typeface="+mn-ea"/>
              </a:rPr>
              <a:t>＝</a:t>
            </a:r>
            <a:r>
              <a:rPr lang="en-US" altLang="zh-CN" sz="1800">
                <a:solidFill>
                  <a:schemeClr val="bg2">
                    <a:lumMod val="10000"/>
                  </a:schemeClr>
                </a:solidFill>
                <a:latin typeface="黑体" panose="02010609060101010101" pitchFamily="49" charset="-122"/>
                <a:ea typeface="黑体" panose="02010609060101010101" pitchFamily="49" charset="-122"/>
              </a:rPr>
              <a:t>12</a:t>
            </a:r>
            <a:r>
              <a:rPr lang="en-US" altLang="zh-CN" sz="1800">
                <a:solidFill>
                  <a:schemeClr val="bg2">
                    <a:lumMod val="10000"/>
                  </a:schemeClr>
                </a:solidFill>
                <a:latin typeface="+mn-ea"/>
              </a:rPr>
              <a:t>(</a:t>
            </a:r>
            <a:r>
              <a:rPr lang="zh-CN" altLang="en-US" sz="1800">
                <a:solidFill>
                  <a:schemeClr val="bg2">
                    <a:lumMod val="10000"/>
                  </a:schemeClr>
                </a:solidFill>
                <a:latin typeface="黑体" panose="02010609060101010101" pitchFamily="49" charset="-122"/>
                <a:ea typeface="黑体" panose="02010609060101010101" pitchFamily="49" charset="-122"/>
              </a:rPr>
              <a:t>个</a:t>
            </a:r>
            <a:r>
              <a:rPr lang="en-US" altLang="zh-CN" sz="1800">
                <a:solidFill>
                  <a:schemeClr val="bg2">
                    <a:lumMod val="10000"/>
                  </a:schemeClr>
                </a:solidFill>
                <a:latin typeface="+mn-ea"/>
              </a:rPr>
              <a:t>)</a:t>
            </a:r>
            <a:endParaRPr lang="zh-CN" altLang="en-US" sz="1600">
              <a:solidFill>
                <a:schemeClr val="bg2">
                  <a:lumMod val="1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66" y="1032988"/>
            <a:ext cx="7778074" cy="761427"/>
          </a:xfrm>
          <a:prstGeom prst="rect">
            <a:avLst/>
          </a:prstGeom>
          <a:noFill/>
        </p:spPr>
        <p:txBody>
          <a:bodyPr wrap="square" rtlCol="0">
            <a:spAutoFit/>
          </a:bodyPr>
          <a:lstStyle/>
          <a:p>
            <a:pPr>
              <a:lnSpc>
                <a:spcPct val="130000"/>
              </a:lnSpc>
            </a:pPr>
            <a:r>
              <a:rPr lang="en-US" altLang="zh-CN" sz="1800">
                <a:solidFill>
                  <a:schemeClr val="bg2">
                    <a:lumMod val="10000"/>
                  </a:schemeClr>
                </a:solidFill>
                <a:latin typeface="黑体" panose="02010609060101010101" pitchFamily="49" charset="-122"/>
                <a:ea typeface="黑体" panose="02010609060101010101" pitchFamily="49" charset="-122"/>
              </a:rPr>
              <a:t>2.</a:t>
            </a:r>
            <a:r>
              <a:rPr lang="zh-CN" altLang="en-US" sz="1800">
                <a:solidFill>
                  <a:schemeClr val="bg2">
                    <a:lumMod val="10000"/>
                  </a:schemeClr>
                </a:solidFill>
                <a:latin typeface="黑体" panose="02010609060101010101" pitchFamily="49" charset="-122"/>
                <a:ea typeface="黑体" panose="02010609060101010101" pitchFamily="49" charset="-122"/>
              </a:rPr>
              <a:t>有三条彩带，长度分别是</a:t>
            </a:r>
            <a:r>
              <a:rPr lang="en-US" altLang="zh-CN" sz="1800">
                <a:solidFill>
                  <a:schemeClr val="bg2">
                    <a:lumMod val="10000"/>
                  </a:schemeClr>
                </a:solidFill>
                <a:latin typeface="黑体" panose="02010609060101010101" pitchFamily="49" charset="-122"/>
                <a:ea typeface="黑体" panose="02010609060101010101" pitchFamily="49" charset="-122"/>
              </a:rPr>
              <a:t>18cm</a:t>
            </a:r>
            <a:r>
              <a:rPr lang="zh-CN" altLang="en-US" sz="1800">
                <a:solidFill>
                  <a:schemeClr val="bg2">
                    <a:lumMod val="10000"/>
                  </a:schemeClr>
                </a:solidFill>
                <a:latin typeface="黑体" panose="02010609060101010101" pitchFamily="49" charset="-122"/>
                <a:ea typeface="黑体" panose="02010609060101010101" pitchFamily="49" charset="-122"/>
              </a:rPr>
              <a:t>、</a:t>
            </a:r>
            <a:r>
              <a:rPr lang="en-US" altLang="zh-CN" sz="1800">
                <a:solidFill>
                  <a:schemeClr val="bg2">
                    <a:lumMod val="10000"/>
                  </a:schemeClr>
                </a:solidFill>
                <a:latin typeface="黑体" panose="02010609060101010101" pitchFamily="49" charset="-122"/>
                <a:ea typeface="黑体" panose="02010609060101010101" pitchFamily="49" charset="-122"/>
              </a:rPr>
              <a:t>24cm</a:t>
            </a:r>
            <a:r>
              <a:rPr lang="zh-CN" altLang="en-US" sz="1800">
                <a:solidFill>
                  <a:schemeClr val="bg2">
                    <a:lumMod val="10000"/>
                  </a:schemeClr>
                </a:solidFill>
                <a:latin typeface="黑体" panose="02010609060101010101" pitchFamily="49" charset="-122"/>
                <a:ea typeface="黑体" panose="02010609060101010101" pitchFamily="49" charset="-122"/>
              </a:rPr>
              <a:t>、</a:t>
            </a:r>
            <a:r>
              <a:rPr lang="en-US" altLang="zh-CN" sz="1800">
                <a:solidFill>
                  <a:schemeClr val="bg2">
                    <a:lumMod val="10000"/>
                  </a:schemeClr>
                </a:solidFill>
                <a:latin typeface="黑体" panose="02010609060101010101" pitchFamily="49" charset="-122"/>
                <a:ea typeface="黑体" panose="02010609060101010101" pitchFamily="49" charset="-122"/>
              </a:rPr>
              <a:t>30cm</a:t>
            </a:r>
            <a:r>
              <a:rPr lang="zh-CN" altLang="en-US" sz="1800">
                <a:solidFill>
                  <a:schemeClr val="bg2">
                    <a:lumMod val="10000"/>
                  </a:schemeClr>
                </a:solidFill>
                <a:latin typeface="黑体" panose="02010609060101010101" pitchFamily="49" charset="-122"/>
                <a:ea typeface="黑体" panose="02010609060101010101" pitchFamily="49" charset="-122"/>
              </a:rPr>
              <a:t>。现在要把它们截成同样长的小段，每条彩带都不能有剩余，每段最长是多少厘米？一共可以截成多少段？</a:t>
            </a:r>
            <a:endParaRPr lang="zh-CN" altLang="en-US" sz="1800" dirty="0">
              <a:solidFill>
                <a:schemeClr val="bg2">
                  <a:lumMod val="10000"/>
                </a:schemeClr>
              </a:solidFill>
              <a:latin typeface="黑体" panose="02010609060101010101" pitchFamily="49" charset="-122"/>
              <a:ea typeface="黑体" panose="02010609060101010101" pitchFamily="49" charset="-122"/>
            </a:endParaRPr>
          </a:p>
        </p:txBody>
      </p:sp>
      <p:sp>
        <p:nvSpPr>
          <p:cNvPr id="13" name="TextBox 12"/>
          <p:cNvSpPr txBox="1"/>
          <p:nvPr/>
        </p:nvSpPr>
        <p:spPr>
          <a:xfrm>
            <a:off x="657266" y="1938956"/>
            <a:ext cx="7778074" cy="1121525"/>
          </a:xfrm>
          <a:prstGeom prst="rect">
            <a:avLst/>
          </a:prstGeom>
          <a:noFill/>
        </p:spPr>
        <p:txBody>
          <a:bodyPr wrap="square" rtlCol="0">
            <a:spAutoFit/>
          </a:bodyPr>
          <a:lstStyle/>
          <a:p>
            <a:pPr>
              <a:lnSpc>
                <a:spcPct val="130000"/>
              </a:lnSpc>
            </a:pPr>
            <a:r>
              <a:rPr lang="zh-CN" altLang="en-US" sz="1800" dirty="0">
                <a:solidFill>
                  <a:srgbClr val="C00000"/>
                </a:solidFill>
                <a:latin typeface="黑体" panose="02010609060101010101" pitchFamily="49" charset="-122"/>
                <a:ea typeface="黑体" panose="02010609060101010101" pitchFamily="49" charset="-122"/>
              </a:rPr>
              <a:t>思路分析：</a:t>
            </a:r>
            <a:r>
              <a:rPr lang="zh-CN" altLang="en-US" sz="1800" dirty="0">
                <a:solidFill>
                  <a:schemeClr val="bg2">
                    <a:lumMod val="10000"/>
                  </a:schemeClr>
                </a:solidFill>
                <a:latin typeface="黑体" panose="02010609060101010101" pitchFamily="49" charset="-122"/>
                <a:ea typeface="黑体" panose="02010609060101010101" pitchFamily="49" charset="-122"/>
              </a:rPr>
              <a:t>要求每段最长是多少厘米，就是求三个数的最大公因数，再分别用这三个数除以它们的最大公因数就是每条彩带可以截成的段数，加起来就是一共可以截成的段数</a:t>
            </a:r>
          </a:p>
        </p:txBody>
      </p:sp>
      <p:sp>
        <p:nvSpPr>
          <p:cNvPr id="14" name="TextBox 13"/>
          <p:cNvSpPr txBox="1"/>
          <p:nvPr/>
        </p:nvSpPr>
        <p:spPr>
          <a:xfrm>
            <a:off x="657267" y="3205022"/>
            <a:ext cx="6520774" cy="401328"/>
          </a:xfrm>
          <a:prstGeom prst="rect">
            <a:avLst/>
          </a:prstGeom>
          <a:noFill/>
        </p:spPr>
        <p:txBody>
          <a:bodyPr wrap="square" rtlCol="0">
            <a:spAutoFit/>
          </a:bodyPr>
          <a:lstStyle/>
          <a:p>
            <a:pPr>
              <a:lnSpc>
                <a:spcPct val="130000"/>
              </a:lnSpc>
            </a:pPr>
            <a:r>
              <a:rPr lang="zh-CN" altLang="en-US" sz="1800" dirty="0">
                <a:solidFill>
                  <a:srgbClr val="C00000"/>
                </a:solidFill>
                <a:latin typeface="黑体" panose="02010609060101010101" pitchFamily="49" charset="-122"/>
                <a:ea typeface="黑体" panose="02010609060101010101" pitchFamily="49" charset="-122"/>
              </a:rPr>
              <a:t>解答：</a:t>
            </a:r>
            <a:r>
              <a:rPr lang="zh-CN" altLang="en-US" sz="1800" dirty="0">
                <a:solidFill>
                  <a:schemeClr val="bg2">
                    <a:lumMod val="10000"/>
                  </a:schemeClr>
                </a:solidFill>
                <a:latin typeface="黑体" panose="02010609060101010101" pitchFamily="49" charset="-122"/>
                <a:ea typeface="黑体" panose="02010609060101010101" pitchFamily="49" charset="-122"/>
              </a:rPr>
              <a:t>因为</a:t>
            </a:r>
            <a:r>
              <a:rPr lang="en-US" altLang="zh-CN" sz="1800" dirty="0">
                <a:solidFill>
                  <a:schemeClr val="bg2">
                    <a:lumMod val="10000"/>
                  </a:schemeClr>
                </a:solidFill>
                <a:latin typeface="黑体" panose="02010609060101010101" pitchFamily="49" charset="-122"/>
                <a:ea typeface="黑体" panose="02010609060101010101" pitchFamily="49" charset="-122"/>
              </a:rPr>
              <a:t>18</a:t>
            </a:r>
            <a:r>
              <a:rPr lang="zh-CN" altLang="en-US" sz="1800" dirty="0">
                <a:solidFill>
                  <a:schemeClr val="bg2">
                    <a:lumMod val="10000"/>
                  </a:schemeClr>
                </a:solidFill>
                <a:latin typeface="黑体" panose="02010609060101010101" pitchFamily="49" charset="-122"/>
                <a:ea typeface="黑体" panose="02010609060101010101" pitchFamily="49" charset="-122"/>
              </a:rPr>
              <a:t>、</a:t>
            </a:r>
            <a:r>
              <a:rPr lang="en-US" altLang="zh-CN" sz="1800" dirty="0">
                <a:solidFill>
                  <a:schemeClr val="bg2">
                    <a:lumMod val="10000"/>
                  </a:schemeClr>
                </a:solidFill>
                <a:latin typeface="黑体" panose="02010609060101010101" pitchFamily="49" charset="-122"/>
                <a:ea typeface="黑体" panose="02010609060101010101" pitchFamily="49" charset="-122"/>
              </a:rPr>
              <a:t>24</a:t>
            </a:r>
            <a:r>
              <a:rPr lang="zh-CN" altLang="en-US" sz="1800" dirty="0">
                <a:solidFill>
                  <a:schemeClr val="bg2">
                    <a:lumMod val="10000"/>
                  </a:schemeClr>
                </a:solidFill>
                <a:latin typeface="黑体" panose="02010609060101010101" pitchFamily="49" charset="-122"/>
                <a:ea typeface="黑体" panose="02010609060101010101" pitchFamily="49" charset="-122"/>
              </a:rPr>
              <a:t>和</a:t>
            </a:r>
            <a:r>
              <a:rPr lang="en-US" altLang="zh-CN" sz="1800" dirty="0">
                <a:solidFill>
                  <a:schemeClr val="bg2">
                    <a:lumMod val="10000"/>
                  </a:schemeClr>
                </a:solidFill>
                <a:latin typeface="黑体" panose="02010609060101010101" pitchFamily="49" charset="-122"/>
                <a:ea typeface="黑体" panose="02010609060101010101" pitchFamily="49" charset="-122"/>
              </a:rPr>
              <a:t>30</a:t>
            </a:r>
            <a:r>
              <a:rPr lang="zh-CN" altLang="en-US" sz="1800" dirty="0">
                <a:solidFill>
                  <a:schemeClr val="bg2">
                    <a:lumMod val="10000"/>
                  </a:schemeClr>
                </a:solidFill>
                <a:latin typeface="黑体" panose="02010609060101010101" pitchFamily="49" charset="-122"/>
                <a:ea typeface="黑体" panose="02010609060101010101" pitchFamily="49" charset="-122"/>
              </a:rPr>
              <a:t>的最大公因数是</a:t>
            </a:r>
            <a:r>
              <a:rPr lang="en-US" altLang="zh-CN" sz="1800" dirty="0">
                <a:solidFill>
                  <a:schemeClr val="bg2">
                    <a:lumMod val="10000"/>
                  </a:schemeClr>
                </a:solidFill>
                <a:latin typeface="黑体" panose="02010609060101010101" pitchFamily="49" charset="-122"/>
                <a:ea typeface="黑体" panose="02010609060101010101" pitchFamily="49" charset="-122"/>
              </a:rPr>
              <a:t>6</a:t>
            </a:r>
            <a:r>
              <a:rPr lang="zh-CN" altLang="en-US" sz="1800" dirty="0">
                <a:solidFill>
                  <a:schemeClr val="bg2">
                    <a:lumMod val="10000"/>
                  </a:schemeClr>
                </a:solidFill>
                <a:latin typeface="黑体" panose="02010609060101010101" pitchFamily="49" charset="-122"/>
                <a:ea typeface="黑体" panose="02010609060101010101" pitchFamily="49" charset="-122"/>
              </a:rPr>
              <a:t>，所以每段最长是</a:t>
            </a:r>
            <a:r>
              <a:rPr lang="en-US" altLang="zh-CN" sz="1800">
                <a:solidFill>
                  <a:schemeClr val="bg2">
                    <a:lumMod val="10000"/>
                  </a:schemeClr>
                </a:solidFill>
                <a:latin typeface="黑体" panose="02010609060101010101" pitchFamily="49" charset="-122"/>
                <a:ea typeface="黑体" panose="02010609060101010101" pitchFamily="49" charset="-122"/>
              </a:rPr>
              <a:t>6cm</a:t>
            </a:r>
            <a:r>
              <a:rPr lang="zh-CN" altLang="en-US" sz="1800">
                <a:solidFill>
                  <a:schemeClr val="bg2">
                    <a:lumMod val="10000"/>
                  </a:schemeClr>
                </a:solidFill>
                <a:latin typeface="黑体" panose="02010609060101010101" pitchFamily="49" charset="-122"/>
                <a:ea typeface="黑体" panose="02010609060101010101" pitchFamily="49" charset="-122"/>
              </a:rPr>
              <a:t>。</a:t>
            </a:r>
            <a:endParaRPr lang="en-US" altLang="zh-CN" sz="1800" dirty="0">
              <a:solidFill>
                <a:schemeClr val="bg2">
                  <a:lumMod val="10000"/>
                </a:schemeClr>
              </a:solidFill>
              <a:latin typeface="黑体" panose="02010609060101010101" pitchFamily="49" charset="-122"/>
              <a:ea typeface="黑体" panose="02010609060101010101" pitchFamily="49" charset="-122"/>
            </a:endParaRPr>
          </a:p>
        </p:txBody>
      </p:sp>
      <p:grpSp>
        <p:nvGrpSpPr>
          <p:cNvPr id="15" name="组合 14">
            <a:extLst>
              <a:ext uri="{FF2B5EF4-FFF2-40B4-BE49-F238E27FC236}">
                <a16:creationId xmlns:a16="http://schemas.microsoft.com/office/drawing/2014/main" id="{B2D0E34C-BFAA-4186-AE0D-A090E92D046C}"/>
              </a:ext>
            </a:extLst>
          </p:cNvPr>
          <p:cNvGrpSpPr/>
          <p:nvPr/>
        </p:nvGrpSpPr>
        <p:grpSpPr>
          <a:xfrm>
            <a:off x="465350" y="516019"/>
            <a:ext cx="1663997" cy="480463"/>
            <a:chOff x="1196480" y="446639"/>
            <a:chExt cx="1663997" cy="480463"/>
          </a:xfrm>
        </p:grpSpPr>
        <p:grpSp>
          <p:nvGrpSpPr>
            <p:cNvPr id="16" name="组合 15">
              <a:extLst>
                <a:ext uri="{FF2B5EF4-FFF2-40B4-BE49-F238E27FC236}">
                  <a16:creationId xmlns:a16="http://schemas.microsoft.com/office/drawing/2014/main" id="{E77F5AAF-1FA4-49B2-B940-1A0419675A13}"/>
                </a:ext>
              </a:extLst>
            </p:cNvPr>
            <p:cNvGrpSpPr/>
            <p:nvPr/>
          </p:nvGrpSpPr>
          <p:grpSpPr>
            <a:xfrm>
              <a:off x="1196480" y="454038"/>
              <a:ext cx="1663997" cy="473064"/>
              <a:chOff x="1542232" y="666658"/>
              <a:chExt cx="1173875" cy="333725"/>
            </a:xfrm>
          </p:grpSpPr>
          <p:sp>
            <p:nvSpPr>
              <p:cNvPr id="18" name="圆角矩形 1">
                <a:extLst>
                  <a:ext uri="{FF2B5EF4-FFF2-40B4-BE49-F238E27FC236}">
                    <a16:creationId xmlns:a16="http://schemas.microsoft.com/office/drawing/2014/main" id="{2A035448-10A4-4EDE-AD1C-595085544BC6}"/>
                  </a:ext>
                </a:extLst>
              </p:cNvPr>
              <p:cNvSpPr/>
              <p:nvPr/>
            </p:nvSpPr>
            <p:spPr bwMode="auto">
              <a:xfrm>
                <a:off x="1542232" y="666658"/>
                <a:ext cx="1173875" cy="333725"/>
              </a:xfrm>
              <a:prstGeom prst="roundRect">
                <a:avLst>
                  <a:gd name="adj" fmla="val 16667"/>
                </a:avLst>
              </a:prstGeom>
              <a:solidFill>
                <a:srgbClr val="87BE62"/>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buFont typeface="Arial" panose="020B0604020202020204" pitchFamily="34" charset="0"/>
                  <a:buNone/>
                  <a:defRPr/>
                </a:pPr>
                <a:endParaRPr lang="zh-CN" altLang="en-US">
                  <a:solidFill>
                    <a:schemeClr val="tx1"/>
                  </a:solidFill>
                  <a:latin typeface="Arial" panose="020B0604020202020204" pitchFamily="34" charset="0"/>
                </a:endParaRPr>
              </a:p>
            </p:txBody>
          </p:sp>
          <p:sp>
            <p:nvSpPr>
              <p:cNvPr id="19" name="椭圆 18">
                <a:extLst>
                  <a:ext uri="{FF2B5EF4-FFF2-40B4-BE49-F238E27FC236}">
                    <a16:creationId xmlns:a16="http://schemas.microsoft.com/office/drawing/2014/main" id="{6DC3E1FD-DEC1-46D2-9A0C-15F9B12AF42F}"/>
                  </a:ext>
                </a:extLst>
              </p:cNvPr>
              <p:cNvSpPr/>
              <p:nvPr/>
            </p:nvSpPr>
            <p:spPr>
              <a:xfrm>
                <a:off x="2607033" y="692411"/>
                <a:ext cx="74506" cy="74506"/>
              </a:xfrm>
              <a:prstGeom prst="ellipse">
                <a:avLst/>
              </a:prstGeom>
              <a:solidFill>
                <a:srgbClr val="D4F2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a16="http://schemas.microsoft.com/office/drawing/2014/main" id="{CCE47DDC-39E7-40CE-A109-753D07C58740}"/>
                </a:ext>
              </a:extLst>
            </p:cNvPr>
            <p:cNvSpPr/>
            <p:nvPr/>
          </p:nvSpPr>
          <p:spPr>
            <a:xfrm>
              <a:off x="1320591" y="446639"/>
              <a:ext cx="1415773" cy="461665"/>
            </a:xfrm>
            <a:prstGeom prst="rect">
              <a:avLst/>
            </a:prstGeom>
          </p:spPr>
          <p:txBody>
            <a:bodyPr wrap="none">
              <a:spAutoFit/>
            </a:bodyPr>
            <a:lstStyle/>
            <a:p>
              <a:pPr algn="ctr"/>
              <a:r>
                <a:rPr lang="zh-CN" altLang="en-US" sz="2400">
                  <a:solidFill>
                    <a:schemeClr val="bg1"/>
                  </a:solidFill>
                  <a:latin typeface="黑体" panose="02010609060101010101" pitchFamily="49" charset="-122"/>
                  <a:ea typeface="黑体" panose="02010609060101010101" pitchFamily="49" charset="-122"/>
                </a:rPr>
                <a:t>巩固应用</a:t>
              </a:r>
            </a:p>
          </p:txBody>
        </p:sp>
      </p:grpSp>
      <p:sp>
        <p:nvSpPr>
          <p:cNvPr id="26" name="TextBox 13">
            <a:extLst>
              <a:ext uri="{FF2B5EF4-FFF2-40B4-BE49-F238E27FC236}">
                <a16:creationId xmlns:a16="http://schemas.microsoft.com/office/drawing/2014/main" id="{E03DAD8B-3FC4-4FB7-B2D3-C0990E186D6D}"/>
              </a:ext>
            </a:extLst>
          </p:cNvPr>
          <p:cNvSpPr txBox="1"/>
          <p:nvPr/>
        </p:nvSpPr>
        <p:spPr>
          <a:xfrm>
            <a:off x="1311613" y="3709184"/>
            <a:ext cx="3317537" cy="401328"/>
          </a:xfrm>
          <a:prstGeom prst="rect">
            <a:avLst/>
          </a:prstGeom>
          <a:noFill/>
        </p:spPr>
        <p:txBody>
          <a:bodyPr wrap="square" rtlCol="0">
            <a:spAutoFit/>
          </a:bodyPr>
          <a:lstStyle/>
          <a:p>
            <a:pPr>
              <a:lnSpc>
                <a:spcPct val="130000"/>
              </a:lnSpc>
            </a:pPr>
            <a:r>
              <a:rPr lang="en-US" altLang="zh-CN" sz="1800">
                <a:solidFill>
                  <a:schemeClr val="bg2">
                    <a:lumMod val="10000"/>
                  </a:schemeClr>
                </a:solidFill>
                <a:latin typeface="黑体" panose="02010609060101010101" pitchFamily="49" charset="-122"/>
                <a:ea typeface="黑体" panose="02010609060101010101" pitchFamily="49" charset="-122"/>
              </a:rPr>
              <a:t>18</a:t>
            </a:r>
            <a:r>
              <a:rPr lang="en-US" altLang="zh-CN" sz="1800">
                <a:solidFill>
                  <a:schemeClr val="bg2">
                    <a:lumMod val="10000"/>
                  </a:schemeClr>
                </a:solidFill>
                <a:latin typeface="+mn-ea"/>
              </a:rPr>
              <a:t>÷</a:t>
            </a:r>
            <a:r>
              <a:rPr lang="en-US" altLang="zh-CN" sz="1800">
                <a:solidFill>
                  <a:schemeClr val="bg2">
                    <a:lumMod val="10000"/>
                  </a:schemeClr>
                </a:solidFill>
                <a:latin typeface="黑体" panose="02010609060101010101" pitchFamily="49" charset="-122"/>
                <a:ea typeface="黑体" panose="02010609060101010101" pitchFamily="49" charset="-122"/>
              </a:rPr>
              <a:t>6</a:t>
            </a:r>
            <a:r>
              <a:rPr lang="zh-CN" altLang="en-US" sz="1800" dirty="0">
                <a:solidFill>
                  <a:schemeClr val="bg2">
                    <a:lumMod val="10000"/>
                  </a:schemeClr>
                </a:solidFill>
                <a:latin typeface="+mn-ea"/>
              </a:rPr>
              <a:t>＋</a:t>
            </a:r>
            <a:r>
              <a:rPr lang="en-US" altLang="zh-CN" sz="1800" dirty="0">
                <a:solidFill>
                  <a:schemeClr val="bg2">
                    <a:lumMod val="10000"/>
                  </a:schemeClr>
                </a:solidFill>
                <a:latin typeface="黑体" panose="02010609060101010101" pitchFamily="49" charset="-122"/>
                <a:ea typeface="黑体" panose="02010609060101010101" pitchFamily="49" charset="-122"/>
              </a:rPr>
              <a:t>24</a:t>
            </a:r>
            <a:r>
              <a:rPr lang="en-US" altLang="zh-CN" sz="1800" dirty="0">
                <a:solidFill>
                  <a:schemeClr val="bg2">
                    <a:lumMod val="10000"/>
                  </a:schemeClr>
                </a:solidFill>
                <a:latin typeface="+mn-ea"/>
              </a:rPr>
              <a:t>÷</a:t>
            </a:r>
            <a:r>
              <a:rPr lang="en-US" altLang="zh-CN" sz="1800" dirty="0">
                <a:solidFill>
                  <a:schemeClr val="bg2">
                    <a:lumMod val="10000"/>
                  </a:schemeClr>
                </a:solidFill>
                <a:latin typeface="黑体" panose="02010609060101010101" pitchFamily="49" charset="-122"/>
                <a:ea typeface="黑体" panose="02010609060101010101" pitchFamily="49" charset="-122"/>
              </a:rPr>
              <a:t>6</a:t>
            </a:r>
            <a:r>
              <a:rPr lang="zh-CN" altLang="en-US" sz="1800">
                <a:solidFill>
                  <a:schemeClr val="bg2">
                    <a:lumMod val="10000"/>
                  </a:schemeClr>
                </a:solidFill>
                <a:latin typeface="+mn-ea"/>
              </a:rPr>
              <a:t>＋</a:t>
            </a:r>
            <a:r>
              <a:rPr lang="en-US" altLang="zh-CN" sz="1800">
                <a:solidFill>
                  <a:schemeClr val="bg2">
                    <a:lumMod val="10000"/>
                  </a:schemeClr>
                </a:solidFill>
                <a:latin typeface="黑体" panose="02010609060101010101" pitchFamily="49" charset="-122"/>
                <a:ea typeface="黑体" panose="02010609060101010101" pitchFamily="49" charset="-122"/>
              </a:rPr>
              <a:t>30</a:t>
            </a:r>
            <a:r>
              <a:rPr lang="en-US" altLang="zh-CN" sz="1800">
                <a:solidFill>
                  <a:schemeClr val="bg2">
                    <a:lumMod val="10000"/>
                  </a:schemeClr>
                </a:solidFill>
                <a:latin typeface="+mn-ea"/>
              </a:rPr>
              <a:t>÷</a:t>
            </a:r>
            <a:r>
              <a:rPr lang="en-US" altLang="zh-CN" sz="1800">
                <a:solidFill>
                  <a:schemeClr val="bg2">
                    <a:lumMod val="10000"/>
                  </a:schemeClr>
                </a:solidFill>
                <a:latin typeface="黑体" panose="02010609060101010101" pitchFamily="49" charset="-122"/>
                <a:ea typeface="黑体" panose="02010609060101010101" pitchFamily="49" charset="-122"/>
              </a:rPr>
              <a:t>6</a:t>
            </a:r>
            <a:r>
              <a:rPr lang="zh-CN" altLang="en-US" sz="1800">
                <a:solidFill>
                  <a:schemeClr val="bg2">
                    <a:lumMod val="10000"/>
                  </a:schemeClr>
                </a:solidFill>
                <a:latin typeface="+mn-ea"/>
              </a:rPr>
              <a:t>＝</a:t>
            </a:r>
            <a:r>
              <a:rPr lang="en-US" altLang="zh-CN" sz="1800">
                <a:solidFill>
                  <a:schemeClr val="bg2">
                    <a:lumMod val="10000"/>
                  </a:schemeClr>
                </a:solidFill>
                <a:latin typeface="黑体" panose="02010609060101010101" pitchFamily="49" charset="-122"/>
                <a:ea typeface="黑体" panose="02010609060101010101" pitchFamily="49" charset="-122"/>
              </a:rPr>
              <a:t>12</a:t>
            </a:r>
            <a:r>
              <a:rPr lang="en-US" altLang="zh-CN" sz="1800">
                <a:solidFill>
                  <a:schemeClr val="bg2">
                    <a:lumMod val="10000"/>
                  </a:schemeClr>
                </a:solidFill>
                <a:latin typeface="+mn-ea"/>
              </a:rPr>
              <a:t>(</a:t>
            </a:r>
            <a:r>
              <a:rPr lang="zh-CN" altLang="en-US" sz="1800">
                <a:solidFill>
                  <a:schemeClr val="bg2">
                    <a:lumMod val="10000"/>
                  </a:schemeClr>
                </a:solidFill>
                <a:latin typeface="黑体" panose="02010609060101010101" pitchFamily="49" charset="-122"/>
                <a:ea typeface="黑体" panose="02010609060101010101" pitchFamily="49" charset="-122"/>
              </a:rPr>
              <a:t>段</a:t>
            </a:r>
            <a:r>
              <a:rPr lang="en-US" altLang="zh-CN" sz="1800">
                <a:solidFill>
                  <a:schemeClr val="bg2">
                    <a:lumMod val="10000"/>
                  </a:schemeClr>
                </a:solidFill>
                <a:latin typeface="+mn-ea"/>
              </a:rPr>
              <a:t>)</a:t>
            </a:r>
            <a:endParaRPr lang="zh-CN" altLang="en-US" sz="1800" dirty="0">
              <a:solidFill>
                <a:schemeClr val="bg2">
                  <a:lumMod val="10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23384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6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461" y="1101120"/>
            <a:ext cx="8040124" cy="835806"/>
          </a:xfrm>
          <a:prstGeom prst="rect">
            <a:avLst/>
          </a:prstGeom>
          <a:noFill/>
        </p:spPr>
        <p:txBody>
          <a:bodyPr wrap="square" rtlCol="0">
            <a:spAutoFit/>
          </a:bodyPr>
          <a:lstStyle/>
          <a:p>
            <a:pPr>
              <a:lnSpc>
                <a:spcPct val="130000"/>
              </a:lnSpc>
            </a:pPr>
            <a:r>
              <a:rPr lang="zh-CN" altLang="en-US" sz="2000" dirty="0">
                <a:solidFill>
                  <a:schemeClr val="bg2">
                    <a:lumMod val="10000"/>
                  </a:schemeClr>
                </a:solidFill>
                <a:latin typeface="黑体" panose="02010609060101010101" pitchFamily="49" charset="-122"/>
                <a:ea typeface="黑体" panose="02010609060101010101" pitchFamily="49" charset="-122"/>
              </a:rPr>
              <a:t>如果要用边长是整分米数的正方形地砖把贮藏室的地面</a:t>
            </a:r>
            <a:r>
              <a:rPr lang="zh-CN" altLang="en-US" sz="2000">
                <a:solidFill>
                  <a:schemeClr val="bg2">
                    <a:lumMod val="10000"/>
                  </a:schemeClr>
                </a:solidFill>
                <a:latin typeface="黑体" panose="02010609060101010101" pitchFamily="49" charset="-122"/>
                <a:ea typeface="黑体" panose="02010609060101010101" pitchFamily="49" charset="-122"/>
              </a:rPr>
              <a:t>铺满</a:t>
            </a:r>
            <a:r>
              <a:rPr lang="en-US" altLang="zh-CN" sz="2000">
                <a:solidFill>
                  <a:schemeClr val="bg2">
                    <a:lumMod val="10000"/>
                  </a:schemeClr>
                </a:solidFill>
                <a:latin typeface="+mj-ea"/>
                <a:ea typeface="+mj-ea"/>
              </a:rPr>
              <a:t>(</a:t>
            </a:r>
            <a:r>
              <a:rPr lang="zh-CN" altLang="en-US" sz="2000">
                <a:solidFill>
                  <a:schemeClr val="bg2">
                    <a:lumMod val="10000"/>
                  </a:schemeClr>
                </a:solidFill>
                <a:latin typeface="黑体" panose="02010609060101010101" pitchFamily="49" charset="-122"/>
                <a:ea typeface="黑体" panose="02010609060101010101" pitchFamily="49" charset="-122"/>
              </a:rPr>
              <a:t>使用</a:t>
            </a:r>
            <a:r>
              <a:rPr lang="zh-CN" altLang="en-US" sz="2000" dirty="0">
                <a:solidFill>
                  <a:schemeClr val="bg2">
                    <a:lumMod val="10000"/>
                  </a:schemeClr>
                </a:solidFill>
                <a:latin typeface="黑体" panose="02010609060101010101" pitchFamily="49" charset="-122"/>
                <a:ea typeface="黑体" panose="02010609060101010101" pitchFamily="49" charset="-122"/>
              </a:rPr>
              <a:t>的地砖必须都是</a:t>
            </a:r>
            <a:r>
              <a:rPr lang="zh-CN" altLang="en-US" sz="2000">
                <a:solidFill>
                  <a:schemeClr val="bg2">
                    <a:lumMod val="10000"/>
                  </a:schemeClr>
                </a:solidFill>
                <a:latin typeface="黑体" panose="02010609060101010101" pitchFamily="49" charset="-122"/>
                <a:ea typeface="黑体" panose="02010609060101010101" pitchFamily="49" charset="-122"/>
              </a:rPr>
              <a:t>整块</a:t>
            </a:r>
            <a:r>
              <a:rPr lang="en-US" altLang="zh-CN" sz="2000">
                <a:solidFill>
                  <a:schemeClr val="bg2">
                    <a:lumMod val="10000"/>
                  </a:schemeClr>
                </a:solidFill>
                <a:latin typeface="+mj-ea"/>
              </a:rPr>
              <a:t>)</a:t>
            </a:r>
            <a:r>
              <a:rPr lang="zh-CN" altLang="en-US" sz="2000">
                <a:solidFill>
                  <a:schemeClr val="bg2">
                    <a:lumMod val="10000"/>
                  </a:schemeClr>
                </a:solidFill>
                <a:latin typeface="黑体" panose="02010609060101010101" pitchFamily="49" charset="-122"/>
                <a:ea typeface="黑体" panose="02010609060101010101" pitchFamily="49" charset="-122"/>
              </a:rPr>
              <a:t>，</a:t>
            </a:r>
            <a:r>
              <a:rPr lang="zh-CN" altLang="en-US" sz="2000" dirty="0">
                <a:solidFill>
                  <a:schemeClr val="bg2">
                    <a:lumMod val="10000"/>
                  </a:schemeClr>
                </a:solidFill>
                <a:latin typeface="黑体" panose="02010609060101010101" pitchFamily="49" charset="-122"/>
                <a:ea typeface="黑体" panose="02010609060101010101" pitchFamily="49" charset="-122"/>
              </a:rPr>
              <a:t>可以选择边长是几分米的地砖？边长最大是几分米？</a:t>
            </a:r>
          </a:p>
        </p:txBody>
      </p:sp>
      <p:grpSp>
        <p:nvGrpSpPr>
          <p:cNvPr id="13" name="组合 12">
            <a:extLst>
              <a:ext uri="{FF2B5EF4-FFF2-40B4-BE49-F238E27FC236}">
                <a16:creationId xmlns:a16="http://schemas.microsoft.com/office/drawing/2014/main" id="{3187009F-1363-4D65-9B69-DAE1061B38C9}"/>
              </a:ext>
            </a:extLst>
          </p:cNvPr>
          <p:cNvGrpSpPr/>
          <p:nvPr/>
        </p:nvGrpSpPr>
        <p:grpSpPr>
          <a:xfrm>
            <a:off x="465350" y="516019"/>
            <a:ext cx="1663997" cy="480463"/>
            <a:chOff x="1196480" y="446639"/>
            <a:chExt cx="1663997" cy="480463"/>
          </a:xfrm>
        </p:grpSpPr>
        <p:grpSp>
          <p:nvGrpSpPr>
            <p:cNvPr id="14" name="组合 13">
              <a:extLst>
                <a:ext uri="{FF2B5EF4-FFF2-40B4-BE49-F238E27FC236}">
                  <a16:creationId xmlns:a16="http://schemas.microsoft.com/office/drawing/2014/main" id="{3AE309F4-2F58-4176-9538-2D6AB6BD36A2}"/>
                </a:ext>
              </a:extLst>
            </p:cNvPr>
            <p:cNvGrpSpPr/>
            <p:nvPr/>
          </p:nvGrpSpPr>
          <p:grpSpPr>
            <a:xfrm>
              <a:off x="1196480" y="454038"/>
              <a:ext cx="1663997" cy="473064"/>
              <a:chOff x="1542232" y="666658"/>
              <a:chExt cx="1173875" cy="333725"/>
            </a:xfrm>
          </p:grpSpPr>
          <p:sp>
            <p:nvSpPr>
              <p:cNvPr id="16" name="圆角矩形 1">
                <a:extLst>
                  <a:ext uri="{FF2B5EF4-FFF2-40B4-BE49-F238E27FC236}">
                    <a16:creationId xmlns:a16="http://schemas.microsoft.com/office/drawing/2014/main" id="{2524BE92-87E8-4EF1-AB39-E6EBC87F4E39}"/>
                  </a:ext>
                </a:extLst>
              </p:cNvPr>
              <p:cNvSpPr/>
              <p:nvPr/>
            </p:nvSpPr>
            <p:spPr bwMode="auto">
              <a:xfrm>
                <a:off x="1542232" y="666658"/>
                <a:ext cx="1173875" cy="333725"/>
              </a:xfrm>
              <a:prstGeom prst="roundRect">
                <a:avLst>
                  <a:gd name="adj" fmla="val 16667"/>
                </a:avLst>
              </a:prstGeom>
              <a:solidFill>
                <a:srgbClr val="87BE62"/>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buFont typeface="Arial" panose="020B0604020202020204" pitchFamily="34" charset="0"/>
                  <a:buNone/>
                  <a:defRPr/>
                </a:pPr>
                <a:endParaRPr lang="zh-CN" altLang="en-US">
                  <a:solidFill>
                    <a:schemeClr val="tx1"/>
                  </a:solidFill>
                  <a:latin typeface="Arial" panose="020B0604020202020204" pitchFamily="34" charset="0"/>
                </a:endParaRPr>
              </a:p>
            </p:txBody>
          </p:sp>
          <p:sp>
            <p:nvSpPr>
              <p:cNvPr id="17" name="椭圆 16">
                <a:extLst>
                  <a:ext uri="{FF2B5EF4-FFF2-40B4-BE49-F238E27FC236}">
                    <a16:creationId xmlns:a16="http://schemas.microsoft.com/office/drawing/2014/main" id="{43EFC59D-033E-4AC3-B84D-B3DE58624F54}"/>
                  </a:ext>
                </a:extLst>
              </p:cNvPr>
              <p:cNvSpPr/>
              <p:nvPr/>
            </p:nvSpPr>
            <p:spPr>
              <a:xfrm>
                <a:off x="2607033" y="692411"/>
                <a:ext cx="74506" cy="74506"/>
              </a:xfrm>
              <a:prstGeom prst="ellipse">
                <a:avLst/>
              </a:prstGeom>
              <a:solidFill>
                <a:srgbClr val="D4F2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a:extLst>
                <a:ext uri="{FF2B5EF4-FFF2-40B4-BE49-F238E27FC236}">
                  <a16:creationId xmlns:a16="http://schemas.microsoft.com/office/drawing/2014/main" id="{73305015-9026-4CBE-A3A6-1EB3E3FE9073}"/>
                </a:ext>
              </a:extLst>
            </p:cNvPr>
            <p:cNvSpPr/>
            <p:nvPr/>
          </p:nvSpPr>
          <p:spPr>
            <a:xfrm>
              <a:off x="1320591" y="446639"/>
              <a:ext cx="1415773" cy="461665"/>
            </a:xfrm>
            <a:prstGeom prst="rect">
              <a:avLst/>
            </a:prstGeom>
          </p:spPr>
          <p:txBody>
            <a:bodyPr wrap="none">
              <a:spAutoFit/>
            </a:bodyPr>
            <a:lstStyle/>
            <a:p>
              <a:pPr algn="ctr"/>
              <a:r>
                <a:rPr lang="zh-CN" altLang="en-US" sz="2400">
                  <a:solidFill>
                    <a:schemeClr val="bg1"/>
                  </a:solidFill>
                  <a:latin typeface="黑体" panose="02010609060101010101" pitchFamily="49" charset="-122"/>
                  <a:ea typeface="黑体" panose="02010609060101010101" pitchFamily="49" charset="-122"/>
                </a:rPr>
                <a:t>探究新知</a:t>
              </a:r>
            </a:p>
          </p:txBody>
        </p:sp>
      </p:grpSp>
      <p:pic>
        <p:nvPicPr>
          <p:cNvPr id="18" name="图片 17">
            <a:extLst>
              <a:ext uri="{FF2B5EF4-FFF2-40B4-BE49-F238E27FC236}">
                <a16:creationId xmlns:a16="http://schemas.microsoft.com/office/drawing/2014/main" id="{1E806473-A0DB-42F8-B5E8-9AFBEB177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013" y="2115884"/>
            <a:ext cx="2763974" cy="1844324"/>
          </a:xfrm>
          <a:prstGeom prst="rect">
            <a:avLst/>
          </a:prstGeom>
          <a:ln>
            <a:noFill/>
          </a:ln>
          <a:effectLst>
            <a:softEdge rad="38100"/>
          </a:effectLst>
        </p:spPr>
      </p:pic>
      <p:pic>
        <p:nvPicPr>
          <p:cNvPr id="23" name="图片 22">
            <a:extLst>
              <a:ext uri="{FF2B5EF4-FFF2-40B4-BE49-F238E27FC236}">
                <a16:creationId xmlns:a16="http://schemas.microsoft.com/office/drawing/2014/main" id="{5FFC5010-218E-44EB-9F2D-13EDB2E7A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27203" y="2135630"/>
            <a:ext cx="1374752" cy="1374752"/>
          </a:xfrm>
          <a:prstGeom prst="rect">
            <a:avLst/>
          </a:prstGeom>
        </p:spPr>
      </p:pic>
      <p:grpSp>
        <p:nvGrpSpPr>
          <p:cNvPr id="20" name="组合 19">
            <a:extLst>
              <a:ext uri="{FF2B5EF4-FFF2-40B4-BE49-F238E27FC236}">
                <a16:creationId xmlns:a16="http://schemas.microsoft.com/office/drawing/2014/main" id="{F6681803-1C18-4D0D-A82C-A107BD7484D9}"/>
              </a:ext>
            </a:extLst>
          </p:cNvPr>
          <p:cNvGrpSpPr/>
          <p:nvPr/>
        </p:nvGrpSpPr>
        <p:grpSpPr>
          <a:xfrm>
            <a:off x="1471428" y="2387917"/>
            <a:ext cx="1806519" cy="712952"/>
            <a:chOff x="2189884" y="3316413"/>
            <a:chExt cx="1806519" cy="712952"/>
          </a:xfrm>
        </p:grpSpPr>
        <p:sp>
          <p:nvSpPr>
            <p:cNvPr id="21" name="对话气泡: 圆角矩形 20">
              <a:extLst>
                <a:ext uri="{FF2B5EF4-FFF2-40B4-BE49-F238E27FC236}">
                  <a16:creationId xmlns:a16="http://schemas.microsoft.com/office/drawing/2014/main" id="{37392273-AB66-420F-A63F-A233BE1E84A1}"/>
                </a:ext>
              </a:extLst>
            </p:cNvPr>
            <p:cNvSpPr/>
            <p:nvPr/>
          </p:nvSpPr>
          <p:spPr>
            <a:xfrm>
              <a:off x="2201594" y="3335146"/>
              <a:ext cx="1744009" cy="682625"/>
            </a:xfrm>
            <a:prstGeom prst="wedgeRoundRectCallout">
              <a:avLst>
                <a:gd name="adj1" fmla="val -62770"/>
                <a:gd name="adj2" fmla="val 14284"/>
                <a:gd name="adj3" fmla="val 16667"/>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p>
          </p:txBody>
        </p:sp>
        <p:sp>
          <p:nvSpPr>
            <p:cNvPr id="22" name="矩形 21">
              <a:extLst>
                <a:ext uri="{FF2B5EF4-FFF2-40B4-BE49-F238E27FC236}">
                  <a16:creationId xmlns:a16="http://schemas.microsoft.com/office/drawing/2014/main" id="{A5DF4F37-0BF0-487B-95A4-50E8ECC74311}"/>
                </a:ext>
              </a:extLst>
            </p:cNvPr>
            <p:cNvSpPr/>
            <p:nvPr/>
          </p:nvSpPr>
          <p:spPr>
            <a:xfrm>
              <a:off x="2189884" y="3316413"/>
              <a:ext cx="1806519" cy="712952"/>
            </a:xfrm>
            <a:prstGeom prst="rect">
              <a:avLst/>
            </a:prstGeom>
          </p:spPr>
          <p:txBody>
            <a:bodyPr wrap="square">
              <a:spAutoFit/>
            </a:bodyPr>
            <a:lstStyle/>
            <a:p>
              <a:pPr>
                <a:lnSpc>
                  <a:spcPct val="120000"/>
                </a:lnSpc>
              </a:pPr>
              <a:r>
                <a:rPr lang="zh-CN" altLang="en-US" sz="1800">
                  <a:solidFill>
                    <a:srgbClr val="000000"/>
                  </a:solidFill>
                  <a:latin typeface="楷体" panose="02010609060101010101" pitchFamily="49" charset="-122"/>
                  <a:ea typeface="楷体" panose="02010609060101010101" pitchFamily="49" charset="-122"/>
                  <a:cs typeface="Arial" panose="020B0604020202020204" pitchFamily="34" charset="0"/>
                </a:rPr>
                <a:t>我们家贮藏室长</a:t>
              </a:r>
              <a:r>
                <a:rPr lang="en-US" altLang="zh-CN" sz="1800">
                  <a:solidFill>
                    <a:srgbClr val="000000"/>
                  </a:solidFill>
                  <a:latin typeface="楷体" panose="02010609060101010101" pitchFamily="49" charset="-122"/>
                  <a:ea typeface="楷体" panose="02010609060101010101" pitchFamily="49" charset="-122"/>
                  <a:cs typeface="Arial" panose="020B0604020202020204" pitchFamily="34" charset="0"/>
                </a:rPr>
                <a:t>16dm</a:t>
              </a:r>
              <a:r>
                <a:rPr lang="zh-CN" altLang="en-US" sz="1800">
                  <a:solidFill>
                    <a:srgbClr val="000000"/>
                  </a:solidFill>
                  <a:latin typeface="楷体" panose="02010609060101010101" pitchFamily="49" charset="-122"/>
                  <a:ea typeface="楷体" panose="02010609060101010101" pitchFamily="49" charset="-122"/>
                  <a:cs typeface="Arial" panose="020B0604020202020204" pitchFamily="34" charset="0"/>
                </a:rPr>
                <a:t>，宽</a:t>
              </a:r>
              <a:r>
                <a:rPr lang="en-US" altLang="zh-CN" sz="1800">
                  <a:solidFill>
                    <a:srgbClr val="000000"/>
                  </a:solidFill>
                  <a:latin typeface="楷体" panose="02010609060101010101" pitchFamily="49" charset="-122"/>
                  <a:ea typeface="楷体" panose="02010609060101010101" pitchFamily="49" charset="-122"/>
                  <a:cs typeface="Arial" panose="020B0604020202020204" pitchFamily="34" charset="0"/>
                </a:rPr>
                <a:t>12dm</a:t>
              </a:r>
              <a:r>
                <a:rPr lang="zh-CN" altLang="en-US" sz="1800">
                  <a:solidFill>
                    <a:srgbClr val="000000"/>
                  </a:solidFill>
                  <a:latin typeface="楷体" panose="02010609060101010101" pitchFamily="49" charset="-122"/>
                  <a:ea typeface="楷体" panose="02010609060101010101" pitchFamily="49" charset="-122"/>
                  <a:cs typeface="Arial" panose="020B0604020202020204" pitchFamily="34" charset="0"/>
                </a:rPr>
                <a:t>。</a:t>
              </a:r>
            </a:p>
          </p:txBody>
        </p: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1658" y="2720018"/>
            <a:ext cx="7840682" cy="1121525"/>
          </a:xfrm>
          <a:prstGeom prst="rect">
            <a:avLst/>
          </a:prstGeom>
          <a:noFill/>
        </p:spPr>
        <p:txBody>
          <a:bodyPr wrap="square" rtlCol="0">
            <a:spAutoFit/>
          </a:bodyPr>
          <a:lstStyle/>
          <a:p>
            <a:pPr>
              <a:lnSpc>
                <a:spcPct val="130000"/>
              </a:lnSpc>
            </a:pPr>
            <a:r>
              <a:rPr lang="zh-CN" altLang="en-US" sz="1800" dirty="0">
                <a:solidFill>
                  <a:srgbClr val="C00000"/>
                </a:solidFill>
                <a:latin typeface="黑体" panose="02010609060101010101" pitchFamily="49" charset="-122"/>
                <a:ea typeface="黑体" panose="02010609060101010101" pitchFamily="49" charset="-122"/>
              </a:rPr>
              <a:t>得出：</a:t>
            </a:r>
            <a:r>
              <a:rPr lang="zh-CN" altLang="en-US" sz="1800" dirty="0">
                <a:solidFill>
                  <a:schemeClr val="bg2">
                    <a:lumMod val="10000"/>
                  </a:schemeClr>
                </a:solidFill>
                <a:latin typeface="黑体" panose="02010609060101010101" pitchFamily="49" charset="-122"/>
                <a:ea typeface="黑体" panose="02010609060101010101" pitchFamily="49" charset="-122"/>
              </a:rPr>
              <a:t>正方形地砖的边长必须既是</a:t>
            </a:r>
            <a:r>
              <a:rPr lang="en-US" altLang="zh-CN" sz="1800" dirty="0">
                <a:solidFill>
                  <a:schemeClr val="bg2">
                    <a:lumMod val="10000"/>
                  </a:schemeClr>
                </a:solidFill>
                <a:latin typeface="黑体" panose="02010609060101010101" pitchFamily="49" charset="-122"/>
                <a:ea typeface="黑体" panose="02010609060101010101" pitchFamily="49" charset="-122"/>
              </a:rPr>
              <a:t>16</a:t>
            </a:r>
            <a:r>
              <a:rPr lang="zh-CN" altLang="en-US" sz="1800" dirty="0">
                <a:solidFill>
                  <a:schemeClr val="bg2">
                    <a:lumMod val="10000"/>
                  </a:schemeClr>
                </a:solidFill>
                <a:latin typeface="黑体" panose="02010609060101010101" pitchFamily="49" charset="-122"/>
                <a:ea typeface="黑体" panose="02010609060101010101" pitchFamily="49" charset="-122"/>
              </a:rPr>
              <a:t>的因数，又是</a:t>
            </a:r>
            <a:r>
              <a:rPr lang="en-US" altLang="zh-CN" sz="1800" dirty="0">
                <a:solidFill>
                  <a:schemeClr val="bg2">
                    <a:lumMod val="10000"/>
                  </a:schemeClr>
                </a:solidFill>
                <a:latin typeface="黑体" panose="02010609060101010101" pitchFamily="49" charset="-122"/>
                <a:ea typeface="黑体" panose="02010609060101010101" pitchFamily="49" charset="-122"/>
              </a:rPr>
              <a:t>12</a:t>
            </a:r>
            <a:r>
              <a:rPr lang="zh-CN" altLang="en-US" sz="1800" dirty="0">
                <a:solidFill>
                  <a:schemeClr val="bg2">
                    <a:lumMod val="10000"/>
                  </a:schemeClr>
                </a:solidFill>
                <a:latin typeface="黑体" panose="02010609060101010101" pitchFamily="49" charset="-122"/>
                <a:ea typeface="黑体" panose="02010609060101010101" pitchFamily="49" charset="-122"/>
              </a:rPr>
              <a:t>的因数，即所需正方形地砖的边长是</a:t>
            </a:r>
            <a:r>
              <a:rPr lang="en-US" altLang="zh-CN" sz="1800" dirty="0">
                <a:solidFill>
                  <a:schemeClr val="bg2">
                    <a:lumMod val="10000"/>
                  </a:schemeClr>
                </a:solidFill>
                <a:latin typeface="黑体" panose="02010609060101010101" pitchFamily="49" charset="-122"/>
                <a:ea typeface="黑体" panose="02010609060101010101" pitchFamily="49" charset="-122"/>
              </a:rPr>
              <a:t>16</a:t>
            </a:r>
            <a:r>
              <a:rPr lang="zh-CN" altLang="en-US" sz="1800" dirty="0">
                <a:solidFill>
                  <a:schemeClr val="bg2">
                    <a:lumMod val="10000"/>
                  </a:schemeClr>
                </a:solidFill>
                <a:latin typeface="黑体" panose="02010609060101010101" pitchFamily="49" charset="-122"/>
                <a:ea typeface="黑体" panose="02010609060101010101" pitchFamily="49" charset="-122"/>
              </a:rPr>
              <a:t>和</a:t>
            </a:r>
            <a:r>
              <a:rPr lang="en-US" altLang="zh-CN" sz="1800" dirty="0">
                <a:solidFill>
                  <a:schemeClr val="bg2">
                    <a:lumMod val="10000"/>
                  </a:schemeClr>
                </a:solidFill>
                <a:latin typeface="黑体" panose="02010609060101010101" pitchFamily="49" charset="-122"/>
                <a:ea typeface="黑体" panose="02010609060101010101" pitchFamily="49" charset="-122"/>
              </a:rPr>
              <a:t>12</a:t>
            </a:r>
            <a:r>
              <a:rPr lang="zh-CN" altLang="en-US" sz="1800" dirty="0">
                <a:solidFill>
                  <a:schemeClr val="bg2">
                    <a:lumMod val="10000"/>
                  </a:schemeClr>
                </a:solidFill>
                <a:latin typeface="黑体" panose="02010609060101010101" pitchFamily="49" charset="-122"/>
                <a:ea typeface="黑体" panose="02010609060101010101" pitchFamily="49" charset="-122"/>
              </a:rPr>
              <a:t>的公因数，其中最大公因数就是要求的最大正方形地砖的边长。</a:t>
            </a:r>
          </a:p>
        </p:txBody>
      </p:sp>
      <p:sp>
        <p:nvSpPr>
          <p:cNvPr id="8" name="下箭头 7"/>
          <p:cNvSpPr/>
          <p:nvPr/>
        </p:nvSpPr>
        <p:spPr>
          <a:xfrm>
            <a:off x="4450952" y="2436868"/>
            <a:ext cx="242096" cy="311550"/>
          </a:xfrm>
          <a:prstGeom prst="downArrow">
            <a:avLst/>
          </a:prstGeom>
          <a:solidFill>
            <a:srgbClr val="87B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下箭头 8"/>
          <p:cNvSpPr/>
          <p:nvPr/>
        </p:nvSpPr>
        <p:spPr>
          <a:xfrm>
            <a:off x="4430777" y="3668401"/>
            <a:ext cx="282446" cy="311550"/>
          </a:xfrm>
          <a:prstGeom prst="downArrow">
            <a:avLst/>
          </a:prstGeom>
          <a:solidFill>
            <a:srgbClr val="87B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TextBox 9"/>
          <p:cNvSpPr txBox="1"/>
          <p:nvPr/>
        </p:nvSpPr>
        <p:spPr>
          <a:xfrm>
            <a:off x="651658" y="3946289"/>
            <a:ext cx="7717642" cy="812530"/>
          </a:xfrm>
          <a:prstGeom prst="rect">
            <a:avLst/>
          </a:prstGeom>
          <a:noFill/>
        </p:spPr>
        <p:txBody>
          <a:bodyPr wrap="square" rtlCol="0">
            <a:spAutoFit/>
          </a:bodyPr>
          <a:lstStyle/>
          <a:p>
            <a:pPr>
              <a:lnSpc>
                <a:spcPct val="130000"/>
              </a:lnSpc>
            </a:pPr>
            <a:r>
              <a:rPr lang="en-US" altLang="zh-CN" sz="1800" dirty="0">
                <a:solidFill>
                  <a:schemeClr val="bg2">
                    <a:lumMod val="10000"/>
                  </a:schemeClr>
                </a:solidFill>
                <a:latin typeface="黑体" panose="02010609060101010101" pitchFamily="49" charset="-122"/>
                <a:ea typeface="黑体" panose="02010609060101010101" pitchFamily="49" charset="-122"/>
              </a:rPr>
              <a:t>16</a:t>
            </a:r>
            <a:r>
              <a:rPr lang="zh-CN" altLang="en-US" sz="1800" dirty="0">
                <a:solidFill>
                  <a:schemeClr val="bg2">
                    <a:lumMod val="10000"/>
                  </a:schemeClr>
                </a:solidFill>
                <a:latin typeface="黑体" panose="02010609060101010101" pitchFamily="49" charset="-122"/>
                <a:ea typeface="黑体" panose="02010609060101010101" pitchFamily="49" charset="-122"/>
              </a:rPr>
              <a:t>和</a:t>
            </a:r>
            <a:r>
              <a:rPr lang="en-US" altLang="zh-CN" sz="1800" dirty="0">
                <a:solidFill>
                  <a:schemeClr val="bg2">
                    <a:lumMod val="10000"/>
                  </a:schemeClr>
                </a:solidFill>
                <a:latin typeface="黑体" panose="02010609060101010101" pitchFamily="49" charset="-122"/>
                <a:ea typeface="黑体" panose="02010609060101010101" pitchFamily="49" charset="-122"/>
              </a:rPr>
              <a:t>12</a:t>
            </a:r>
            <a:r>
              <a:rPr lang="zh-CN" altLang="en-US" sz="1800" dirty="0">
                <a:solidFill>
                  <a:schemeClr val="bg2">
                    <a:lumMod val="10000"/>
                  </a:schemeClr>
                </a:solidFill>
                <a:latin typeface="黑体" panose="02010609060101010101" pitchFamily="49" charset="-122"/>
                <a:ea typeface="黑体" panose="02010609060101010101" pitchFamily="49" charset="-122"/>
              </a:rPr>
              <a:t>的公因数有</a:t>
            </a:r>
            <a:r>
              <a:rPr lang="en-US" altLang="zh-CN" sz="1800" dirty="0">
                <a:solidFill>
                  <a:schemeClr val="bg2">
                    <a:lumMod val="10000"/>
                  </a:schemeClr>
                </a:solidFill>
                <a:latin typeface="黑体" panose="02010609060101010101" pitchFamily="49" charset="-122"/>
                <a:ea typeface="黑体" panose="02010609060101010101" pitchFamily="49" charset="-122"/>
              </a:rPr>
              <a:t>1</a:t>
            </a:r>
            <a:r>
              <a:rPr lang="zh-CN" altLang="en-US" sz="1800" dirty="0">
                <a:solidFill>
                  <a:schemeClr val="bg2">
                    <a:lumMod val="10000"/>
                  </a:schemeClr>
                </a:solidFill>
                <a:latin typeface="黑体" panose="02010609060101010101" pitchFamily="49" charset="-122"/>
                <a:ea typeface="黑体" panose="02010609060101010101" pitchFamily="49" charset="-122"/>
              </a:rPr>
              <a:t>，</a:t>
            </a:r>
            <a:r>
              <a:rPr lang="en-US" altLang="zh-CN" sz="1800" dirty="0">
                <a:solidFill>
                  <a:schemeClr val="bg2">
                    <a:lumMod val="10000"/>
                  </a:schemeClr>
                </a:solidFill>
                <a:latin typeface="黑体" panose="02010609060101010101" pitchFamily="49" charset="-122"/>
                <a:ea typeface="黑体" panose="02010609060101010101" pitchFamily="49" charset="-122"/>
              </a:rPr>
              <a:t>2</a:t>
            </a:r>
            <a:r>
              <a:rPr lang="zh-CN" altLang="en-US" sz="1800" dirty="0">
                <a:solidFill>
                  <a:schemeClr val="bg2">
                    <a:lumMod val="10000"/>
                  </a:schemeClr>
                </a:solidFill>
                <a:latin typeface="黑体" panose="02010609060101010101" pitchFamily="49" charset="-122"/>
                <a:ea typeface="黑体" panose="02010609060101010101" pitchFamily="49" charset="-122"/>
              </a:rPr>
              <a:t>，</a:t>
            </a:r>
            <a:r>
              <a:rPr lang="en-US" altLang="zh-CN" sz="1800" dirty="0">
                <a:solidFill>
                  <a:schemeClr val="bg2">
                    <a:lumMod val="10000"/>
                  </a:schemeClr>
                </a:solidFill>
                <a:latin typeface="黑体" panose="02010609060101010101" pitchFamily="49" charset="-122"/>
                <a:ea typeface="黑体" panose="02010609060101010101" pitchFamily="49" charset="-122"/>
              </a:rPr>
              <a:t>4</a:t>
            </a:r>
            <a:r>
              <a:rPr lang="zh-CN" altLang="en-US" sz="1800" dirty="0">
                <a:solidFill>
                  <a:schemeClr val="bg2">
                    <a:lumMod val="10000"/>
                  </a:schemeClr>
                </a:solidFill>
                <a:latin typeface="黑体" panose="02010609060101010101" pitchFamily="49" charset="-122"/>
                <a:ea typeface="黑体" panose="02010609060101010101" pitchFamily="49" charset="-122"/>
              </a:rPr>
              <a:t>，最大公因数是</a:t>
            </a:r>
            <a:r>
              <a:rPr lang="en-US" altLang="zh-CN" sz="1800" dirty="0">
                <a:solidFill>
                  <a:schemeClr val="bg2">
                    <a:lumMod val="10000"/>
                  </a:schemeClr>
                </a:solidFill>
                <a:latin typeface="黑体" panose="02010609060101010101" pitchFamily="49" charset="-122"/>
                <a:ea typeface="黑体" panose="02010609060101010101" pitchFamily="49" charset="-122"/>
              </a:rPr>
              <a:t>4</a:t>
            </a:r>
            <a:r>
              <a:rPr lang="zh-CN" altLang="en-US" sz="1800" dirty="0">
                <a:solidFill>
                  <a:schemeClr val="bg2">
                    <a:lumMod val="10000"/>
                  </a:schemeClr>
                </a:solidFill>
                <a:latin typeface="黑体" panose="02010609060101010101" pitchFamily="49" charset="-122"/>
                <a:ea typeface="黑体" panose="02010609060101010101" pitchFamily="49" charset="-122"/>
              </a:rPr>
              <a:t>。所以，可以选边长是</a:t>
            </a:r>
            <a:r>
              <a:rPr lang="en-US" altLang="zh-CN" sz="1800" dirty="0">
                <a:solidFill>
                  <a:schemeClr val="bg2">
                    <a:lumMod val="10000"/>
                  </a:schemeClr>
                </a:solidFill>
                <a:latin typeface="黑体" panose="02010609060101010101" pitchFamily="49" charset="-122"/>
                <a:ea typeface="黑体" panose="02010609060101010101" pitchFamily="49" charset="-122"/>
              </a:rPr>
              <a:t>1dm</a:t>
            </a:r>
            <a:r>
              <a:rPr lang="zh-CN" altLang="en-US" sz="1800" dirty="0">
                <a:solidFill>
                  <a:schemeClr val="bg2">
                    <a:lumMod val="10000"/>
                  </a:schemeClr>
                </a:solidFill>
                <a:latin typeface="黑体" panose="02010609060101010101" pitchFamily="49" charset="-122"/>
                <a:ea typeface="黑体" panose="02010609060101010101" pitchFamily="49" charset="-122"/>
              </a:rPr>
              <a:t>、</a:t>
            </a:r>
            <a:r>
              <a:rPr lang="en-US" altLang="zh-CN" sz="1800" dirty="0">
                <a:solidFill>
                  <a:schemeClr val="bg2">
                    <a:lumMod val="10000"/>
                  </a:schemeClr>
                </a:solidFill>
                <a:latin typeface="黑体" panose="02010609060101010101" pitchFamily="49" charset="-122"/>
                <a:ea typeface="黑体" panose="02010609060101010101" pitchFamily="49" charset="-122"/>
              </a:rPr>
              <a:t>2dm</a:t>
            </a:r>
            <a:r>
              <a:rPr lang="zh-CN" altLang="en-US" sz="1800" dirty="0">
                <a:solidFill>
                  <a:schemeClr val="bg2">
                    <a:lumMod val="10000"/>
                  </a:schemeClr>
                </a:solidFill>
                <a:latin typeface="黑体" panose="02010609060101010101" pitchFamily="49" charset="-122"/>
                <a:ea typeface="黑体" panose="02010609060101010101" pitchFamily="49" charset="-122"/>
              </a:rPr>
              <a:t>、</a:t>
            </a:r>
            <a:r>
              <a:rPr lang="en-US" altLang="zh-CN" sz="1800" dirty="0">
                <a:solidFill>
                  <a:schemeClr val="bg2">
                    <a:lumMod val="10000"/>
                  </a:schemeClr>
                </a:solidFill>
                <a:latin typeface="黑体" panose="02010609060101010101" pitchFamily="49" charset="-122"/>
                <a:ea typeface="黑体" panose="02010609060101010101" pitchFamily="49" charset="-122"/>
              </a:rPr>
              <a:t>4dm</a:t>
            </a:r>
            <a:r>
              <a:rPr lang="zh-CN" altLang="en-US" sz="1800" dirty="0">
                <a:solidFill>
                  <a:schemeClr val="bg2">
                    <a:lumMod val="10000"/>
                  </a:schemeClr>
                </a:solidFill>
                <a:latin typeface="黑体" panose="02010609060101010101" pitchFamily="49" charset="-122"/>
                <a:ea typeface="黑体" panose="02010609060101010101" pitchFamily="49" charset="-122"/>
              </a:rPr>
              <a:t>的正方形地砖。正方形地砖的边长最大是</a:t>
            </a:r>
            <a:r>
              <a:rPr lang="en-US" altLang="zh-CN" sz="1800" dirty="0">
                <a:solidFill>
                  <a:schemeClr val="bg2">
                    <a:lumMod val="10000"/>
                  </a:schemeClr>
                </a:solidFill>
                <a:latin typeface="黑体" panose="02010609060101010101" pitchFamily="49" charset="-122"/>
                <a:ea typeface="黑体" panose="02010609060101010101" pitchFamily="49" charset="-122"/>
              </a:rPr>
              <a:t>4dm</a:t>
            </a:r>
            <a:r>
              <a:rPr lang="zh-CN" altLang="en-US" sz="1800" dirty="0">
                <a:solidFill>
                  <a:schemeClr val="bg2">
                    <a:lumMod val="10000"/>
                  </a:schemeClr>
                </a:solidFill>
                <a:latin typeface="黑体" panose="02010609060101010101" pitchFamily="49" charset="-122"/>
                <a:ea typeface="黑体" panose="02010609060101010101" pitchFamily="49" charset="-122"/>
              </a:rPr>
              <a:t>。</a:t>
            </a:r>
          </a:p>
        </p:txBody>
      </p:sp>
      <p:grpSp>
        <p:nvGrpSpPr>
          <p:cNvPr id="12" name="组合 11">
            <a:extLst>
              <a:ext uri="{FF2B5EF4-FFF2-40B4-BE49-F238E27FC236}">
                <a16:creationId xmlns:a16="http://schemas.microsoft.com/office/drawing/2014/main" id="{8788BEF2-49BE-4D66-9603-A0FABDFA71E3}"/>
              </a:ext>
            </a:extLst>
          </p:cNvPr>
          <p:cNvGrpSpPr/>
          <p:nvPr/>
        </p:nvGrpSpPr>
        <p:grpSpPr>
          <a:xfrm>
            <a:off x="465350" y="516019"/>
            <a:ext cx="1663997" cy="480463"/>
            <a:chOff x="1196480" y="446639"/>
            <a:chExt cx="1663997" cy="480463"/>
          </a:xfrm>
        </p:grpSpPr>
        <p:grpSp>
          <p:nvGrpSpPr>
            <p:cNvPr id="13" name="组合 12">
              <a:extLst>
                <a:ext uri="{FF2B5EF4-FFF2-40B4-BE49-F238E27FC236}">
                  <a16:creationId xmlns:a16="http://schemas.microsoft.com/office/drawing/2014/main" id="{50CAC561-A742-43FD-BFA6-21E13663003B}"/>
                </a:ext>
              </a:extLst>
            </p:cNvPr>
            <p:cNvGrpSpPr/>
            <p:nvPr/>
          </p:nvGrpSpPr>
          <p:grpSpPr>
            <a:xfrm>
              <a:off x="1196480" y="454038"/>
              <a:ext cx="1663997" cy="473064"/>
              <a:chOff x="1542232" y="666658"/>
              <a:chExt cx="1173875" cy="333725"/>
            </a:xfrm>
          </p:grpSpPr>
          <p:sp>
            <p:nvSpPr>
              <p:cNvPr id="15" name="圆角矩形 1">
                <a:extLst>
                  <a:ext uri="{FF2B5EF4-FFF2-40B4-BE49-F238E27FC236}">
                    <a16:creationId xmlns:a16="http://schemas.microsoft.com/office/drawing/2014/main" id="{3A642120-52A8-4EA6-B283-C26B67803E5E}"/>
                  </a:ext>
                </a:extLst>
              </p:cNvPr>
              <p:cNvSpPr/>
              <p:nvPr/>
            </p:nvSpPr>
            <p:spPr bwMode="auto">
              <a:xfrm>
                <a:off x="1542232" y="666658"/>
                <a:ext cx="1173875" cy="333725"/>
              </a:xfrm>
              <a:prstGeom prst="roundRect">
                <a:avLst>
                  <a:gd name="adj" fmla="val 16667"/>
                </a:avLst>
              </a:prstGeom>
              <a:solidFill>
                <a:srgbClr val="87BE62"/>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buFont typeface="Arial" panose="020B0604020202020204" pitchFamily="34" charset="0"/>
                  <a:buNone/>
                  <a:defRPr/>
                </a:pPr>
                <a:endParaRPr lang="zh-CN" altLang="en-US">
                  <a:solidFill>
                    <a:schemeClr val="tx1"/>
                  </a:solidFill>
                  <a:latin typeface="Arial" panose="020B0604020202020204" pitchFamily="34" charset="0"/>
                </a:endParaRPr>
              </a:p>
            </p:txBody>
          </p:sp>
          <p:sp>
            <p:nvSpPr>
              <p:cNvPr id="16" name="椭圆 15">
                <a:extLst>
                  <a:ext uri="{FF2B5EF4-FFF2-40B4-BE49-F238E27FC236}">
                    <a16:creationId xmlns:a16="http://schemas.microsoft.com/office/drawing/2014/main" id="{661EADAE-36FD-4590-A15D-9DFCFEC818AA}"/>
                  </a:ext>
                </a:extLst>
              </p:cNvPr>
              <p:cNvSpPr/>
              <p:nvPr/>
            </p:nvSpPr>
            <p:spPr>
              <a:xfrm>
                <a:off x="2607033" y="692411"/>
                <a:ext cx="74506" cy="74506"/>
              </a:xfrm>
              <a:prstGeom prst="ellipse">
                <a:avLst/>
              </a:prstGeom>
              <a:solidFill>
                <a:srgbClr val="D4F2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id="{201A24FC-C730-46C8-B24D-CC6CFF43B687}"/>
                </a:ext>
              </a:extLst>
            </p:cNvPr>
            <p:cNvSpPr/>
            <p:nvPr/>
          </p:nvSpPr>
          <p:spPr>
            <a:xfrm>
              <a:off x="1320591" y="446639"/>
              <a:ext cx="1415773" cy="461665"/>
            </a:xfrm>
            <a:prstGeom prst="rect">
              <a:avLst/>
            </a:prstGeom>
          </p:spPr>
          <p:txBody>
            <a:bodyPr wrap="none">
              <a:spAutoFit/>
            </a:bodyPr>
            <a:lstStyle/>
            <a:p>
              <a:pPr algn="ctr"/>
              <a:r>
                <a:rPr lang="zh-CN" altLang="en-US" sz="2400">
                  <a:solidFill>
                    <a:schemeClr val="bg1"/>
                  </a:solidFill>
                  <a:latin typeface="黑体" panose="02010609060101010101" pitchFamily="49" charset="-122"/>
                  <a:ea typeface="黑体" panose="02010609060101010101" pitchFamily="49" charset="-122"/>
                </a:rPr>
                <a:t>探究新知</a:t>
              </a:r>
            </a:p>
          </p:txBody>
        </p:sp>
      </p:grpSp>
      <p:grpSp>
        <p:nvGrpSpPr>
          <p:cNvPr id="11" name="组合 10">
            <a:extLst>
              <a:ext uri="{FF2B5EF4-FFF2-40B4-BE49-F238E27FC236}">
                <a16:creationId xmlns:a16="http://schemas.microsoft.com/office/drawing/2014/main" id="{8B1BC903-E21D-49FA-87C1-2990417DE72F}"/>
              </a:ext>
            </a:extLst>
          </p:cNvPr>
          <p:cNvGrpSpPr/>
          <p:nvPr/>
        </p:nvGrpSpPr>
        <p:grpSpPr>
          <a:xfrm>
            <a:off x="2346324" y="1137086"/>
            <a:ext cx="1533525" cy="1150144"/>
            <a:chOff x="2346324" y="1137086"/>
            <a:chExt cx="1533525" cy="1150144"/>
          </a:xfrm>
        </p:grpSpPr>
        <p:sp>
          <p:nvSpPr>
            <p:cNvPr id="2" name="矩形 1">
              <a:extLst>
                <a:ext uri="{FF2B5EF4-FFF2-40B4-BE49-F238E27FC236}">
                  <a16:creationId xmlns:a16="http://schemas.microsoft.com/office/drawing/2014/main" id="{E22C3EC3-92C3-4437-8572-ED12AF7C46C0}"/>
                </a:ext>
              </a:extLst>
            </p:cNvPr>
            <p:cNvSpPr/>
            <p:nvPr/>
          </p:nvSpPr>
          <p:spPr>
            <a:xfrm>
              <a:off x="2346324" y="1137086"/>
              <a:ext cx="1533525" cy="1150144"/>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F53E93DD-ACBE-4D62-8151-486568CFA210}"/>
                </a:ext>
              </a:extLst>
            </p:cNvPr>
            <p:cNvSpPr/>
            <p:nvPr/>
          </p:nvSpPr>
          <p:spPr>
            <a:xfrm>
              <a:off x="2346324" y="1137086"/>
              <a:ext cx="360000" cy="360000"/>
            </a:xfrm>
            <a:prstGeom prst="rect">
              <a:avLst/>
            </a:prstGeom>
            <a:solidFill>
              <a:srgbClr val="87BE6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a16="http://schemas.microsoft.com/office/drawing/2014/main" id="{C9029771-927A-4450-B2A3-0AF53B8C0240}"/>
              </a:ext>
            </a:extLst>
          </p:cNvPr>
          <p:cNvSpPr/>
          <p:nvPr/>
        </p:nvSpPr>
        <p:spPr>
          <a:xfrm>
            <a:off x="2789920" y="785622"/>
            <a:ext cx="646331" cy="369332"/>
          </a:xfrm>
          <a:prstGeom prst="rect">
            <a:avLst/>
          </a:prstGeom>
        </p:spPr>
        <p:txBody>
          <a:bodyPr wrap="none">
            <a:spAutoFit/>
          </a:bodyPr>
          <a:lstStyle/>
          <a:p>
            <a:r>
              <a:rPr lang="en-US" altLang="zh-CN" sz="1800">
                <a:solidFill>
                  <a:schemeClr val="bg2">
                    <a:lumMod val="10000"/>
                  </a:schemeClr>
                </a:solidFill>
                <a:latin typeface="黑体" panose="02010609060101010101" pitchFamily="49" charset="-122"/>
                <a:ea typeface="黑体" panose="02010609060101010101" pitchFamily="49" charset="-122"/>
              </a:rPr>
              <a:t>16dm</a:t>
            </a:r>
            <a:endParaRPr lang="zh-CN" altLang="en-US" sz="1600"/>
          </a:p>
        </p:txBody>
      </p:sp>
      <p:sp>
        <p:nvSpPr>
          <p:cNvPr id="21" name="矩形 20">
            <a:extLst>
              <a:ext uri="{FF2B5EF4-FFF2-40B4-BE49-F238E27FC236}">
                <a16:creationId xmlns:a16="http://schemas.microsoft.com/office/drawing/2014/main" id="{0746BE78-3EA2-4171-BF14-E3681D70AE6C}"/>
              </a:ext>
            </a:extLst>
          </p:cNvPr>
          <p:cNvSpPr/>
          <p:nvPr/>
        </p:nvSpPr>
        <p:spPr>
          <a:xfrm>
            <a:off x="3901458" y="1524364"/>
            <a:ext cx="646331" cy="369332"/>
          </a:xfrm>
          <a:prstGeom prst="rect">
            <a:avLst/>
          </a:prstGeom>
        </p:spPr>
        <p:txBody>
          <a:bodyPr wrap="none">
            <a:spAutoFit/>
          </a:bodyPr>
          <a:lstStyle/>
          <a:p>
            <a:r>
              <a:rPr lang="en-US" altLang="zh-CN" sz="1800">
                <a:solidFill>
                  <a:schemeClr val="bg2">
                    <a:lumMod val="10000"/>
                  </a:schemeClr>
                </a:solidFill>
                <a:latin typeface="黑体" panose="02010609060101010101" pitchFamily="49" charset="-122"/>
                <a:ea typeface="黑体" panose="02010609060101010101" pitchFamily="49" charset="-122"/>
              </a:rPr>
              <a:t>12dm</a:t>
            </a:r>
            <a:endParaRPr lang="zh-CN" altLang="en-US" sz="1600"/>
          </a:p>
        </p:txBody>
      </p:sp>
      <p:sp>
        <p:nvSpPr>
          <p:cNvPr id="19" name="左大括号 18">
            <a:extLst>
              <a:ext uri="{FF2B5EF4-FFF2-40B4-BE49-F238E27FC236}">
                <a16:creationId xmlns:a16="http://schemas.microsoft.com/office/drawing/2014/main" id="{FC5FF93D-93F1-42ED-AD31-8275F73EB2D5}"/>
              </a:ext>
            </a:extLst>
          </p:cNvPr>
          <p:cNvSpPr/>
          <p:nvPr/>
        </p:nvSpPr>
        <p:spPr>
          <a:xfrm rot="16200000">
            <a:off x="2481874" y="1367489"/>
            <a:ext cx="88900" cy="360000"/>
          </a:xfrm>
          <a:prstGeom prst="leftBrace">
            <a:avLst>
              <a:gd name="adj1" fmla="val 43155"/>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D4235A58-FA3A-452D-AA1C-696D2386CCA6}"/>
              </a:ext>
            </a:extLst>
          </p:cNvPr>
          <p:cNvSpPr/>
          <p:nvPr/>
        </p:nvSpPr>
        <p:spPr>
          <a:xfrm>
            <a:off x="2309522" y="1580097"/>
            <a:ext cx="646331" cy="369332"/>
          </a:xfrm>
          <a:prstGeom prst="rect">
            <a:avLst/>
          </a:prstGeom>
        </p:spPr>
        <p:txBody>
          <a:bodyPr wrap="none">
            <a:spAutoFit/>
          </a:bodyPr>
          <a:lstStyle/>
          <a:p>
            <a:r>
              <a:rPr lang="zh-CN" altLang="en-US" sz="1800">
                <a:solidFill>
                  <a:schemeClr val="bg2">
                    <a:lumMod val="10000"/>
                  </a:schemeClr>
                </a:solidFill>
                <a:latin typeface="黑体" panose="02010609060101010101" pitchFamily="49" charset="-122"/>
                <a:ea typeface="黑体" panose="02010609060101010101" pitchFamily="49" charset="-122"/>
              </a:rPr>
              <a:t>？</a:t>
            </a:r>
            <a:r>
              <a:rPr lang="en-US" altLang="zh-CN" sz="1800">
                <a:solidFill>
                  <a:schemeClr val="bg2">
                    <a:lumMod val="10000"/>
                  </a:schemeClr>
                </a:solidFill>
                <a:latin typeface="黑体" panose="02010609060101010101" pitchFamily="49" charset="-122"/>
                <a:ea typeface="黑体" panose="02010609060101010101" pitchFamily="49" charset="-122"/>
              </a:rPr>
              <a:t>dm</a:t>
            </a:r>
            <a:endParaRPr lang="zh-CN" altLang="en-US" sz="1600"/>
          </a:p>
        </p:txBody>
      </p:sp>
      <p:grpSp>
        <p:nvGrpSpPr>
          <p:cNvPr id="20" name="组合 19">
            <a:extLst>
              <a:ext uri="{FF2B5EF4-FFF2-40B4-BE49-F238E27FC236}">
                <a16:creationId xmlns:a16="http://schemas.microsoft.com/office/drawing/2014/main" id="{0B4D2302-4C90-4F6A-907F-BD8C0E8559AC}"/>
              </a:ext>
            </a:extLst>
          </p:cNvPr>
          <p:cNvGrpSpPr/>
          <p:nvPr/>
        </p:nvGrpSpPr>
        <p:grpSpPr>
          <a:xfrm>
            <a:off x="4893972" y="1232556"/>
            <a:ext cx="646331" cy="704389"/>
            <a:chOff x="4893972" y="1232556"/>
            <a:chExt cx="646331" cy="704389"/>
          </a:xfrm>
        </p:grpSpPr>
        <p:sp>
          <p:nvSpPr>
            <p:cNvPr id="26" name="矩形 25">
              <a:extLst>
                <a:ext uri="{FF2B5EF4-FFF2-40B4-BE49-F238E27FC236}">
                  <a16:creationId xmlns:a16="http://schemas.microsoft.com/office/drawing/2014/main" id="{1EE8DBB2-8DE0-4CE9-A722-FDF16A7F6F93}"/>
                </a:ext>
              </a:extLst>
            </p:cNvPr>
            <p:cNvSpPr/>
            <p:nvPr/>
          </p:nvSpPr>
          <p:spPr>
            <a:xfrm>
              <a:off x="5057774" y="1576945"/>
              <a:ext cx="360000" cy="360000"/>
            </a:xfrm>
            <a:prstGeom prst="rect">
              <a:avLst/>
            </a:prstGeom>
            <a:solidFill>
              <a:srgbClr val="87BE6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EBBD2F64-6793-48FE-BC1B-C073CB53479E}"/>
                </a:ext>
              </a:extLst>
            </p:cNvPr>
            <p:cNvSpPr/>
            <p:nvPr/>
          </p:nvSpPr>
          <p:spPr>
            <a:xfrm>
              <a:off x="4893972" y="1232556"/>
              <a:ext cx="646331" cy="369332"/>
            </a:xfrm>
            <a:prstGeom prst="rect">
              <a:avLst/>
            </a:prstGeom>
          </p:spPr>
          <p:txBody>
            <a:bodyPr wrap="none">
              <a:spAutoFit/>
            </a:bodyPr>
            <a:lstStyle/>
            <a:p>
              <a:r>
                <a:rPr lang="zh-CN" altLang="en-US" sz="1800">
                  <a:solidFill>
                    <a:schemeClr val="bg2">
                      <a:lumMod val="10000"/>
                    </a:schemeClr>
                  </a:solidFill>
                  <a:latin typeface="黑体" panose="02010609060101010101" pitchFamily="49" charset="-122"/>
                  <a:ea typeface="黑体" panose="02010609060101010101" pitchFamily="49" charset="-122"/>
                </a:rPr>
                <a:t>？</a:t>
              </a:r>
              <a:r>
                <a:rPr lang="en-US" altLang="zh-CN" sz="1800">
                  <a:solidFill>
                    <a:schemeClr val="bg2">
                      <a:lumMod val="10000"/>
                    </a:schemeClr>
                  </a:solidFill>
                  <a:latin typeface="黑体" panose="02010609060101010101" pitchFamily="49" charset="-122"/>
                  <a:ea typeface="黑体" panose="02010609060101010101" pitchFamily="49" charset="-122"/>
                </a:rPr>
                <a:t>dm</a:t>
              </a:r>
              <a:endParaRPr lang="zh-CN" altLang="en-US" sz="1600"/>
            </a:p>
          </p:txBody>
        </p:sp>
      </p:grpSp>
      <p:sp>
        <p:nvSpPr>
          <p:cNvPr id="30" name="矩形 29">
            <a:extLst>
              <a:ext uri="{FF2B5EF4-FFF2-40B4-BE49-F238E27FC236}">
                <a16:creationId xmlns:a16="http://schemas.microsoft.com/office/drawing/2014/main" id="{4DBB243A-0FF7-4FD5-A547-6772C3E749C7}"/>
              </a:ext>
            </a:extLst>
          </p:cNvPr>
          <p:cNvSpPr/>
          <p:nvPr/>
        </p:nvSpPr>
        <p:spPr>
          <a:xfrm>
            <a:off x="5450858" y="1562464"/>
            <a:ext cx="2723823" cy="369332"/>
          </a:xfrm>
          <a:prstGeom prst="rect">
            <a:avLst/>
          </a:prstGeom>
        </p:spPr>
        <p:txBody>
          <a:bodyPr wrap="none">
            <a:spAutoFit/>
          </a:bodyPr>
          <a:lstStyle/>
          <a:p>
            <a:r>
              <a:rPr lang="zh-CN" altLang="en-US" sz="1800">
                <a:solidFill>
                  <a:schemeClr val="bg2">
                    <a:lumMod val="10000"/>
                  </a:schemeClr>
                </a:solidFill>
                <a:latin typeface="黑体" panose="02010609060101010101" pitchFamily="49" charset="-122"/>
                <a:ea typeface="黑体" panose="02010609060101010101" pitchFamily="49" charset="-122"/>
              </a:rPr>
              <a:t>整块正方形地砖正好铺满</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59020" y="3742708"/>
            <a:ext cx="7425960" cy="761427"/>
          </a:xfrm>
          <a:prstGeom prst="rect">
            <a:avLst/>
          </a:prstGeom>
          <a:noFill/>
        </p:spPr>
        <p:txBody>
          <a:bodyPr wrap="square" rtlCol="0">
            <a:spAutoFit/>
          </a:bodyPr>
          <a:lstStyle/>
          <a:p>
            <a:pPr>
              <a:lnSpc>
                <a:spcPct val="130000"/>
              </a:lnSpc>
            </a:pPr>
            <a:r>
              <a:rPr lang="zh-CN" altLang="en-US" sz="1800" dirty="0">
                <a:solidFill>
                  <a:schemeClr val="bg2">
                    <a:lumMod val="10000"/>
                  </a:schemeClr>
                </a:solidFill>
                <a:latin typeface="黑体" panose="02010609060101010101" pitchFamily="49" charset="-122"/>
                <a:ea typeface="黑体" panose="02010609060101010101" pitchFamily="49" charset="-122"/>
              </a:rPr>
              <a:t>用边长是</a:t>
            </a:r>
            <a:r>
              <a:rPr lang="en-US" altLang="zh-CN" sz="1800" dirty="0">
                <a:solidFill>
                  <a:schemeClr val="bg2">
                    <a:lumMod val="10000"/>
                  </a:schemeClr>
                </a:solidFill>
                <a:latin typeface="黑体" panose="02010609060101010101" pitchFamily="49" charset="-122"/>
                <a:ea typeface="黑体" panose="02010609060101010101" pitchFamily="49" charset="-122"/>
              </a:rPr>
              <a:t>1dm</a:t>
            </a:r>
            <a:r>
              <a:rPr lang="zh-CN" altLang="en-US" sz="1800" dirty="0">
                <a:solidFill>
                  <a:schemeClr val="bg2">
                    <a:lumMod val="10000"/>
                  </a:schemeClr>
                </a:solidFill>
                <a:latin typeface="黑体" panose="02010609060101010101" pitchFamily="49" charset="-122"/>
                <a:ea typeface="黑体" panose="02010609060101010101" pitchFamily="49" charset="-122"/>
              </a:rPr>
              <a:t>的正方形地砖铺，长边上用了</a:t>
            </a:r>
            <a:r>
              <a:rPr lang="en-US" altLang="zh-CN" sz="1800" dirty="0">
                <a:solidFill>
                  <a:schemeClr val="bg2">
                    <a:lumMod val="10000"/>
                  </a:schemeClr>
                </a:solidFill>
                <a:latin typeface="黑体" panose="02010609060101010101" pitchFamily="49" charset="-122"/>
                <a:ea typeface="黑体" panose="02010609060101010101" pitchFamily="49" charset="-122"/>
              </a:rPr>
              <a:t>16</a:t>
            </a:r>
            <a:r>
              <a:rPr lang="zh-CN" altLang="en-US" sz="1800" dirty="0">
                <a:solidFill>
                  <a:schemeClr val="bg2">
                    <a:lumMod val="10000"/>
                  </a:schemeClr>
                </a:solidFill>
                <a:latin typeface="黑体" panose="02010609060101010101" pitchFamily="49" charset="-122"/>
                <a:ea typeface="黑体" panose="02010609060101010101" pitchFamily="49" charset="-122"/>
              </a:rPr>
              <a:t>块，宽边上用了</a:t>
            </a:r>
            <a:r>
              <a:rPr lang="en-US" altLang="zh-CN" sz="1800" dirty="0">
                <a:solidFill>
                  <a:schemeClr val="bg2">
                    <a:lumMod val="10000"/>
                  </a:schemeClr>
                </a:solidFill>
                <a:latin typeface="黑体" panose="02010609060101010101" pitchFamily="49" charset="-122"/>
                <a:ea typeface="黑体" panose="02010609060101010101" pitchFamily="49" charset="-122"/>
              </a:rPr>
              <a:t>12</a:t>
            </a:r>
            <a:r>
              <a:rPr lang="zh-CN" altLang="en-US" sz="1800" dirty="0">
                <a:solidFill>
                  <a:schemeClr val="bg2">
                    <a:lumMod val="10000"/>
                  </a:schemeClr>
                </a:solidFill>
                <a:latin typeface="黑体" panose="02010609060101010101" pitchFamily="49" charset="-122"/>
                <a:ea typeface="黑体" panose="02010609060101010101" pitchFamily="49" charset="-122"/>
              </a:rPr>
              <a:t>块，一共用</a:t>
            </a:r>
            <a:r>
              <a:rPr lang="zh-CN" altLang="en-US" sz="1800">
                <a:solidFill>
                  <a:schemeClr val="bg2">
                    <a:lumMod val="10000"/>
                  </a:schemeClr>
                </a:solidFill>
                <a:latin typeface="黑体" panose="02010609060101010101" pitchFamily="49" charset="-122"/>
                <a:ea typeface="黑体" panose="02010609060101010101" pitchFamily="49" charset="-122"/>
              </a:rPr>
              <a:t>了</a:t>
            </a:r>
            <a:r>
              <a:rPr lang="en-US" altLang="zh-CN" sz="1800">
                <a:solidFill>
                  <a:schemeClr val="bg2">
                    <a:lumMod val="10000"/>
                  </a:schemeClr>
                </a:solidFill>
                <a:latin typeface="黑体" panose="02010609060101010101" pitchFamily="49" charset="-122"/>
                <a:ea typeface="黑体" panose="02010609060101010101" pitchFamily="49" charset="-122"/>
              </a:rPr>
              <a:t>16</a:t>
            </a:r>
            <a:r>
              <a:rPr lang="en-US" altLang="zh-CN" sz="1800">
                <a:solidFill>
                  <a:schemeClr val="bg2">
                    <a:lumMod val="10000"/>
                  </a:schemeClr>
                </a:solidFill>
                <a:latin typeface="+mn-ea"/>
              </a:rPr>
              <a:t>×</a:t>
            </a:r>
            <a:r>
              <a:rPr lang="en-US" altLang="zh-CN" sz="1800">
                <a:solidFill>
                  <a:schemeClr val="bg2">
                    <a:lumMod val="10000"/>
                  </a:schemeClr>
                </a:solidFill>
                <a:latin typeface="黑体" panose="02010609060101010101" pitchFamily="49" charset="-122"/>
                <a:ea typeface="黑体" panose="02010609060101010101" pitchFamily="49" charset="-122"/>
              </a:rPr>
              <a:t>12</a:t>
            </a:r>
            <a:r>
              <a:rPr lang="zh-CN" altLang="en-US" sz="1800">
                <a:solidFill>
                  <a:schemeClr val="bg2">
                    <a:lumMod val="10000"/>
                  </a:schemeClr>
                </a:solidFill>
                <a:latin typeface="+mn-ea"/>
              </a:rPr>
              <a:t>＝</a:t>
            </a:r>
            <a:r>
              <a:rPr lang="en-US" altLang="zh-CN" sz="1800">
                <a:solidFill>
                  <a:schemeClr val="bg2">
                    <a:lumMod val="10000"/>
                  </a:schemeClr>
                </a:solidFill>
                <a:latin typeface="黑体" panose="02010609060101010101" pitchFamily="49" charset="-122"/>
                <a:ea typeface="黑体" panose="02010609060101010101" pitchFamily="49" charset="-122"/>
              </a:rPr>
              <a:t>192</a:t>
            </a:r>
            <a:r>
              <a:rPr lang="en-US" altLang="zh-CN" sz="1800">
                <a:solidFill>
                  <a:schemeClr val="bg2">
                    <a:lumMod val="10000"/>
                  </a:schemeClr>
                </a:solidFill>
                <a:latin typeface="+mn-ea"/>
              </a:rPr>
              <a:t>(</a:t>
            </a:r>
            <a:r>
              <a:rPr lang="zh-CN" altLang="en-US" sz="1800">
                <a:solidFill>
                  <a:schemeClr val="bg2">
                    <a:lumMod val="10000"/>
                  </a:schemeClr>
                </a:solidFill>
                <a:latin typeface="黑体" panose="02010609060101010101" pitchFamily="49" charset="-122"/>
                <a:ea typeface="黑体" panose="02010609060101010101" pitchFamily="49" charset="-122"/>
              </a:rPr>
              <a:t>块</a:t>
            </a:r>
            <a:r>
              <a:rPr lang="en-US" altLang="zh-CN" sz="1800">
                <a:solidFill>
                  <a:schemeClr val="bg2">
                    <a:lumMod val="10000"/>
                  </a:schemeClr>
                </a:solidFill>
                <a:latin typeface="+mn-ea"/>
              </a:rPr>
              <a:t>)</a:t>
            </a:r>
            <a:r>
              <a:rPr lang="zh-CN" altLang="en-US" sz="1800">
                <a:solidFill>
                  <a:schemeClr val="bg2">
                    <a:lumMod val="10000"/>
                  </a:schemeClr>
                </a:solidFill>
                <a:latin typeface="黑体" panose="02010609060101010101" pitchFamily="49" charset="-122"/>
                <a:ea typeface="黑体" panose="02010609060101010101" pitchFamily="49" charset="-122"/>
              </a:rPr>
              <a:t>地砖</a:t>
            </a:r>
            <a:r>
              <a:rPr lang="zh-CN" altLang="en-US" sz="1800" dirty="0">
                <a:solidFill>
                  <a:schemeClr val="bg2">
                    <a:lumMod val="10000"/>
                  </a:schemeClr>
                </a:solidFill>
                <a:latin typeface="黑体" panose="02010609060101010101" pitchFamily="49" charset="-122"/>
                <a:ea typeface="黑体" panose="02010609060101010101" pitchFamily="49" charset="-122"/>
              </a:rPr>
              <a:t>，正好铺满地面。</a:t>
            </a:r>
          </a:p>
        </p:txBody>
      </p:sp>
      <p:grpSp>
        <p:nvGrpSpPr>
          <p:cNvPr id="12" name="组合 11">
            <a:extLst>
              <a:ext uri="{FF2B5EF4-FFF2-40B4-BE49-F238E27FC236}">
                <a16:creationId xmlns:a16="http://schemas.microsoft.com/office/drawing/2014/main" id="{E2C83685-5BB8-4036-B956-A9C88C3D41B7}"/>
              </a:ext>
            </a:extLst>
          </p:cNvPr>
          <p:cNvGrpSpPr/>
          <p:nvPr/>
        </p:nvGrpSpPr>
        <p:grpSpPr>
          <a:xfrm>
            <a:off x="465350" y="516019"/>
            <a:ext cx="1663997" cy="480463"/>
            <a:chOff x="1196480" y="446639"/>
            <a:chExt cx="1663997" cy="480463"/>
          </a:xfrm>
        </p:grpSpPr>
        <p:grpSp>
          <p:nvGrpSpPr>
            <p:cNvPr id="16" name="组合 15">
              <a:extLst>
                <a:ext uri="{FF2B5EF4-FFF2-40B4-BE49-F238E27FC236}">
                  <a16:creationId xmlns:a16="http://schemas.microsoft.com/office/drawing/2014/main" id="{93E02C82-8006-479B-8661-1E8B96634410}"/>
                </a:ext>
              </a:extLst>
            </p:cNvPr>
            <p:cNvGrpSpPr/>
            <p:nvPr/>
          </p:nvGrpSpPr>
          <p:grpSpPr>
            <a:xfrm>
              <a:off x="1196480" y="454038"/>
              <a:ext cx="1663997" cy="473064"/>
              <a:chOff x="1542232" y="666658"/>
              <a:chExt cx="1173875" cy="333725"/>
            </a:xfrm>
          </p:grpSpPr>
          <p:sp>
            <p:nvSpPr>
              <p:cNvPr id="18" name="圆角矩形 1">
                <a:extLst>
                  <a:ext uri="{FF2B5EF4-FFF2-40B4-BE49-F238E27FC236}">
                    <a16:creationId xmlns:a16="http://schemas.microsoft.com/office/drawing/2014/main" id="{E944FF3E-16A7-48D5-931C-CE0F66BEF47D}"/>
                  </a:ext>
                </a:extLst>
              </p:cNvPr>
              <p:cNvSpPr/>
              <p:nvPr/>
            </p:nvSpPr>
            <p:spPr bwMode="auto">
              <a:xfrm>
                <a:off x="1542232" y="666658"/>
                <a:ext cx="1173875" cy="333725"/>
              </a:xfrm>
              <a:prstGeom prst="roundRect">
                <a:avLst>
                  <a:gd name="adj" fmla="val 16667"/>
                </a:avLst>
              </a:prstGeom>
              <a:solidFill>
                <a:srgbClr val="87BE62"/>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buFont typeface="Arial" panose="020B0604020202020204" pitchFamily="34" charset="0"/>
                  <a:buNone/>
                  <a:defRPr/>
                </a:pPr>
                <a:endParaRPr lang="zh-CN" altLang="en-US">
                  <a:solidFill>
                    <a:schemeClr val="tx1"/>
                  </a:solidFill>
                  <a:latin typeface="Arial" panose="020B0604020202020204" pitchFamily="34" charset="0"/>
                </a:endParaRPr>
              </a:p>
            </p:txBody>
          </p:sp>
          <p:sp>
            <p:nvSpPr>
              <p:cNvPr id="19" name="椭圆 18">
                <a:extLst>
                  <a:ext uri="{FF2B5EF4-FFF2-40B4-BE49-F238E27FC236}">
                    <a16:creationId xmlns:a16="http://schemas.microsoft.com/office/drawing/2014/main" id="{02296DBB-D1AE-415A-8576-36C5C706C59D}"/>
                  </a:ext>
                </a:extLst>
              </p:cNvPr>
              <p:cNvSpPr/>
              <p:nvPr/>
            </p:nvSpPr>
            <p:spPr>
              <a:xfrm>
                <a:off x="2607033" y="692411"/>
                <a:ext cx="74506" cy="74506"/>
              </a:xfrm>
              <a:prstGeom prst="ellipse">
                <a:avLst/>
              </a:prstGeom>
              <a:solidFill>
                <a:srgbClr val="D4F2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a16="http://schemas.microsoft.com/office/drawing/2014/main" id="{58B5C531-0810-496B-817D-5D52760C8559}"/>
                </a:ext>
              </a:extLst>
            </p:cNvPr>
            <p:cNvSpPr/>
            <p:nvPr/>
          </p:nvSpPr>
          <p:spPr>
            <a:xfrm>
              <a:off x="1320591" y="446639"/>
              <a:ext cx="1415773" cy="461665"/>
            </a:xfrm>
            <a:prstGeom prst="rect">
              <a:avLst/>
            </a:prstGeom>
          </p:spPr>
          <p:txBody>
            <a:bodyPr wrap="none">
              <a:spAutoFit/>
            </a:bodyPr>
            <a:lstStyle/>
            <a:p>
              <a:pPr algn="ctr"/>
              <a:r>
                <a:rPr lang="zh-CN" altLang="en-US" sz="2400">
                  <a:solidFill>
                    <a:schemeClr val="bg1"/>
                  </a:solidFill>
                  <a:latin typeface="黑体" panose="02010609060101010101" pitchFamily="49" charset="-122"/>
                  <a:ea typeface="黑体" panose="02010609060101010101" pitchFamily="49" charset="-122"/>
                </a:rPr>
                <a:t>操作验证</a:t>
              </a:r>
            </a:p>
          </p:txBody>
        </p:sp>
      </p:grpSp>
      <p:graphicFrame>
        <p:nvGraphicFramePr>
          <p:cNvPr id="23" name="表格 6">
            <a:extLst>
              <a:ext uri="{FF2B5EF4-FFF2-40B4-BE49-F238E27FC236}">
                <a16:creationId xmlns:a16="http://schemas.microsoft.com/office/drawing/2014/main" id="{D2FB2C1B-894A-4A82-8619-4602C94CD143}"/>
              </a:ext>
            </a:extLst>
          </p:cNvPr>
          <p:cNvGraphicFramePr>
            <a:graphicFrameLocks noGrp="1"/>
          </p:cNvGraphicFramePr>
          <p:nvPr>
            <p:extLst>
              <p:ext uri="{D42A27DB-BD31-4B8C-83A1-F6EECF244321}">
                <p14:modId xmlns:p14="http://schemas.microsoft.com/office/powerpoint/2010/main" val="3815943763"/>
              </p:ext>
            </p:extLst>
          </p:nvPr>
        </p:nvGraphicFramePr>
        <p:xfrm>
          <a:off x="2950210" y="1086436"/>
          <a:ext cx="3332480" cy="25056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160413087"/>
                    </a:ext>
                  </a:extLst>
                </a:gridCol>
                <a:gridCol w="208280">
                  <a:extLst>
                    <a:ext uri="{9D8B030D-6E8A-4147-A177-3AD203B41FA5}">
                      <a16:colId xmlns:a16="http://schemas.microsoft.com/office/drawing/2014/main" val="775252976"/>
                    </a:ext>
                  </a:extLst>
                </a:gridCol>
                <a:gridCol w="208280">
                  <a:extLst>
                    <a:ext uri="{9D8B030D-6E8A-4147-A177-3AD203B41FA5}">
                      <a16:colId xmlns:a16="http://schemas.microsoft.com/office/drawing/2014/main" val="3912886504"/>
                    </a:ext>
                  </a:extLst>
                </a:gridCol>
                <a:gridCol w="208280">
                  <a:extLst>
                    <a:ext uri="{9D8B030D-6E8A-4147-A177-3AD203B41FA5}">
                      <a16:colId xmlns:a16="http://schemas.microsoft.com/office/drawing/2014/main" val="2742259645"/>
                    </a:ext>
                  </a:extLst>
                </a:gridCol>
                <a:gridCol w="208280">
                  <a:extLst>
                    <a:ext uri="{9D8B030D-6E8A-4147-A177-3AD203B41FA5}">
                      <a16:colId xmlns:a16="http://schemas.microsoft.com/office/drawing/2014/main" val="3405582502"/>
                    </a:ext>
                  </a:extLst>
                </a:gridCol>
                <a:gridCol w="208280">
                  <a:extLst>
                    <a:ext uri="{9D8B030D-6E8A-4147-A177-3AD203B41FA5}">
                      <a16:colId xmlns:a16="http://schemas.microsoft.com/office/drawing/2014/main" val="1419785610"/>
                    </a:ext>
                  </a:extLst>
                </a:gridCol>
                <a:gridCol w="208280">
                  <a:extLst>
                    <a:ext uri="{9D8B030D-6E8A-4147-A177-3AD203B41FA5}">
                      <a16:colId xmlns:a16="http://schemas.microsoft.com/office/drawing/2014/main" val="4179462631"/>
                    </a:ext>
                  </a:extLst>
                </a:gridCol>
                <a:gridCol w="208280">
                  <a:extLst>
                    <a:ext uri="{9D8B030D-6E8A-4147-A177-3AD203B41FA5}">
                      <a16:colId xmlns:a16="http://schemas.microsoft.com/office/drawing/2014/main" val="642295082"/>
                    </a:ext>
                  </a:extLst>
                </a:gridCol>
                <a:gridCol w="208280">
                  <a:extLst>
                    <a:ext uri="{9D8B030D-6E8A-4147-A177-3AD203B41FA5}">
                      <a16:colId xmlns:a16="http://schemas.microsoft.com/office/drawing/2014/main" val="1220945006"/>
                    </a:ext>
                  </a:extLst>
                </a:gridCol>
                <a:gridCol w="208280">
                  <a:extLst>
                    <a:ext uri="{9D8B030D-6E8A-4147-A177-3AD203B41FA5}">
                      <a16:colId xmlns:a16="http://schemas.microsoft.com/office/drawing/2014/main" val="1754309459"/>
                    </a:ext>
                  </a:extLst>
                </a:gridCol>
                <a:gridCol w="208280">
                  <a:extLst>
                    <a:ext uri="{9D8B030D-6E8A-4147-A177-3AD203B41FA5}">
                      <a16:colId xmlns:a16="http://schemas.microsoft.com/office/drawing/2014/main" val="964880513"/>
                    </a:ext>
                  </a:extLst>
                </a:gridCol>
                <a:gridCol w="208280">
                  <a:extLst>
                    <a:ext uri="{9D8B030D-6E8A-4147-A177-3AD203B41FA5}">
                      <a16:colId xmlns:a16="http://schemas.microsoft.com/office/drawing/2014/main" val="1952477762"/>
                    </a:ext>
                  </a:extLst>
                </a:gridCol>
                <a:gridCol w="208280">
                  <a:extLst>
                    <a:ext uri="{9D8B030D-6E8A-4147-A177-3AD203B41FA5}">
                      <a16:colId xmlns:a16="http://schemas.microsoft.com/office/drawing/2014/main" val="3930590231"/>
                    </a:ext>
                  </a:extLst>
                </a:gridCol>
                <a:gridCol w="208280">
                  <a:extLst>
                    <a:ext uri="{9D8B030D-6E8A-4147-A177-3AD203B41FA5}">
                      <a16:colId xmlns:a16="http://schemas.microsoft.com/office/drawing/2014/main" val="1454841911"/>
                    </a:ext>
                  </a:extLst>
                </a:gridCol>
                <a:gridCol w="208280">
                  <a:extLst>
                    <a:ext uri="{9D8B030D-6E8A-4147-A177-3AD203B41FA5}">
                      <a16:colId xmlns:a16="http://schemas.microsoft.com/office/drawing/2014/main" val="2990176079"/>
                    </a:ext>
                  </a:extLst>
                </a:gridCol>
                <a:gridCol w="208280">
                  <a:extLst>
                    <a:ext uri="{9D8B030D-6E8A-4147-A177-3AD203B41FA5}">
                      <a16:colId xmlns:a16="http://schemas.microsoft.com/office/drawing/2014/main" val="1635876440"/>
                    </a:ext>
                  </a:extLst>
                </a:gridCol>
              </a:tblGrid>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3007303703"/>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11" gridSpan="15">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6327768"/>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5"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5874725"/>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5"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5133849"/>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5"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191599"/>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5"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3093292"/>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5"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56854"/>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5"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606845"/>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5"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1767016"/>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5"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9655131"/>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5"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24984"/>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5"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9683007"/>
                  </a:ext>
                </a:extLst>
              </a:tr>
            </a:tbl>
          </a:graphicData>
        </a:graphic>
      </p:graphicFrame>
      <p:sp>
        <p:nvSpPr>
          <p:cNvPr id="24" name="矩形 23">
            <a:extLst>
              <a:ext uri="{FF2B5EF4-FFF2-40B4-BE49-F238E27FC236}">
                <a16:creationId xmlns:a16="http://schemas.microsoft.com/office/drawing/2014/main" id="{E7FE21B1-DB31-49CA-B56C-D9F0BAA5DF71}"/>
              </a:ext>
            </a:extLst>
          </p:cNvPr>
          <p:cNvSpPr/>
          <p:nvPr/>
        </p:nvSpPr>
        <p:spPr>
          <a:xfrm>
            <a:off x="2814665" y="825282"/>
            <a:ext cx="453970" cy="307777"/>
          </a:xfrm>
          <a:prstGeom prst="rect">
            <a:avLst/>
          </a:prstGeom>
        </p:spPr>
        <p:txBody>
          <a:bodyPr wrap="none">
            <a:spAutoFit/>
          </a:bodyPr>
          <a:lstStyle/>
          <a:p>
            <a:r>
              <a:rPr lang="en-US" altLang="zh-CN" sz="1400">
                <a:solidFill>
                  <a:schemeClr val="bg2">
                    <a:lumMod val="10000"/>
                  </a:schemeClr>
                </a:solidFill>
                <a:latin typeface="黑体" panose="02010609060101010101" pitchFamily="49" charset="-122"/>
                <a:ea typeface="黑体" panose="02010609060101010101" pitchFamily="49" charset="-122"/>
              </a:rPr>
              <a:t>1dm</a:t>
            </a:r>
            <a:endParaRPr lang="zh-CN" altLang="en-US"/>
          </a:p>
        </p:txBody>
      </p:sp>
      <p:sp>
        <p:nvSpPr>
          <p:cNvPr id="25" name="矩形 24">
            <a:extLst>
              <a:ext uri="{FF2B5EF4-FFF2-40B4-BE49-F238E27FC236}">
                <a16:creationId xmlns:a16="http://schemas.microsoft.com/office/drawing/2014/main" id="{4F8109C9-7E52-486A-95BD-07D96F704589}"/>
              </a:ext>
            </a:extLst>
          </p:cNvPr>
          <p:cNvSpPr/>
          <p:nvPr/>
        </p:nvSpPr>
        <p:spPr>
          <a:xfrm>
            <a:off x="2541615" y="1022132"/>
            <a:ext cx="453970" cy="307777"/>
          </a:xfrm>
          <a:prstGeom prst="rect">
            <a:avLst/>
          </a:prstGeom>
        </p:spPr>
        <p:txBody>
          <a:bodyPr wrap="none">
            <a:spAutoFit/>
          </a:bodyPr>
          <a:lstStyle/>
          <a:p>
            <a:r>
              <a:rPr lang="en-US" altLang="zh-CN" sz="1400">
                <a:solidFill>
                  <a:schemeClr val="bg2">
                    <a:lumMod val="10000"/>
                  </a:schemeClr>
                </a:solidFill>
                <a:latin typeface="黑体" panose="02010609060101010101" pitchFamily="49" charset="-122"/>
                <a:ea typeface="黑体" panose="02010609060101010101" pitchFamily="49" charset="-122"/>
              </a:rPr>
              <a:t>1dm</a:t>
            </a:r>
            <a:endParaRPr lang="zh-CN" altLang="en-US"/>
          </a:p>
        </p:txBody>
      </p:sp>
    </p:spTree>
    <p:extLst>
      <p:ext uri="{BB962C8B-B14F-4D97-AF65-F5344CB8AC3E}">
        <p14:creationId xmlns:p14="http://schemas.microsoft.com/office/powerpoint/2010/main" val="3665241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59020" y="3742708"/>
            <a:ext cx="7425960" cy="761427"/>
          </a:xfrm>
          <a:prstGeom prst="rect">
            <a:avLst/>
          </a:prstGeom>
          <a:noFill/>
        </p:spPr>
        <p:txBody>
          <a:bodyPr wrap="square" rtlCol="0">
            <a:spAutoFit/>
          </a:bodyPr>
          <a:lstStyle/>
          <a:p>
            <a:pPr>
              <a:lnSpc>
                <a:spcPct val="130000"/>
              </a:lnSpc>
            </a:pPr>
            <a:r>
              <a:rPr lang="zh-CN" altLang="en-US" sz="1800">
                <a:solidFill>
                  <a:schemeClr val="bg2">
                    <a:lumMod val="10000"/>
                  </a:schemeClr>
                </a:solidFill>
                <a:latin typeface="黑体" panose="02010609060101010101" pitchFamily="49" charset="-122"/>
                <a:ea typeface="黑体" panose="02010609060101010101" pitchFamily="49" charset="-122"/>
              </a:rPr>
              <a:t>用边长是</a:t>
            </a:r>
            <a:r>
              <a:rPr lang="en-US" altLang="zh-CN" sz="1800">
                <a:solidFill>
                  <a:schemeClr val="bg2">
                    <a:lumMod val="10000"/>
                  </a:schemeClr>
                </a:solidFill>
                <a:latin typeface="黑体" panose="02010609060101010101" pitchFamily="49" charset="-122"/>
                <a:ea typeface="黑体" panose="02010609060101010101" pitchFamily="49" charset="-122"/>
              </a:rPr>
              <a:t>2dm</a:t>
            </a:r>
            <a:r>
              <a:rPr lang="zh-CN" altLang="en-US" sz="1800">
                <a:solidFill>
                  <a:schemeClr val="bg2">
                    <a:lumMod val="10000"/>
                  </a:schemeClr>
                </a:solidFill>
                <a:latin typeface="黑体" panose="02010609060101010101" pitchFamily="49" charset="-122"/>
                <a:ea typeface="黑体" panose="02010609060101010101" pitchFamily="49" charset="-122"/>
              </a:rPr>
              <a:t>的正方形地砖铺，长边上用了</a:t>
            </a:r>
            <a:r>
              <a:rPr lang="en-US" altLang="zh-CN" sz="1800">
                <a:solidFill>
                  <a:schemeClr val="bg2">
                    <a:lumMod val="10000"/>
                  </a:schemeClr>
                </a:solidFill>
                <a:latin typeface="黑体" panose="02010609060101010101" pitchFamily="49" charset="-122"/>
                <a:ea typeface="黑体" panose="02010609060101010101" pitchFamily="49" charset="-122"/>
              </a:rPr>
              <a:t>8</a:t>
            </a:r>
            <a:r>
              <a:rPr lang="zh-CN" altLang="en-US" sz="1800">
                <a:solidFill>
                  <a:schemeClr val="bg2">
                    <a:lumMod val="10000"/>
                  </a:schemeClr>
                </a:solidFill>
                <a:latin typeface="黑体" panose="02010609060101010101" pitchFamily="49" charset="-122"/>
                <a:ea typeface="黑体" panose="02010609060101010101" pitchFamily="49" charset="-122"/>
              </a:rPr>
              <a:t>块，宽边上用了</a:t>
            </a:r>
            <a:r>
              <a:rPr lang="en-US" altLang="zh-CN" sz="1800">
                <a:solidFill>
                  <a:schemeClr val="bg2">
                    <a:lumMod val="10000"/>
                  </a:schemeClr>
                </a:solidFill>
                <a:latin typeface="黑体" panose="02010609060101010101" pitchFamily="49" charset="-122"/>
                <a:ea typeface="黑体" panose="02010609060101010101" pitchFamily="49" charset="-122"/>
              </a:rPr>
              <a:t>6</a:t>
            </a:r>
            <a:r>
              <a:rPr lang="zh-CN" altLang="en-US" sz="1800">
                <a:solidFill>
                  <a:schemeClr val="bg2">
                    <a:lumMod val="10000"/>
                  </a:schemeClr>
                </a:solidFill>
                <a:latin typeface="黑体" panose="02010609060101010101" pitchFamily="49" charset="-122"/>
                <a:ea typeface="黑体" panose="02010609060101010101" pitchFamily="49" charset="-122"/>
              </a:rPr>
              <a:t>块，一共用了</a:t>
            </a:r>
            <a:r>
              <a:rPr lang="en-US" altLang="zh-CN" sz="1800">
                <a:solidFill>
                  <a:schemeClr val="bg2">
                    <a:lumMod val="10000"/>
                  </a:schemeClr>
                </a:solidFill>
                <a:latin typeface="黑体" panose="02010609060101010101" pitchFamily="49" charset="-122"/>
                <a:ea typeface="黑体" panose="02010609060101010101" pitchFamily="49" charset="-122"/>
              </a:rPr>
              <a:t>8</a:t>
            </a:r>
            <a:r>
              <a:rPr lang="en-US" altLang="zh-CN" sz="1800">
                <a:solidFill>
                  <a:schemeClr val="bg2">
                    <a:lumMod val="10000"/>
                  </a:schemeClr>
                </a:solidFill>
                <a:latin typeface="+mn-ea"/>
              </a:rPr>
              <a:t>×</a:t>
            </a:r>
            <a:r>
              <a:rPr lang="en-US" altLang="zh-CN" sz="1800">
                <a:solidFill>
                  <a:schemeClr val="bg2">
                    <a:lumMod val="10000"/>
                  </a:schemeClr>
                </a:solidFill>
                <a:latin typeface="黑体" panose="02010609060101010101" pitchFamily="49" charset="-122"/>
                <a:ea typeface="黑体" panose="02010609060101010101" pitchFamily="49" charset="-122"/>
              </a:rPr>
              <a:t>6</a:t>
            </a:r>
            <a:r>
              <a:rPr lang="zh-CN" altLang="en-US" sz="1800">
                <a:solidFill>
                  <a:schemeClr val="bg2">
                    <a:lumMod val="10000"/>
                  </a:schemeClr>
                </a:solidFill>
                <a:latin typeface="+mn-ea"/>
              </a:rPr>
              <a:t>＝</a:t>
            </a:r>
            <a:r>
              <a:rPr lang="en-US" altLang="zh-CN" sz="1800">
                <a:solidFill>
                  <a:schemeClr val="bg2">
                    <a:lumMod val="10000"/>
                  </a:schemeClr>
                </a:solidFill>
                <a:latin typeface="黑体" panose="02010609060101010101" pitchFamily="49" charset="-122"/>
                <a:ea typeface="黑体" panose="02010609060101010101" pitchFamily="49" charset="-122"/>
              </a:rPr>
              <a:t>48</a:t>
            </a:r>
            <a:r>
              <a:rPr lang="en-US" altLang="zh-CN" sz="1800">
                <a:solidFill>
                  <a:schemeClr val="bg2">
                    <a:lumMod val="10000"/>
                  </a:schemeClr>
                </a:solidFill>
                <a:latin typeface="+mn-ea"/>
              </a:rPr>
              <a:t>(</a:t>
            </a:r>
            <a:r>
              <a:rPr lang="zh-CN" altLang="en-US" sz="1800">
                <a:solidFill>
                  <a:schemeClr val="bg2">
                    <a:lumMod val="10000"/>
                  </a:schemeClr>
                </a:solidFill>
                <a:latin typeface="黑体" panose="02010609060101010101" pitchFamily="49" charset="-122"/>
                <a:ea typeface="黑体" panose="02010609060101010101" pitchFamily="49" charset="-122"/>
              </a:rPr>
              <a:t>块</a:t>
            </a:r>
            <a:r>
              <a:rPr lang="en-US" altLang="zh-CN" sz="1800">
                <a:solidFill>
                  <a:schemeClr val="bg2">
                    <a:lumMod val="10000"/>
                  </a:schemeClr>
                </a:solidFill>
                <a:latin typeface="+mn-ea"/>
              </a:rPr>
              <a:t>)</a:t>
            </a:r>
            <a:r>
              <a:rPr lang="zh-CN" altLang="en-US" sz="1800">
                <a:solidFill>
                  <a:schemeClr val="bg2">
                    <a:lumMod val="10000"/>
                  </a:schemeClr>
                </a:solidFill>
                <a:latin typeface="黑体" panose="02010609060101010101" pitchFamily="49" charset="-122"/>
                <a:ea typeface="黑体" panose="02010609060101010101" pitchFamily="49" charset="-122"/>
              </a:rPr>
              <a:t>地砖，正好铺满地面。</a:t>
            </a:r>
            <a:endParaRPr lang="zh-CN" altLang="en-US" sz="1800" dirty="0">
              <a:solidFill>
                <a:schemeClr val="bg2">
                  <a:lumMod val="10000"/>
                </a:schemeClr>
              </a:solidFill>
              <a:latin typeface="黑体" panose="02010609060101010101" pitchFamily="49" charset="-122"/>
              <a:ea typeface="黑体" panose="02010609060101010101" pitchFamily="49" charset="-122"/>
            </a:endParaRPr>
          </a:p>
        </p:txBody>
      </p:sp>
      <p:grpSp>
        <p:nvGrpSpPr>
          <p:cNvPr id="12" name="组合 11">
            <a:extLst>
              <a:ext uri="{FF2B5EF4-FFF2-40B4-BE49-F238E27FC236}">
                <a16:creationId xmlns:a16="http://schemas.microsoft.com/office/drawing/2014/main" id="{E2C83685-5BB8-4036-B956-A9C88C3D41B7}"/>
              </a:ext>
            </a:extLst>
          </p:cNvPr>
          <p:cNvGrpSpPr/>
          <p:nvPr/>
        </p:nvGrpSpPr>
        <p:grpSpPr>
          <a:xfrm>
            <a:off x="465350" y="516019"/>
            <a:ext cx="1663997" cy="480463"/>
            <a:chOff x="1196480" y="446639"/>
            <a:chExt cx="1663997" cy="480463"/>
          </a:xfrm>
        </p:grpSpPr>
        <p:grpSp>
          <p:nvGrpSpPr>
            <p:cNvPr id="16" name="组合 15">
              <a:extLst>
                <a:ext uri="{FF2B5EF4-FFF2-40B4-BE49-F238E27FC236}">
                  <a16:creationId xmlns:a16="http://schemas.microsoft.com/office/drawing/2014/main" id="{93E02C82-8006-479B-8661-1E8B96634410}"/>
                </a:ext>
              </a:extLst>
            </p:cNvPr>
            <p:cNvGrpSpPr/>
            <p:nvPr/>
          </p:nvGrpSpPr>
          <p:grpSpPr>
            <a:xfrm>
              <a:off x="1196480" y="454038"/>
              <a:ext cx="1663997" cy="473064"/>
              <a:chOff x="1542232" y="666658"/>
              <a:chExt cx="1173875" cy="333725"/>
            </a:xfrm>
          </p:grpSpPr>
          <p:sp>
            <p:nvSpPr>
              <p:cNvPr id="18" name="圆角矩形 1">
                <a:extLst>
                  <a:ext uri="{FF2B5EF4-FFF2-40B4-BE49-F238E27FC236}">
                    <a16:creationId xmlns:a16="http://schemas.microsoft.com/office/drawing/2014/main" id="{E944FF3E-16A7-48D5-931C-CE0F66BEF47D}"/>
                  </a:ext>
                </a:extLst>
              </p:cNvPr>
              <p:cNvSpPr/>
              <p:nvPr/>
            </p:nvSpPr>
            <p:spPr bwMode="auto">
              <a:xfrm>
                <a:off x="1542232" y="666658"/>
                <a:ext cx="1173875" cy="333725"/>
              </a:xfrm>
              <a:prstGeom prst="roundRect">
                <a:avLst>
                  <a:gd name="adj" fmla="val 16667"/>
                </a:avLst>
              </a:prstGeom>
              <a:solidFill>
                <a:srgbClr val="87BE62"/>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buFont typeface="Arial" panose="020B0604020202020204" pitchFamily="34" charset="0"/>
                  <a:buNone/>
                  <a:defRPr/>
                </a:pPr>
                <a:endParaRPr lang="zh-CN" altLang="en-US">
                  <a:solidFill>
                    <a:schemeClr val="tx1"/>
                  </a:solidFill>
                  <a:latin typeface="Arial" panose="020B0604020202020204" pitchFamily="34" charset="0"/>
                </a:endParaRPr>
              </a:p>
            </p:txBody>
          </p:sp>
          <p:sp>
            <p:nvSpPr>
              <p:cNvPr id="19" name="椭圆 18">
                <a:extLst>
                  <a:ext uri="{FF2B5EF4-FFF2-40B4-BE49-F238E27FC236}">
                    <a16:creationId xmlns:a16="http://schemas.microsoft.com/office/drawing/2014/main" id="{02296DBB-D1AE-415A-8576-36C5C706C59D}"/>
                  </a:ext>
                </a:extLst>
              </p:cNvPr>
              <p:cNvSpPr/>
              <p:nvPr/>
            </p:nvSpPr>
            <p:spPr>
              <a:xfrm>
                <a:off x="2607033" y="692411"/>
                <a:ext cx="74506" cy="74506"/>
              </a:xfrm>
              <a:prstGeom prst="ellipse">
                <a:avLst/>
              </a:prstGeom>
              <a:solidFill>
                <a:srgbClr val="D4F2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a16="http://schemas.microsoft.com/office/drawing/2014/main" id="{58B5C531-0810-496B-817D-5D52760C8559}"/>
                </a:ext>
              </a:extLst>
            </p:cNvPr>
            <p:cNvSpPr/>
            <p:nvPr/>
          </p:nvSpPr>
          <p:spPr>
            <a:xfrm>
              <a:off x="1320591" y="446639"/>
              <a:ext cx="1415773" cy="461665"/>
            </a:xfrm>
            <a:prstGeom prst="rect">
              <a:avLst/>
            </a:prstGeom>
          </p:spPr>
          <p:txBody>
            <a:bodyPr wrap="none">
              <a:spAutoFit/>
            </a:bodyPr>
            <a:lstStyle/>
            <a:p>
              <a:pPr algn="ctr"/>
              <a:r>
                <a:rPr lang="zh-CN" altLang="en-US" sz="2400">
                  <a:solidFill>
                    <a:schemeClr val="bg1"/>
                  </a:solidFill>
                  <a:latin typeface="黑体" panose="02010609060101010101" pitchFamily="49" charset="-122"/>
                  <a:ea typeface="黑体" panose="02010609060101010101" pitchFamily="49" charset="-122"/>
                </a:rPr>
                <a:t>操作验证</a:t>
              </a:r>
            </a:p>
          </p:txBody>
        </p:sp>
      </p:grpSp>
      <p:graphicFrame>
        <p:nvGraphicFramePr>
          <p:cNvPr id="21" name="表格 6">
            <a:extLst>
              <a:ext uri="{FF2B5EF4-FFF2-40B4-BE49-F238E27FC236}">
                <a16:creationId xmlns:a16="http://schemas.microsoft.com/office/drawing/2014/main" id="{68C78067-8F2A-467C-B33D-092E05F0B165}"/>
              </a:ext>
            </a:extLst>
          </p:cNvPr>
          <p:cNvGraphicFramePr>
            <a:graphicFrameLocks noGrp="1"/>
          </p:cNvGraphicFramePr>
          <p:nvPr>
            <p:extLst>
              <p:ext uri="{D42A27DB-BD31-4B8C-83A1-F6EECF244321}">
                <p14:modId xmlns:p14="http://schemas.microsoft.com/office/powerpoint/2010/main" val="963593829"/>
              </p:ext>
            </p:extLst>
          </p:nvPr>
        </p:nvGraphicFramePr>
        <p:xfrm>
          <a:off x="2950210" y="1086436"/>
          <a:ext cx="3332480" cy="25056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160413087"/>
                    </a:ext>
                  </a:extLst>
                </a:gridCol>
                <a:gridCol w="208280">
                  <a:extLst>
                    <a:ext uri="{9D8B030D-6E8A-4147-A177-3AD203B41FA5}">
                      <a16:colId xmlns:a16="http://schemas.microsoft.com/office/drawing/2014/main" val="2742577848"/>
                    </a:ext>
                  </a:extLst>
                </a:gridCol>
                <a:gridCol w="208280">
                  <a:extLst>
                    <a:ext uri="{9D8B030D-6E8A-4147-A177-3AD203B41FA5}">
                      <a16:colId xmlns:a16="http://schemas.microsoft.com/office/drawing/2014/main" val="775252976"/>
                    </a:ext>
                  </a:extLst>
                </a:gridCol>
                <a:gridCol w="208280">
                  <a:extLst>
                    <a:ext uri="{9D8B030D-6E8A-4147-A177-3AD203B41FA5}">
                      <a16:colId xmlns:a16="http://schemas.microsoft.com/office/drawing/2014/main" val="3912886504"/>
                    </a:ext>
                  </a:extLst>
                </a:gridCol>
                <a:gridCol w="208280">
                  <a:extLst>
                    <a:ext uri="{9D8B030D-6E8A-4147-A177-3AD203B41FA5}">
                      <a16:colId xmlns:a16="http://schemas.microsoft.com/office/drawing/2014/main" val="2742259645"/>
                    </a:ext>
                  </a:extLst>
                </a:gridCol>
                <a:gridCol w="208280">
                  <a:extLst>
                    <a:ext uri="{9D8B030D-6E8A-4147-A177-3AD203B41FA5}">
                      <a16:colId xmlns:a16="http://schemas.microsoft.com/office/drawing/2014/main" val="3405582502"/>
                    </a:ext>
                  </a:extLst>
                </a:gridCol>
                <a:gridCol w="208280">
                  <a:extLst>
                    <a:ext uri="{9D8B030D-6E8A-4147-A177-3AD203B41FA5}">
                      <a16:colId xmlns:a16="http://schemas.microsoft.com/office/drawing/2014/main" val="1419785610"/>
                    </a:ext>
                  </a:extLst>
                </a:gridCol>
                <a:gridCol w="208280">
                  <a:extLst>
                    <a:ext uri="{9D8B030D-6E8A-4147-A177-3AD203B41FA5}">
                      <a16:colId xmlns:a16="http://schemas.microsoft.com/office/drawing/2014/main" val="4179462631"/>
                    </a:ext>
                  </a:extLst>
                </a:gridCol>
                <a:gridCol w="208280">
                  <a:extLst>
                    <a:ext uri="{9D8B030D-6E8A-4147-A177-3AD203B41FA5}">
                      <a16:colId xmlns:a16="http://schemas.microsoft.com/office/drawing/2014/main" val="642295082"/>
                    </a:ext>
                  </a:extLst>
                </a:gridCol>
                <a:gridCol w="208280">
                  <a:extLst>
                    <a:ext uri="{9D8B030D-6E8A-4147-A177-3AD203B41FA5}">
                      <a16:colId xmlns:a16="http://schemas.microsoft.com/office/drawing/2014/main" val="1220945006"/>
                    </a:ext>
                  </a:extLst>
                </a:gridCol>
                <a:gridCol w="208280">
                  <a:extLst>
                    <a:ext uri="{9D8B030D-6E8A-4147-A177-3AD203B41FA5}">
                      <a16:colId xmlns:a16="http://schemas.microsoft.com/office/drawing/2014/main" val="1754309459"/>
                    </a:ext>
                  </a:extLst>
                </a:gridCol>
                <a:gridCol w="208280">
                  <a:extLst>
                    <a:ext uri="{9D8B030D-6E8A-4147-A177-3AD203B41FA5}">
                      <a16:colId xmlns:a16="http://schemas.microsoft.com/office/drawing/2014/main" val="964880513"/>
                    </a:ext>
                  </a:extLst>
                </a:gridCol>
                <a:gridCol w="208280">
                  <a:extLst>
                    <a:ext uri="{9D8B030D-6E8A-4147-A177-3AD203B41FA5}">
                      <a16:colId xmlns:a16="http://schemas.microsoft.com/office/drawing/2014/main" val="1952477762"/>
                    </a:ext>
                  </a:extLst>
                </a:gridCol>
                <a:gridCol w="208280">
                  <a:extLst>
                    <a:ext uri="{9D8B030D-6E8A-4147-A177-3AD203B41FA5}">
                      <a16:colId xmlns:a16="http://schemas.microsoft.com/office/drawing/2014/main" val="3930590231"/>
                    </a:ext>
                  </a:extLst>
                </a:gridCol>
                <a:gridCol w="208280">
                  <a:extLst>
                    <a:ext uri="{9D8B030D-6E8A-4147-A177-3AD203B41FA5}">
                      <a16:colId xmlns:a16="http://schemas.microsoft.com/office/drawing/2014/main" val="1454841911"/>
                    </a:ext>
                  </a:extLst>
                </a:gridCol>
                <a:gridCol w="208280">
                  <a:extLst>
                    <a:ext uri="{9D8B030D-6E8A-4147-A177-3AD203B41FA5}">
                      <a16:colId xmlns:a16="http://schemas.microsoft.com/office/drawing/2014/main" val="2990176079"/>
                    </a:ext>
                  </a:extLst>
                </a:gridCol>
              </a:tblGrid>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3007303703"/>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3014671459"/>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10" gridSpan="14">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0"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6327768"/>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4"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5874725"/>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4"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5133849"/>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4"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191599"/>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4"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3093292"/>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4"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56854"/>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4"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606845"/>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4"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1767016"/>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4"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9655131"/>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4"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24984"/>
                  </a:ext>
                </a:extLst>
              </a:tr>
            </a:tbl>
          </a:graphicData>
        </a:graphic>
      </p:graphicFrame>
      <p:sp>
        <p:nvSpPr>
          <p:cNvPr id="22" name="矩形 21">
            <a:extLst>
              <a:ext uri="{FF2B5EF4-FFF2-40B4-BE49-F238E27FC236}">
                <a16:creationId xmlns:a16="http://schemas.microsoft.com/office/drawing/2014/main" id="{A1F1E5AF-15A1-47B0-B234-ECB3BE3FE6DC}"/>
              </a:ext>
            </a:extLst>
          </p:cNvPr>
          <p:cNvSpPr/>
          <p:nvPr/>
        </p:nvSpPr>
        <p:spPr>
          <a:xfrm>
            <a:off x="2929282" y="703323"/>
            <a:ext cx="453970" cy="307777"/>
          </a:xfrm>
          <a:prstGeom prst="rect">
            <a:avLst/>
          </a:prstGeom>
        </p:spPr>
        <p:txBody>
          <a:bodyPr wrap="none">
            <a:spAutoFit/>
          </a:bodyPr>
          <a:lstStyle/>
          <a:p>
            <a:r>
              <a:rPr lang="en-US" altLang="zh-CN" sz="1400">
                <a:solidFill>
                  <a:schemeClr val="bg2">
                    <a:lumMod val="10000"/>
                  </a:schemeClr>
                </a:solidFill>
                <a:latin typeface="黑体" panose="02010609060101010101" pitchFamily="49" charset="-122"/>
                <a:ea typeface="黑体" panose="02010609060101010101" pitchFamily="49" charset="-122"/>
              </a:rPr>
              <a:t>2dm</a:t>
            </a:r>
            <a:endParaRPr lang="zh-CN" altLang="en-US"/>
          </a:p>
        </p:txBody>
      </p:sp>
      <p:sp>
        <p:nvSpPr>
          <p:cNvPr id="23" name="矩形 22">
            <a:extLst>
              <a:ext uri="{FF2B5EF4-FFF2-40B4-BE49-F238E27FC236}">
                <a16:creationId xmlns:a16="http://schemas.microsoft.com/office/drawing/2014/main" id="{26973E01-1BAF-40D2-ABE2-4AC0ECF5C3FC}"/>
              </a:ext>
            </a:extLst>
          </p:cNvPr>
          <p:cNvSpPr/>
          <p:nvPr/>
        </p:nvSpPr>
        <p:spPr>
          <a:xfrm>
            <a:off x="2401121" y="1134051"/>
            <a:ext cx="453970" cy="307777"/>
          </a:xfrm>
          <a:prstGeom prst="rect">
            <a:avLst/>
          </a:prstGeom>
        </p:spPr>
        <p:txBody>
          <a:bodyPr wrap="none">
            <a:spAutoFit/>
          </a:bodyPr>
          <a:lstStyle/>
          <a:p>
            <a:r>
              <a:rPr lang="en-US" altLang="zh-CN" sz="1400">
                <a:solidFill>
                  <a:schemeClr val="bg2">
                    <a:lumMod val="10000"/>
                  </a:schemeClr>
                </a:solidFill>
                <a:latin typeface="黑体" panose="02010609060101010101" pitchFamily="49" charset="-122"/>
                <a:ea typeface="黑体" panose="02010609060101010101" pitchFamily="49" charset="-122"/>
              </a:rPr>
              <a:t>2dm</a:t>
            </a:r>
            <a:endParaRPr lang="zh-CN" altLang="en-US"/>
          </a:p>
        </p:txBody>
      </p:sp>
      <p:sp>
        <p:nvSpPr>
          <p:cNvPr id="24" name="左大括号 23">
            <a:extLst>
              <a:ext uri="{FF2B5EF4-FFF2-40B4-BE49-F238E27FC236}">
                <a16:creationId xmlns:a16="http://schemas.microsoft.com/office/drawing/2014/main" id="{E89075F4-D876-4AA1-B66A-317E7B7D411B}"/>
              </a:ext>
            </a:extLst>
          </p:cNvPr>
          <p:cNvSpPr/>
          <p:nvPr/>
        </p:nvSpPr>
        <p:spPr>
          <a:xfrm rot="5400000" flipV="1">
            <a:off x="3111817" y="816074"/>
            <a:ext cx="88900" cy="412115"/>
          </a:xfrm>
          <a:prstGeom prst="leftBrace">
            <a:avLst>
              <a:gd name="adj1" fmla="val 43155"/>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左大括号 24">
            <a:extLst>
              <a:ext uri="{FF2B5EF4-FFF2-40B4-BE49-F238E27FC236}">
                <a16:creationId xmlns:a16="http://schemas.microsoft.com/office/drawing/2014/main" id="{C5741FC5-6871-444D-8AD6-865997369369}"/>
              </a:ext>
            </a:extLst>
          </p:cNvPr>
          <p:cNvSpPr/>
          <p:nvPr/>
        </p:nvSpPr>
        <p:spPr>
          <a:xfrm flipV="1">
            <a:off x="2836680" y="1088881"/>
            <a:ext cx="88900" cy="414157"/>
          </a:xfrm>
          <a:prstGeom prst="leftBrace">
            <a:avLst>
              <a:gd name="adj1" fmla="val 43155"/>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919016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59020" y="3742708"/>
            <a:ext cx="7425960" cy="761427"/>
          </a:xfrm>
          <a:prstGeom prst="rect">
            <a:avLst/>
          </a:prstGeom>
          <a:noFill/>
        </p:spPr>
        <p:txBody>
          <a:bodyPr wrap="square" rtlCol="0">
            <a:spAutoFit/>
          </a:bodyPr>
          <a:lstStyle/>
          <a:p>
            <a:pPr>
              <a:lnSpc>
                <a:spcPct val="130000"/>
              </a:lnSpc>
            </a:pPr>
            <a:r>
              <a:rPr lang="zh-CN" altLang="en-US" sz="1800">
                <a:solidFill>
                  <a:schemeClr val="bg2">
                    <a:lumMod val="10000"/>
                  </a:schemeClr>
                </a:solidFill>
                <a:latin typeface="黑体" panose="02010609060101010101" pitchFamily="49" charset="-122"/>
                <a:ea typeface="黑体" panose="02010609060101010101" pitchFamily="49" charset="-122"/>
              </a:rPr>
              <a:t>用边长是</a:t>
            </a:r>
            <a:r>
              <a:rPr lang="en-US" altLang="zh-CN" sz="1800">
                <a:solidFill>
                  <a:schemeClr val="bg2">
                    <a:lumMod val="10000"/>
                  </a:schemeClr>
                </a:solidFill>
                <a:latin typeface="黑体" panose="02010609060101010101" pitchFamily="49" charset="-122"/>
                <a:ea typeface="黑体" panose="02010609060101010101" pitchFamily="49" charset="-122"/>
              </a:rPr>
              <a:t>3dm</a:t>
            </a:r>
            <a:r>
              <a:rPr lang="zh-CN" altLang="en-US" sz="1800">
                <a:solidFill>
                  <a:schemeClr val="bg2">
                    <a:lumMod val="10000"/>
                  </a:schemeClr>
                </a:solidFill>
                <a:latin typeface="黑体" panose="02010609060101010101" pitchFamily="49" charset="-122"/>
                <a:ea typeface="黑体" panose="02010609060101010101" pitchFamily="49" charset="-122"/>
              </a:rPr>
              <a:t>的正方形地砖铺，宽边上用了</a:t>
            </a:r>
            <a:r>
              <a:rPr lang="en-US" altLang="zh-CN" sz="1800">
                <a:solidFill>
                  <a:schemeClr val="bg2">
                    <a:lumMod val="10000"/>
                  </a:schemeClr>
                </a:solidFill>
                <a:latin typeface="黑体" panose="02010609060101010101" pitchFamily="49" charset="-122"/>
                <a:ea typeface="黑体" panose="02010609060101010101" pitchFamily="49" charset="-122"/>
              </a:rPr>
              <a:t>4</a:t>
            </a:r>
            <a:r>
              <a:rPr lang="zh-CN" altLang="en-US" sz="1800">
                <a:solidFill>
                  <a:schemeClr val="bg2">
                    <a:lumMod val="10000"/>
                  </a:schemeClr>
                </a:solidFill>
                <a:latin typeface="黑体" panose="02010609060101010101" pitchFamily="49" charset="-122"/>
                <a:ea typeface="黑体" panose="02010609060101010101" pitchFamily="49" charset="-122"/>
              </a:rPr>
              <a:t>块，长边上用了</a:t>
            </a:r>
            <a:r>
              <a:rPr lang="en-US" altLang="zh-CN" sz="1800">
                <a:solidFill>
                  <a:schemeClr val="bg2">
                    <a:lumMod val="10000"/>
                  </a:schemeClr>
                </a:solidFill>
                <a:latin typeface="黑体" panose="02010609060101010101" pitchFamily="49" charset="-122"/>
                <a:ea typeface="黑体" panose="02010609060101010101" pitchFamily="49" charset="-122"/>
              </a:rPr>
              <a:t>5</a:t>
            </a:r>
            <a:r>
              <a:rPr lang="zh-CN" altLang="en-US" sz="1800">
                <a:solidFill>
                  <a:schemeClr val="bg2">
                    <a:lumMod val="10000"/>
                  </a:schemeClr>
                </a:solidFill>
                <a:latin typeface="黑体" panose="02010609060101010101" pitchFamily="49" charset="-122"/>
                <a:ea typeface="黑体" panose="02010609060101010101" pitchFamily="49" charset="-122"/>
              </a:rPr>
              <a:t>块后，余</a:t>
            </a:r>
            <a:r>
              <a:rPr lang="en-US" altLang="zh-CN" sz="1800">
                <a:solidFill>
                  <a:schemeClr val="bg2">
                    <a:lumMod val="10000"/>
                  </a:schemeClr>
                </a:solidFill>
                <a:latin typeface="黑体" panose="02010609060101010101" pitchFamily="49" charset="-122"/>
                <a:ea typeface="黑体" panose="02010609060101010101" pitchFamily="49" charset="-122"/>
              </a:rPr>
              <a:t>1dm</a:t>
            </a:r>
            <a:r>
              <a:rPr lang="zh-CN" altLang="en-US" sz="1800">
                <a:solidFill>
                  <a:schemeClr val="bg2">
                    <a:lumMod val="10000"/>
                  </a:schemeClr>
                </a:solidFill>
                <a:latin typeface="黑体" panose="02010609060101010101" pitchFamily="49" charset="-122"/>
                <a:ea typeface="黑体" panose="02010609060101010101" pitchFamily="49" charset="-122"/>
              </a:rPr>
              <a:t>，所以不能用整块地砖铺满地面。</a:t>
            </a:r>
            <a:endParaRPr lang="zh-CN" altLang="en-US" sz="1800" dirty="0">
              <a:solidFill>
                <a:schemeClr val="bg2">
                  <a:lumMod val="10000"/>
                </a:schemeClr>
              </a:solidFill>
              <a:latin typeface="黑体" panose="02010609060101010101" pitchFamily="49" charset="-122"/>
              <a:ea typeface="黑体" panose="02010609060101010101" pitchFamily="49" charset="-122"/>
            </a:endParaRPr>
          </a:p>
        </p:txBody>
      </p:sp>
      <p:grpSp>
        <p:nvGrpSpPr>
          <p:cNvPr id="12" name="组合 11">
            <a:extLst>
              <a:ext uri="{FF2B5EF4-FFF2-40B4-BE49-F238E27FC236}">
                <a16:creationId xmlns:a16="http://schemas.microsoft.com/office/drawing/2014/main" id="{E2C83685-5BB8-4036-B956-A9C88C3D41B7}"/>
              </a:ext>
            </a:extLst>
          </p:cNvPr>
          <p:cNvGrpSpPr/>
          <p:nvPr/>
        </p:nvGrpSpPr>
        <p:grpSpPr>
          <a:xfrm>
            <a:off x="465350" y="516019"/>
            <a:ext cx="1663997" cy="480463"/>
            <a:chOff x="1196480" y="446639"/>
            <a:chExt cx="1663997" cy="480463"/>
          </a:xfrm>
        </p:grpSpPr>
        <p:grpSp>
          <p:nvGrpSpPr>
            <p:cNvPr id="16" name="组合 15">
              <a:extLst>
                <a:ext uri="{FF2B5EF4-FFF2-40B4-BE49-F238E27FC236}">
                  <a16:creationId xmlns:a16="http://schemas.microsoft.com/office/drawing/2014/main" id="{93E02C82-8006-479B-8661-1E8B96634410}"/>
                </a:ext>
              </a:extLst>
            </p:cNvPr>
            <p:cNvGrpSpPr/>
            <p:nvPr/>
          </p:nvGrpSpPr>
          <p:grpSpPr>
            <a:xfrm>
              <a:off x="1196480" y="454038"/>
              <a:ext cx="1663997" cy="473064"/>
              <a:chOff x="1542232" y="666658"/>
              <a:chExt cx="1173875" cy="333725"/>
            </a:xfrm>
          </p:grpSpPr>
          <p:sp>
            <p:nvSpPr>
              <p:cNvPr id="18" name="圆角矩形 1">
                <a:extLst>
                  <a:ext uri="{FF2B5EF4-FFF2-40B4-BE49-F238E27FC236}">
                    <a16:creationId xmlns:a16="http://schemas.microsoft.com/office/drawing/2014/main" id="{E944FF3E-16A7-48D5-931C-CE0F66BEF47D}"/>
                  </a:ext>
                </a:extLst>
              </p:cNvPr>
              <p:cNvSpPr/>
              <p:nvPr/>
            </p:nvSpPr>
            <p:spPr bwMode="auto">
              <a:xfrm>
                <a:off x="1542232" y="666658"/>
                <a:ext cx="1173875" cy="333725"/>
              </a:xfrm>
              <a:prstGeom prst="roundRect">
                <a:avLst>
                  <a:gd name="adj" fmla="val 16667"/>
                </a:avLst>
              </a:prstGeom>
              <a:solidFill>
                <a:srgbClr val="87BE62"/>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buFont typeface="Arial" panose="020B0604020202020204" pitchFamily="34" charset="0"/>
                  <a:buNone/>
                  <a:defRPr/>
                </a:pPr>
                <a:endParaRPr lang="zh-CN" altLang="en-US">
                  <a:solidFill>
                    <a:schemeClr val="tx1"/>
                  </a:solidFill>
                  <a:latin typeface="Arial" panose="020B0604020202020204" pitchFamily="34" charset="0"/>
                </a:endParaRPr>
              </a:p>
            </p:txBody>
          </p:sp>
          <p:sp>
            <p:nvSpPr>
              <p:cNvPr id="19" name="椭圆 18">
                <a:extLst>
                  <a:ext uri="{FF2B5EF4-FFF2-40B4-BE49-F238E27FC236}">
                    <a16:creationId xmlns:a16="http://schemas.microsoft.com/office/drawing/2014/main" id="{02296DBB-D1AE-415A-8576-36C5C706C59D}"/>
                  </a:ext>
                </a:extLst>
              </p:cNvPr>
              <p:cNvSpPr/>
              <p:nvPr/>
            </p:nvSpPr>
            <p:spPr>
              <a:xfrm>
                <a:off x="2607033" y="692411"/>
                <a:ext cx="74506" cy="74506"/>
              </a:xfrm>
              <a:prstGeom prst="ellipse">
                <a:avLst/>
              </a:prstGeom>
              <a:solidFill>
                <a:srgbClr val="D4F2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a16="http://schemas.microsoft.com/office/drawing/2014/main" id="{58B5C531-0810-496B-817D-5D52760C8559}"/>
                </a:ext>
              </a:extLst>
            </p:cNvPr>
            <p:cNvSpPr/>
            <p:nvPr/>
          </p:nvSpPr>
          <p:spPr>
            <a:xfrm>
              <a:off x="1320591" y="446639"/>
              <a:ext cx="1415773" cy="461665"/>
            </a:xfrm>
            <a:prstGeom prst="rect">
              <a:avLst/>
            </a:prstGeom>
          </p:spPr>
          <p:txBody>
            <a:bodyPr wrap="none">
              <a:spAutoFit/>
            </a:bodyPr>
            <a:lstStyle/>
            <a:p>
              <a:pPr algn="ctr"/>
              <a:r>
                <a:rPr lang="zh-CN" altLang="en-US" sz="2400">
                  <a:solidFill>
                    <a:schemeClr val="bg1"/>
                  </a:solidFill>
                  <a:latin typeface="黑体" panose="02010609060101010101" pitchFamily="49" charset="-122"/>
                  <a:ea typeface="黑体" panose="02010609060101010101" pitchFamily="49" charset="-122"/>
                </a:rPr>
                <a:t>操作验证</a:t>
              </a:r>
            </a:p>
          </p:txBody>
        </p:sp>
      </p:grpSp>
      <p:graphicFrame>
        <p:nvGraphicFramePr>
          <p:cNvPr id="21" name="表格 6">
            <a:extLst>
              <a:ext uri="{FF2B5EF4-FFF2-40B4-BE49-F238E27FC236}">
                <a16:creationId xmlns:a16="http://schemas.microsoft.com/office/drawing/2014/main" id="{68C78067-8F2A-467C-B33D-092E05F0B165}"/>
              </a:ext>
            </a:extLst>
          </p:cNvPr>
          <p:cNvGraphicFramePr>
            <a:graphicFrameLocks noGrp="1"/>
          </p:cNvGraphicFramePr>
          <p:nvPr>
            <p:extLst>
              <p:ext uri="{D42A27DB-BD31-4B8C-83A1-F6EECF244321}">
                <p14:modId xmlns:p14="http://schemas.microsoft.com/office/powerpoint/2010/main" val="3433988417"/>
              </p:ext>
            </p:extLst>
          </p:nvPr>
        </p:nvGraphicFramePr>
        <p:xfrm>
          <a:off x="2950210" y="1086436"/>
          <a:ext cx="3332480" cy="25056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160413087"/>
                    </a:ext>
                  </a:extLst>
                </a:gridCol>
                <a:gridCol w="208280">
                  <a:extLst>
                    <a:ext uri="{9D8B030D-6E8A-4147-A177-3AD203B41FA5}">
                      <a16:colId xmlns:a16="http://schemas.microsoft.com/office/drawing/2014/main" val="2742577848"/>
                    </a:ext>
                  </a:extLst>
                </a:gridCol>
                <a:gridCol w="208280">
                  <a:extLst>
                    <a:ext uri="{9D8B030D-6E8A-4147-A177-3AD203B41FA5}">
                      <a16:colId xmlns:a16="http://schemas.microsoft.com/office/drawing/2014/main" val="3658720107"/>
                    </a:ext>
                  </a:extLst>
                </a:gridCol>
                <a:gridCol w="208280">
                  <a:extLst>
                    <a:ext uri="{9D8B030D-6E8A-4147-A177-3AD203B41FA5}">
                      <a16:colId xmlns:a16="http://schemas.microsoft.com/office/drawing/2014/main" val="775252976"/>
                    </a:ext>
                  </a:extLst>
                </a:gridCol>
                <a:gridCol w="208280">
                  <a:extLst>
                    <a:ext uri="{9D8B030D-6E8A-4147-A177-3AD203B41FA5}">
                      <a16:colId xmlns:a16="http://schemas.microsoft.com/office/drawing/2014/main" val="3912886504"/>
                    </a:ext>
                  </a:extLst>
                </a:gridCol>
                <a:gridCol w="208280">
                  <a:extLst>
                    <a:ext uri="{9D8B030D-6E8A-4147-A177-3AD203B41FA5}">
                      <a16:colId xmlns:a16="http://schemas.microsoft.com/office/drawing/2014/main" val="2742259645"/>
                    </a:ext>
                  </a:extLst>
                </a:gridCol>
                <a:gridCol w="208280">
                  <a:extLst>
                    <a:ext uri="{9D8B030D-6E8A-4147-A177-3AD203B41FA5}">
                      <a16:colId xmlns:a16="http://schemas.microsoft.com/office/drawing/2014/main" val="3405582502"/>
                    </a:ext>
                  </a:extLst>
                </a:gridCol>
                <a:gridCol w="208280">
                  <a:extLst>
                    <a:ext uri="{9D8B030D-6E8A-4147-A177-3AD203B41FA5}">
                      <a16:colId xmlns:a16="http://schemas.microsoft.com/office/drawing/2014/main" val="1419785610"/>
                    </a:ext>
                  </a:extLst>
                </a:gridCol>
                <a:gridCol w="208280">
                  <a:extLst>
                    <a:ext uri="{9D8B030D-6E8A-4147-A177-3AD203B41FA5}">
                      <a16:colId xmlns:a16="http://schemas.microsoft.com/office/drawing/2014/main" val="4179462631"/>
                    </a:ext>
                  </a:extLst>
                </a:gridCol>
                <a:gridCol w="208280">
                  <a:extLst>
                    <a:ext uri="{9D8B030D-6E8A-4147-A177-3AD203B41FA5}">
                      <a16:colId xmlns:a16="http://schemas.microsoft.com/office/drawing/2014/main" val="642295082"/>
                    </a:ext>
                  </a:extLst>
                </a:gridCol>
                <a:gridCol w="208280">
                  <a:extLst>
                    <a:ext uri="{9D8B030D-6E8A-4147-A177-3AD203B41FA5}">
                      <a16:colId xmlns:a16="http://schemas.microsoft.com/office/drawing/2014/main" val="1220945006"/>
                    </a:ext>
                  </a:extLst>
                </a:gridCol>
                <a:gridCol w="208280">
                  <a:extLst>
                    <a:ext uri="{9D8B030D-6E8A-4147-A177-3AD203B41FA5}">
                      <a16:colId xmlns:a16="http://schemas.microsoft.com/office/drawing/2014/main" val="1754309459"/>
                    </a:ext>
                  </a:extLst>
                </a:gridCol>
                <a:gridCol w="208280">
                  <a:extLst>
                    <a:ext uri="{9D8B030D-6E8A-4147-A177-3AD203B41FA5}">
                      <a16:colId xmlns:a16="http://schemas.microsoft.com/office/drawing/2014/main" val="964880513"/>
                    </a:ext>
                  </a:extLst>
                </a:gridCol>
                <a:gridCol w="208280">
                  <a:extLst>
                    <a:ext uri="{9D8B030D-6E8A-4147-A177-3AD203B41FA5}">
                      <a16:colId xmlns:a16="http://schemas.microsoft.com/office/drawing/2014/main" val="1952477762"/>
                    </a:ext>
                  </a:extLst>
                </a:gridCol>
                <a:gridCol w="208280">
                  <a:extLst>
                    <a:ext uri="{9D8B030D-6E8A-4147-A177-3AD203B41FA5}">
                      <a16:colId xmlns:a16="http://schemas.microsoft.com/office/drawing/2014/main" val="3930590231"/>
                    </a:ext>
                  </a:extLst>
                </a:gridCol>
                <a:gridCol w="208280">
                  <a:extLst>
                    <a:ext uri="{9D8B030D-6E8A-4147-A177-3AD203B41FA5}">
                      <a16:colId xmlns:a16="http://schemas.microsoft.com/office/drawing/2014/main" val="1454841911"/>
                    </a:ext>
                  </a:extLst>
                </a:gridCol>
              </a:tblGrid>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7303703"/>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4671459"/>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149510"/>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9" gridSpan="12">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9"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9"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9"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9"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9"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9"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9"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9"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9"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9"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9"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175322"/>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2"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4381221"/>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2"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2657685"/>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2"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5464344"/>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2"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449235"/>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2"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9118756"/>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2"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59932"/>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2"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0345447"/>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2"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0291307"/>
                  </a:ext>
                </a:extLst>
              </a:tr>
            </a:tbl>
          </a:graphicData>
        </a:graphic>
      </p:graphicFrame>
      <p:sp>
        <p:nvSpPr>
          <p:cNvPr id="22" name="矩形 21">
            <a:extLst>
              <a:ext uri="{FF2B5EF4-FFF2-40B4-BE49-F238E27FC236}">
                <a16:creationId xmlns:a16="http://schemas.microsoft.com/office/drawing/2014/main" id="{A1F1E5AF-15A1-47B0-B234-ECB3BE3FE6DC}"/>
              </a:ext>
            </a:extLst>
          </p:cNvPr>
          <p:cNvSpPr/>
          <p:nvPr/>
        </p:nvSpPr>
        <p:spPr>
          <a:xfrm>
            <a:off x="3035250" y="686656"/>
            <a:ext cx="453970" cy="307777"/>
          </a:xfrm>
          <a:prstGeom prst="rect">
            <a:avLst/>
          </a:prstGeom>
        </p:spPr>
        <p:txBody>
          <a:bodyPr wrap="none">
            <a:spAutoFit/>
          </a:bodyPr>
          <a:lstStyle/>
          <a:p>
            <a:r>
              <a:rPr lang="en-US" altLang="zh-CN" sz="1400">
                <a:solidFill>
                  <a:schemeClr val="bg2">
                    <a:lumMod val="10000"/>
                  </a:schemeClr>
                </a:solidFill>
                <a:latin typeface="黑体" panose="02010609060101010101" pitchFamily="49" charset="-122"/>
                <a:ea typeface="黑体" panose="02010609060101010101" pitchFamily="49" charset="-122"/>
              </a:rPr>
              <a:t>3dm</a:t>
            </a:r>
            <a:endParaRPr lang="zh-CN" altLang="en-US"/>
          </a:p>
        </p:txBody>
      </p:sp>
      <p:sp>
        <p:nvSpPr>
          <p:cNvPr id="23" name="矩形 22">
            <a:extLst>
              <a:ext uri="{FF2B5EF4-FFF2-40B4-BE49-F238E27FC236}">
                <a16:creationId xmlns:a16="http://schemas.microsoft.com/office/drawing/2014/main" id="{26973E01-1BAF-40D2-ABE2-4AC0ECF5C3FC}"/>
              </a:ext>
            </a:extLst>
          </p:cNvPr>
          <p:cNvSpPr/>
          <p:nvPr/>
        </p:nvSpPr>
        <p:spPr>
          <a:xfrm>
            <a:off x="2382710" y="1245419"/>
            <a:ext cx="453970" cy="307777"/>
          </a:xfrm>
          <a:prstGeom prst="rect">
            <a:avLst/>
          </a:prstGeom>
        </p:spPr>
        <p:txBody>
          <a:bodyPr wrap="none">
            <a:spAutoFit/>
          </a:bodyPr>
          <a:lstStyle/>
          <a:p>
            <a:r>
              <a:rPr lang="en-US" altLang="zh-CN" sz="1400">
                <a:solidFill>
                  <a:schemeClr val="bg2">
                    <a:lumMod val="10000"/>
                  </a:schemeClr>
                </a:solidFill>
                <a:latin typeface="黑体" panose="02010609060101010101" pitchFamily="49" charset="-122"/>
                <a:ea typeface="黑体" panose="02010609060101010101" pitchFamily="49" charset="-122"/>
              </a:rPr>
              <a:t>3dm</a:t>
            </a:r>
            <a:endParaRPr lang="zh-CN" altLang="en-US"/>
          </a:p>
        </p:txBody>
      </p:sp>
      <p:sp>
        <p:nvSpPr>
          <p:cNvPr id="24" name="左大括号 23">
            <a:extLst>
              <a:ext uri="{FF2B5EF4-FFF2-40B4-BE49-F238E27FC236}">
                <a16:creationId xmlns:a16="http://schemas.microsoft.com/office/drawing/2014/main" id="{E89075F4-D876-4AA1-B66A-317E7B7D411B}"/>
              </a:ext>
            </a:extLst>
          </p:cNvPr>
          <p:cNvSpPr/>
          <p:nvPr/>
        </p:nvSpPr>
        <p:spPr>
          <a:xfrm rot="5400000" flipV="1">
            <a:off x="3217785" y="710107"/>
            <a:ext cx="88900" cy="624049"/>
          </a:xfrm>
          <a:prstGeom prst="leftBrace">
            <a:avLst>
              <a:gd name="adj1" fmla="val 43155"/>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左大括号 24">
            <a:extLst>
              <a:ext uri="{FF2B5EF4-FFF2-40B4-BE49-F238E27FC236}">
                <a16:creationId xmlns:a16="http://schemas.microsoft.com/office/drawing/2014/main" id="{C5741FC5-6871-444D-8AD6-865997369369}"/>
              </a:ext>
            </a:extLst>
          </p:cNvPr>
          <p:cNvSpPr/>
          <p:nvPr/>
        </p:nvSpPr>
        <p:spPr>
          <a:xfrm flipV="1">
            <a:off x="2836680" y="1088880"/>
            <a:ext cx="88900" cy="620857"/>
          </a:xfrm>
          <a:prstGeom prst="leftBrace">
            <a:avLst>
              <a:gd name="adj1" fmla="val 43155"/>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685756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59020" y="3742708"/>
            <a:ext cx="7425960" cy="761427"/>
          </a:xfrm>
          <a:prstGeom prst="rect">
            <a:avLst/>
          </a:prstGeom>
          <a:noFill/>
        </p:spPr>
        <p:txBody>
          <a:bodyPr wrap="square" rtlCol="0">
            <a:spAutoFit/>
          </a:bodyPr>
          <a:lstStyle/>
          <a:p>
            <a:pPr>
              <a:lnSpc>
                <a:spcPct val="130000"/>
              </a:lnSpc>
            </a:pPr>
            <a:r>
              <a:rPr lang="zh-CN" altLang="en-US" sz="1800">
                <a:solidFill>
                  <a:schemeClr val="bg2">
                    <a:lumMod val="10000"/>
                  </a:schemeClr>
                </a:solidFill>
                <a:latin typeface="黑体" panose="02010609060101010101" pitchFamily="49" charset="-122"/>
                <a:ea typeface="黑体" panose="02010609060101010101" pitchFamily="49" charset="-122"/>
              </a:rPr>
              <a:t>用边长是</a:t>
            </a:r>
            <a:r>
              <a:rPr lang="en-US" altLang="zh-CN" sz="1800">
                <a:solidFill>
                  <a:schemeClr val="bg2">
                    <a:lumMod val="10000"/>
                  </a:schemeClr>
                </a:solidFill>
                <a:latin typeface="黑体" panose="02010609060101010101" pitchFamily="49" charset="-122"/>
                <a:ea typeface="黑体" panose="02010609060101010101" pitchFamily="49" charset="-122"/>
              </a:rPr>
              <a:t>4dm</a:t>
            </a:r>
            <a:r>
              <a:rPr lang="zh-CN" altLang="en-US" sz="1800">
                <a:solidFill>
                  <a:schemeClr val="bg2">
                    <a:lumMod val="10000"/>
                  </a:schemeClr>
                </a:solidFill>
                <a:latin typeface="黑体" panose="02010609060101010101" pitchFamily="49" charset="-122"/>
                <a:ea typeface="黑体" panose="02010609060101010101" pitchFamily="49" charset="-122"/>
              </a:rPr>
              <a:t>的正方形地砖铺，长边上用了</a:t>
            </a:r>
            <a:r>
              <a:rPr lang="en-US" altLang="zh-CN" sz="1800">
                <a:solidFill>
                  <a:schemeClr val="bg2">
                    <a:lumMod val="10000"/>
                  </a:schemeClr>
                </a:solidFill>
                <a:latin typeface="黑体" panose="02010609060101010101" pitchFamily="49" charset="-122"/>
                <a:ea typeface="黑体" panose="02010609060101010101" pitchFamily="49" charset="-122"/>
              </a:rPr>
              <a:t>4</a:t>
            </a:r>
            <a:r>
              <a:rPr lang="zh-CN" altLang="en-US" sz="1800">
                <a:solidFill>
                  <a:schemeClr val="bg2">
                    <a:lumMod val="10000"/>
                  </a:schemeClr>
                </a:solidFill>
                <a:latin typeface="黑体" panose="02010609060101010101" pitchFamily="49" charset="-122"/>
                <a:ea typeface="黑体" panose="02010609060101010101" pitchFamily="49" charset="-122"/>
              </a:rPr>
              <a:t>块，宽边上用了</a:t>
            </a:r>
            <a:r>
              <a:rPr lang="en-US" altLang="zh-CN" sz="1800">
                <a:solidFill>
                  <a:schemeClr val="bg2">
                    <a:lumMod val="10000"/>
                  </a:schemeClr>
                </a:solidFill>
                <a:latin typeface="黑体" panose="02010609060101010101" pitchFamily="49" charset="-122"/>
                <a:ea typeface="黑体" panose="02010609060101010101" pitchFamily="49" charset="-122"/>
              </a:rPr>
              <a:t>3</a:t>
            </a:r>
            <a:r>
              <a:rPr lang="zh-CN" altLang="en-US" sz="1800">
                <a:solidFill>
                  <a:schemeClr val="bg2">
                    <a:lumMod val="10000"/>
                  </a:schemeClr>
                </a:solidFill>
                <a:latin typeface="黑体" panose="02010609060101010101" pitchFamily="49" charset="-122"/>
                <a:ea typeface="黑体" panose="02010609060101010101" pitchFamily="49" charset="-122"/>
              </a:rPr>
              <a:t>块，一共用了</a:t>
            </a:r>
            <a:r>
              <a:rPr lang="en-US" altLang="zh-CN" sz="1800">
                <a:solidFill>
                  <a:schemeClr val="bg2">
                    <a:lumMod val="10000"/>
                  </a:schemeClr>
                </a:solidFill>
                <a:latin typeface="黑体" panose="02010609060101010101" pitchFamily="49" charset="-122"/>
                <a:ea typeface="黑体" panose="02010609060101010101" pitchFamily="49" charset="-122"/>
              </a:rPr>
              <a:t>4</a:t>
            </a:r>
            <a:r>
              <a:rPr lang="en-US" altLang="zh-CN" sz="1800">
                <a:solidFill>
                  <a:schemeClr val="bg2">
                    <a:lumMod val="10000"/>
                  </a:schemeClr>
                </a:solidFill>
                <a:latin typeface="+mn-ea"/>
              </a:rPr>
              <a:t>×</a:t>
            </a:r>
            <a:r>
              <a:rPr lang="en-US" altLang="zh-CN" sz="1800">
                <a:solidFill>
                  <a:schemeClr val="bg2">
                    <a:lumMod val="10000"/>
                  </a:schemeClr>
                </a:solidFill>
                <a:latin typeface="黑体" panose="02010609060101010101" pitchFamily="49" charset="-122"/>
                <a:ea typeface="黑体" panose="02010609060101010101" pitchFamily="49" charset="-122"/>
              </a:rPr>
              <a:t>3</a:t>
            </a:r>
            <a:r>
              <a:rPr lang="zh-CN" altLang="en-US" sz="1800">
                <a:solidFill>
                  <a:schemeClr val="bg2">
                    <a:lumMod val="10000"/>
                  </a:schemeClr>
                </a:solidFill>
                <a:latin typeface="+mn-ea"/>
              </a:rPr>
              <a:t>＝</a:t>
            </a:r>
            <a:r>
              <a:rPr lang="en-US" altLang="zh-CN" sz="1800">
                <a:solidFill>
                  <a:schemeClr val="bg2">
                    <a:lumMod val="10000"/>
                  </a:schemeClr>
                </a:solidFill>
                <a:latin typeface="黑体" panose="02010609060101010101" pitchFamily="49" charset="-122"/>
                <a:ea typeface="黑体" panose="02010609060101010101" pitchFamily="49" charset="-122"/>
              </a:rPr>
              <a:t>12</a:t>
            </a:r>
            <a:r>
              <a:rPr lang="en-US" altLang="zh-CN" sz="1800">
                <a:solidFill>
                  <a:schemeClr val="bg2">
                    <a:lumMod val="10000"/>
                  </a:schemeClr>
                </a:solidFill>
                <a:latin typeface="+mn-ea"/>
              </a:rPr>
              <a:t>(</a:t>
            </a:r>
            <a:r>
              <a:rPr lang="zh-CN" altLang="en-US" sz="1800">
                <a:solidFill>
                  <a:schemeClr val="bg2">
                    <a:lumMod val="10000"/>
                  </a:schemeClr>
                </a:solidFill>
                <a:latin typeface="黑体" panose="02010609060101010101" pitchFamily="49" charset="-122"/>
                <a:ea typeface="黑体" panose="02010609060101010101" pitchFamily="49" charset="-122"/>
              </a:rPr>
              <a:t>块</a:t>
            </a:r>
            <a:r>
              <a:rPr lang="en-US" altLang="zh-CN" sz="1800">
                <a:solidFill>
                  <a:schemeClr val="bg2">
                    <a:lumMod val="10000"/>
                  </a:schemeClr>
                </a:solidFill>
                <a:latin typeface="+mn-ea"/>
              </a:rPr>
              <a:t>)</a:t>
            </a:r>
            <a:r>
              <a:rPr lang="zh-CN" altLang="en-US" sz="1800">
                <a:solidFill>
                  <a:schemeClr val="bg2">
                    <a:lumMod val="10000"/>
                  </a:schemeClr>
                </a:solidFill>
                <a:latin typeface="黑体" panose="02010609060101010101" pitchFamily="49" charset="-122"/>
                <a:ea typeface="黑体" panose="02010609060101010101" pitchFamily="49" charset="-122"/>
              </a:rPr>
              <a:t>地砖，正好铺满地面。</a:t>
            </a:r>
          </a:p>
        </p:txBody>
      </p:sp>
      <p:grpSp>
        <p:nvGrpSpPr>
          <p:cNvPr id="12" name="组合 11">
            <a:extLst>
              <a:ext uri="{FF2B5EF4-FFF2-40B4-BE49-F238E27FC236}">
                <a16:creationId xmlns:a16="http://schemas.microsoft.com/office/drawing/2014/main" id="{E2C83685-5BB8-4036-B956-A9C88C3D41B7}"/>
              </a:ext>
            </a:extLst>
          </p:cNvPr>
          <p:cNvGrpSpPr/>
          <p:nvPr/>
        </p:nvGrpSpPr>
        <p:grpSpPr>
          <a:xfrm>
            <a:off x="465350" y="516019"/>
            <a:ext cx="1663997" cy="480463"/>
            <a:chOff x="1196480" y="446639"/>
            <a:chExt cx="1663997" cy="480463"/>
          </a:xfrm>
        </p:grpSpPr>
        <p:grpSp>
          <p:nvGrpSpPr>
            <p:cNvPr id="16" name="组合 15">
              <a:extLst>
                <a:ext uri="{FF2B5EF4-FFF2-40B4-BE49-F238E27FC236}">
                  <a16:creationId xmlns:a16="http://schemas.microsoft.com/office/drawing/2014/main" id="{93E02C82-8006-479B-8661-1E8B96634410}"/>
                </a:ext>
              </a:extLst>
            </p:cNvPr>
            <p:cNvGrpSpPr/>
            <p:nvPr/>
          </p:nvGrpSpPr>
          <p:grpSpPr>
            <a:xfrm>
              <a:off x="1196480" y="454038"/>
              <a:ext cx="1663997" cy="473064"/>
              <a:chOff x="1542232" y="666658"/>
              <a:chExt cx="1173875" cy="333725"/>
            </a:xfrm>
          </p:grpSpPr>
          <p:sp>
            <p:nvSpPr>
              <p:cNvPr id="18" name="圆角矩形 1">
                <a:extLst>
                  <a:ext uri="{FF2B5EF4-FFF2-40B4-BE49-F238E27FC236}">
                    <a16:creationId xmlns:a16="http://schemas.microsoft.com/office/drawing/2014/main" id="{E944FF3E-16A7-48D5-931C-CE0F66BEF47D}"/>
                  </a:ext>
                </a:extLst>
              </p:cNvPr>
              <p:cNvSpPr/>
              <p:nvPr/>
            </p:nvSpPr>
            <p:spPr bwMode="auto">
              <a:xfrm>
                <a:off x="1542232" y="666658"/>
                <a:ext cx="1173875" cy="333725"/>
              </a:xfrm>
              <a:prstGeom prst="roundRect">
                <a:avLst>
                  <a:gd name="adj" fmla="val 16667"/>
                </a:avLst>
              </a:prstGeom>
              <a:solidFill>
                <a:srgbClr val="87BE62"/>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buFont typeface="Arial" panose="020B0604020202020204" pitchFamily="34" charset="0"/>
                  <a:buNone/>
                  <a:defRPr/>
                </a:pPr>
                <a:endParaRPr lang="zh-CN" altLang="en-US">
                  <a:solidFill>
                    <a:schemeClr val="tx1"/>
                  </a:solidFill>
                  <a:latin typeface="Arial" panose="020B0604020202020204" pitchFamily="34" charset="0"/>
                </a:endParaRPr>
              </a:p>
            </p:txBody>
          </p:sp>
          <p:sp>
            <p:nvSpPr>
              <p:cNvPr id="19" name="椭圆 18">
                <a:extLst>
                  <a:ext uri="{FF2B5EF4-FFF2-40B4-BE49-F238E27FC236}">
                    <a16:creationId xmlns:a16="http://schemas.microsoft.com/office/drawing/2014/main" id="{02296DBB-D1AE-415A-8576-36C5C706C59D}"/>
                  </a:ext>
                </a:extLst>
              </p:cNvPr>
              <p:cNvSpPr/>
              <p:nvPr/>
            </p:nvSpPr>
            <p:spPr>
              <a:xfrm>
                <a:off x="2607033" y="692411"/>
                <a:ext cx="74506" cy="74506"/>
              </a:xfrm>
              <a:prstGeom prst="ellipse">
                <a:avLst/>
              </a:prstGeom>
              <a:solidFill>
                <a:srgbClr val="D4F2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a16="http://schemas.microsoft.com/office/drawing/2014/main" id="{58B5C531-0810-496B-817D-5D52760C8559}"/>
                </a:ext>
              </a:extLst>
            </p:cNvPr>
            <p:cNvSpPr/>
            <p:nvPr/>
          </p:nvSpPr>
          <p:spPr>
            <a:xfrm>
              <a:off x="1320591" y="446639"/>
              <a:ext cx="1415773" cy="461665"/>
            </a:xfrm>
            <a:prstGeom prst="rect">
              <a:avLst/>
            </a:prstGeom>
          </p:spPr>
          <p:txBody>
            <a:bodyPr wrap="none">
              <a:spAutoFit/>
            </a:bodyPr>
            <a:lstStyle/>
            <a:p>
              <a:pPr algn="ctr"/>
              <a:r>
                <a:rPr lang="zh-CN" altLang="en-US" sz="2400">
                  <a:solidFill>
                    <a:schemeClr val="bg1"/>
                  </a:solidFill>
                  <a:latin typeface="黑体" panose="02010609060101010101" pitchFamily="49" charset="-122"/>
                  <a:ea typeface="黑体" panose="02010609060101010101" pitchFamily="49" charset="-122"/>
                </a:rPr>
                <a:t>操作验证</a:t>
              </a:r>
            </a:p>
          </p:txBody>
        </p:sp>
      </p:grpSp>
      <p:graphicFrame>
        <p:nvGraphicFramePr>
          <p:cNvPr id="21" name="表格 6">
            <a:extLst>
              <a:ext uri="{FF2B5EF4-FFF2-40B4-BE49-F238E27FC236}">
                <a16:creationId xmlns:a16="http://schemas.microsoft.com/office/drawing/2014/main" id="{68C78067-8F2A-467C-B33D-092E05F0B165}"/>
              </a:ext>
            </a:extLst>
          </p:cNvPr>
          <p:cNvGraphicFramePr>
            <a:graphicFrameLocks noGrp="1"/>
          </p:cNvGraphicFramePr>
          <p:nvPr>
            <p:extLst>
              <p:ext uri="{D42A27DB-BD31-4B8C-83A1-F6EECF244321}">
                <p14:modId xmlns:p14="http://schemas.microsoft.com/office/powerpoint/2010/main" val="1639593176"/>
              </p:ext>
            </p:extLst>
          </p:nvPr>
        </p:nvGraphicFramePr>
        <p:xfrm>
          <a:off x="2950210" y="1086436"/>
          <a:ext cx="3332480" cy="25056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160413087"/>
                    </a:ext>
                  </a:extLst>
                </a:gridCol>
                <a:gridCol w="208280">
                  <a:extLst>
                    <a:ext uri="{9D8B030D-6E8A-4147-A177-3AD203B41FA5}">
                      <a16:colId xmlns:a16="http://schemas.microsoft.com/office/drawing/2014/main" val="2742577848"/>
                    </a:ext>
                  </a:extLst>
                </a:gridCol>
                <a:gridCol w="208280">
                  <a:extLst>
                    <a:ext uri="{9D8B030D-6E8A-4147-A177-3AD203B41FA5}">
                      <a16:colId xmlns:a16="http://schemas.microsoft.com/office/drawing/2014/main" val="3658720107"/>
                    </a:ext>
                  </a:extLst>
                </a:gridCol>
                <a:gridCol w="208280">
                  <a:extLst>
                    <a:ext uri="{9D8B030D-6E8A-4147-A177-3AD203B41FA5}">
                      <a16:colId xmlns:a16="http://schemas.microsoft.com/office/drawing/2014/main" val="3588800804"/>
                    </a:ext>
                  </a:extLst>
                </a:gridCol>
                <a:gridCol w="208280">
                  <a:extLst>
                    <a:ext uri="{9D8B030D-6E8A-4147-A177-3AD203B41FA5}">
                      <a16:colId xmlns:a16="http://schemas.microsoft.com/office/drawing/2014/main" val="775252976"/>
                    </a:ext>
                  </a:extLst>
                </a:gridCol>
                <a:gridCol w="208280">
                  <a:extLst>
                    <a:ext uri="{9D8B030D-6E8A-4147-A177-3AD203B41FA5}">
                      <a16:colId xmlns:a16="http://schemas.microsoft.com/office/drawing/2014/main" val="3912886504"/>
                    </a:ext>
                  </a:extLst>
                </a:gridCol>
                <a:gridCol w="208280">
                  <a:extLst>
                    <a:ext uri="{9D8B030D-6E8A-4147-A177-3AD203B41FA5}">
                      <a16:colId xmlns:a16="http://schemas.microsoft.com/office/drawing/2014/main" val="2742259645"/>
                    </a:ext>
                  </a:extLst>
                </a:gridCol>
                <a:gridCol w="208280">
                  <a:extLst>
                    <a:ext uri="{9D8B030D-6E8A-4147-A177-3AD203B41FA5}">
                      <a16:colId xmlns:a16="http://schemas.microsoft.com/office/drawing/2014/main" val="3405582502"/>
                    </a:ext>
                  </a:extLst>
                </a:gridCol>
                <a:gridCol w="208280">
                  <a:extLst>
                    <a:ext uri="{9D8B030D-6E8A-4147-A177-3AD203B41FA5}">
                      <a16:colId xmlns:a16="http://schemas.microsoft.com/office/drawing/2014/main" val="1419785610"/>
                    </a:ext>
                  </a:extLst>
                </a:gridCol>
                <a:gridCol w="208280">
                  <a:extLst>
                    <a:ext uri="{9D8B030D-6E8A-4147-A177-3AD203B41FA5}">
                      <a16:colId xmlns:a16="http://schemas.microsoft.com/office/drawing/2014/main" val="4179462631"/>
                    </a:ext>
                  </a:extLst>
                </a:gridCol>
                <a:gridCol w="208280">
                  <a:extLst>
                    <a:ext uri="{9D8B030D-6E8A-4147-A177-3AD203B41FA5}">
                      <a16:colId xmlns:a16="http://schemas.microsoft.com/office/drawing/2014/main" val="642295082"/>
                    </a:ext>
                  </a:extLst>
                </a:gridCol>
                <a:gridCol w="208280">
                  <a:extLst>
                    <a:ext uri="{9D8B030D-6E8A-4147-A177-3AD203B41FA5}">
                      <a16:colId xmlns:a16="http://schemas.microsoft.com/office/drawing/2014/main" val="1220945006"/>
                    </a:ext>
                  </a:extLst>
                </a:gridCol>
                <a:gridCol w="208280">
                  <a:extLst>
                    <a:ext uri="{9D8B030D-6E8A-4147-A177-3AD203B41FA5}">
                      <a16:colId xmlns:a16="http://schemas.microsoft.com/office/drawing/2014/main" val="1754309459"/>
                    </a:ext>
                  </a:extLst>
                </a:gridCol>
                <a:gridCol w="208280">
                  <a:extLst>
                    <a:ext uri="{9D8B030D-6E8A-4147-A177-3AD203B41FA5}">
                      <a16:colId xmlns:a16="http://schemas.microsoft.com/office/drawing/2014/main" val="964880513"/>
                    </a:ext>
                  </a:extLst>
                </a:gridCol>
                <a:gridCol w="208280">
                  <a:extLst>
                    <a:ext uri="{9D8B030D-6E8A-4147-A177-3AD203B41FA5}">
                      <a16:colId xmlns:a16="http://schemas.microsoft.com/office/drawing/2014/main" val="1952477762"/>
                    </a:ext>
                  </a:extLst>
                </a:gridCol>
                <a:gridCol w="208280">
                  <a:extLst>
                    <a:ext uri="{9D8B030D-6E8A-4147-A177-3AD203B41FA5}">
                      <a16:colId xmlns:a16="http://schemas.microsoft.com/office/drawing/2014/main" val="3930590231"/>
                    </a:ext>
                  </a:extLst>
                </a:gridCol>
              </a:tblGrid>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3007303703"/>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3014671459"/>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2429149510"/>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2250273810"/>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8" gridSpan="12">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8"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8"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8"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8"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8"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8"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8"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8"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8"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8"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8"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252175322"/>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2"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2964381221"/>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2"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2132657685"/>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2"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1585464344"/>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2"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2652449235"/>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2"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849118756"/>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2"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335359932"/>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2"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3490345447"/>
                  </a:ext>
                </a:extLst>
              </a:tr>
            </a:tbl>
          </a:graphicData>
        </a:graphic>
      </p:graphicFrame>
      <p:sp>
        <p:nvSpPr>
          <p:cNvPr id="22" name="矩形 21">
            <a:extLst>
              <a:ext uri="{FF2B5EF4-FFF2-40B4-BE49-F238E27FC236}">
                <a16:creationId xmlns:a16="http://schemas.microsoft.com/office/drawing/2014/main" id="{A1F1E5AF-15A1-47B0-B234-ECB3BE3FE6DC}"/>
              </a:ext>
            </a:extLst>
          </p:cNvPr>
          <p:cNvSpPr/>
          <p:nvPr/>
        </p:nvSpPr>
        <p:spPr>
          <a:xfrm>
            <a:off x="3138835" y="686656"/>
            <a:ext cx="453970" cy="307777"/>
          </a:xfrm>
          <a:prstGeom prst="rect">
            <a:avLst/>
          </a:prstGeom>
        </p:spPr>
        <p:txBody>
          <a:bodyPr wrap="none">
            <a:spAutoFit/>
          </a:bodyPr>
          <a:lstStyle/>
          <a:p>
            <a:r>
              <a:rPr lang="en-US" altLang="zh-CN" sz="1400">
                <a:solidFill>
                  <a:schemeClr val="bg2">
                    <a:lumMod val="10000"/>
                  </a:schemeClr>
                </a:solidFill>
                <a:latin typeface="黑体" panose="02010609060101010101" pitchFamily="49" charset="-122"/>
                <a:ea typeface="黑体" panose="02010609060101010101" pitchFamily="49" charset="-122"/>
              </a:rPr>
              <a:t>4dm</a:t>
            </a:r>
            <a:endParaRPr lang="zh-CN" altLang="en-US"/>
          </a:p>
        </p:txBody>
      </p:sp>
      <p:sp>
        <p:nvSpPr>
          <p:cNvPr id="23" name="矩形 22">
            <a:extLst>
              <a:ext uri="{FF2B5EF4-FFF2-40B4-BE49-F238E27FC236}">
                <a16:creationId xmlns:a16="http://schemas.microsoft.com/office/drawing/2014/main" id="{26973E01-1BAF-40D2-ABE2-4AC0ECF5C3FC}"/>
              </a:ext>
            </a:extLst>
          </p:cNvPr>
          <p:cNvSpPr/>
          <p:nvPr/>
        </p:nvSpPr>
        <p:spPr>
          <a:xfrm>
            <a:off x="2382710" y="1354162"/>
            <a:ext cx="453970" cy="307777"/>
          </a:xfrm>
          <a:prstGeom prst="rect">
            <a:avLst/>
          </a:prstGeom>
        </p:spPr>
        <p:txBody>
          <a:bodyPr wrap="none">
            <a:spAutoFit/>
          </a:bodyPr>
          <a:lstStyle/>
          <a:p>
            <a:r>
              <a:rPr lang="en-US" altLang="zh-CN" sz="1400">
                <a:solidFill>
                  <a:schemeClr val="bg2">
                    <a:lumMod val="10000"/>
                  </a:schemeClr>
                </a:solidFill>
                <a:latin typeface="黑体" panose="02010609060101010101" pitchFamily="49" charset="-122"/>
                <a:ea typeface="黑体" panose="02010609060101010101" pitchFamily="49" charset="-122"/>
              </a:rPr>
              <a:t>4dm</a:t>
            </a:r>
            <a:endParaRPr lang="zh-CN" altLang="en-US"/>
          </a:p>
        </p:txBody>
      </p:sp>
      <p:sp>
        <p:nvSpPr>
          <p:cNvPr id="24" name="左大括号 23">
            <a:extLst>
              <a:ext uri="{FF2B5EF4-FFF2-40B4-BE49-F238E27FC236}">
                <a16:creationId xmlns:a16="http://schemas.microsoft.com/office/drawing/2014/main" id="{E89075F4-D876-4AA1-B66A-317E7B7D411B}"/>
              </a:ext>
            </a:extLst>
          </p:cNvPr>
          <p:cNvSpPr/>
          <p:nvPr/>
        </p:nvSpPr>
        <p:spPr>
          <a:xfrm rot="5400000" flipV="1">
            <a:off x="3321370" y="606523"/>
            <a:ext cx="88900" cy="831217"/>
          </a:xfrm>
          <a:prstGeom prst="leftBrace">
            <a:avLst>
              <a:gd name="adj1" fmla="val 43155"/>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左大括号 24">
            <a:extLst>
              <a:ext uri="{FF2B5EF4-FFF2-40B4-BE49-F238E27FC236}">
                <a16:creationId xmlns:a16="http://schemas.microsoft.com/office/drawing/2014/main" id="{C5741FC5-6871-444D-8AD6-865997369369}"/>
              </a:ext>
            </a:extLst>
          </p:cNvPr>
          <p:cNvSpPr/>
          <p:nvPr/>
        </p:nvSpPr>
        <p:spPr>
          <a:xfrm flipV="1">
            <a:off x="2836680" y="1088879"/>
            <a:ext cx="88900" cy="838345"/>
          </a:xfrm>
          <a:prstGeom prst="leftBrace">
            <a:avLst>
              <a:gd name="adj1" fmla="val 43155"/>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097718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59020" y="3742708"/>
            <a:ext cx="7522980" cy="761427"/>
          </a:xfrm>
          <a:prstGeom prst="rect">
            <a:avLst/>
          </a:prstGeom>
          <a:noFill/>
        </p:spPr>
        <p:txBody>
          <a:bodyPr wrap="square" rtlCol="0">
            <a:spAutoFit/>
          </a:bodyPr>
          <a:lstStyle/>
          <a:p>
            <a:pPr>
              <a:lnSpc>
                <a:spcPct val="130000"/>
              </a:lnSpc>
            </a:pPr>
            <a:r>
              <a:rPr lang="zh-CN" altLang="en-US" sz="1800">
                <a:solidFill>
                  <a:schemeClr val="bg2">
                    <a:lumMod val="10000"/>
                  </a:schemeClr>
                </a:solidFill>
                <a:latin typeface="黑体" panose="02010609060101010101" pitchFamily="49" charset="-122"/>
                <a:ea typeface="黑体" panose="02010609060101010101" pitchFamily="49" charset="-122"/>
              </a:rPr>
              <a:t>用边长是</a:t>
            </a:r>
            <a:r>
              <a:rPr lang="en-US" altLang="zh-CN" sz="1800">
                <a:solidFill>
                  <a:schemeClr val="bg2">
                    <a:lumMod val="10000"/>
                  </a:schemeClr>
                </a:solidFill>
                <a:latin typeface="黑体" panose="02010609060101010101" pitchFamily="49" charset="-122"/>
                <a:ea typeface="黑体" panose="02010609060101010101" pitchFamily="49" charset="-122"/>
              </a:rPr>
              <a:t>5dm</a:t>
            </a:r>
            <a:r>
              <a:rPr lang="zh-CN" altLang="en-US" sz="1800">
                <a:solidFill>
                  <a:schemeClr val="bg2">
                    <a:lumMod val="10000"/>
                  </a:schemeClr>
                </a:solidFill>
                <a:latin typeface="黑体" panose="02010609060101010101" pitchFamily="49" charset="-122"/>
                <a:ea typeface="黑体" panose="02010609060101010101" pitchFamily="49" charset="-122"/>
              </a:rPr>
              <a:t>的正方形地砖铺，长边上用了</a:t>
            </a:r>
            <a:r>
              <a:rPr lang="en-US" altLang="zh-CN" sz="1800">
                <a:solidFill>
                  <a:schemeClr val="bg2">
                    <a:lumMod val="10000"/>
                  </a:schemeClr>
                </a:solidFill>
                <a:latin typeface="黑体" panose="02010609060101010101" pitchFamily="49" charset="-122"/>
                <a:ea typeface="黑体" panose="02010609060101010101" pitchFamily="49" charset="-122"/>
              </a:rPr>
              <a:t>3</a:t>
            </a:r>
            <a:r>
              <a:rPr lang="zh-CN" altLang="en-US" sz="1800">
                <a:solidFill>
                  <a:schemeClr val="bg2">
                    <a:lumMod val="10000"/>
                  </a:schemeClr>
                </a:solidFill>
                <a:latin typeface="黑体" panose="02010609060101010101" pitchFamily="49" charset="-122"/>
                <a:ea typeface="黑体" panose="02010609060101010101" pitchFamily="49" charset="-122"/>
              </a:rPr>
              <a:t>块后，余</a:t>
            </a:r>
            <a:r>
              <a:rPr lang="en-US" altLang="zh-CN" sz="1800">
                <a:solidFill>
                  <a:schemeClr val="bg2">
                    <a:lumMod val="10000"/>
                  </a:schemeClr>
                </a:solidFill>
                <a:latin typeface="黑体" panose="02010609060101010101" pitchFamily="49" charset="-122"/>
                <a:ea typeface="黑体" panose="02010609060101010101" pitchFamily="49" charset="-122"/>
              </a:rPr>
              <a:t>1dm</a:t>
            </a:r>
            <a:r>
              <a:rPr lang="zh-CN" altLang="en-US" sz="1800">
                <a:solidFill>
                  <a:schemeClr val="bg2">
                    <a:lumMod val="10000"/>
                  </a:schemeClr>
                </a:solidFill>
                <a:latin typeface="黑体" panose="02010609060101010101" pitchFamily="49" charset="-122"/>
                <a:ea typeface="黑体" panose="02010609060101010101" pitchFamily="49" charset="-122"/>
              </a:rPr>
              <a:t>，宽边上用了</a:t>
            </a:r>
            <a:r>
              <a:rPr lang="en-US" altLang="zh-CN" sz="1800">
                <a:solidFill>
                  <a:schemeClr val="bg2">
                    <a:lumMod val="10000"/>
                  </a:schemeClr>
                </a:solidFill>
                <a:latin typeface="黑体" panose="02010609060101010101" pitchFamily="49" charset="-122"/>
                <a:ea typeface="黑体" panose="02010609060101010101" pitchFamily="49" charset="-122"/>
              </a:rPr>
              <a:t>2</a:t>
            </a:r>
            <a:r>
              <a:rPr lang="zh-CN" altLang="en-US" sz="1800">
                <a:solidFill>
                  <a:schemeClr val="bg2">
                    <a:lumMod val="10000"/>
                  </a:schemeClr>
                </a:solidFill>
                <a:latin typeface="黑体" panose="02010609060101010101" pitchFamily="49" charset="-122"/>
                <a:ea typeface="黑体" panose="02010609060101010101" pitchFamily="49" charset="-122"/>
              </a:rPr>
              <a:t>块后，余</a:t>
            </a:r>
            <a:r>
              <a:rPr lang="en-US" altLang="zh-CN" sz="1800">
                <a:solidFill>
                  <a:schemeClr val="bg2">
                    <a:lumMod val="10000"/>
                  </a:schemeClr>
                </a:solidFill>
                <a:latin typeface="黑体" panose="02010609060101010101" pitchFamily="49" charset="-122"/>
                <a:ea typeface="黑体" panose="02010609060101010101" pitchFamily="49" charset="-122"/>
              </a:rPr>
              <a:t>2dm</a:t>
            </a:r>
            <a:r>
              <a:rPr lang="zh-CN" altLang="en-US" sz="1800">
                <a:solidFill>
                  <a:schemeClr val="bg2">
                    <a:lumMod val="10000"/>
                  </a:schemeClr>
                </a:solidFill>
                <a:latin typeface="黑体" panose="02010609060101010101" pitchFamily="49" charset="-122"/>
                <a:ea typeface="黑体" panose="02010609060101010101" pitchFamily="49" charset="-122"/>
              </a:rPr>
              <a:t>，所以不能用整数块地砖铺满地面。</a:t>
            </a:r>
          </a:p>
        </p:txBody>
      </p:sp>
      <p:grpSp>
        <p:nvGrpSpPr>
          <p:cNvPr id="12" name="组合 11">
            <a:extLst>
              <a:ext uri="{FF2B5EF4-FFF2-40B4-BE49-F238E27FC236}">
                <a16:creationId xmlns:a16="http://schemas.microsoft.com/office/drawing/2014/main" id="{E2C83685-5BB8-4036-B956-A9C88C3D41B7}"/>
              </a:ext>
            </a:extLst>
          </p:cNvPr>
          <p:cNvGrpSpPr/>
          <p:nvPr/>
        </p:nvGrpSpPr>
        <p:grpSpPr>
          <a:xfrm>
            <a:off x="465350" y="516019"/>
            <a:ext cx="1663997" cy="480463"/>
            <a:chOff x="1196480" y="446639"/>
            <a:chExt cx="1663997" cy="480463"/>
          </a:xfrm>
        </p:grpSpPr>
        <p:grpSp>
          <p:nvGrpSpPr>
            <p:cNvPr id="16" name="组合 15">
              <a:extLst>
                <a:ext uri="{FF2B5EF4-FFF2-40B4-BE49-F238E27FC236}">
                  <a16:creationId xmlns:a16="http://schemas.microsoft.com/office/drawing/2014/main" id="{93E02C82-8006-479B-8661-1E8B96634410}"/>
                </a:ext>
              </a:extLst>
            </p:cNvPr>
            <p:cNvGrpSpPr/>
            <p:nvPr/>
          </p:nvGrpSpPr>
          <p:grpSpPr>
            <a:xfrm>
              <a:off x="1196480" y="454038"/>
              <a:ext cx="1663997" cy="473064"/>
              <a:chOff x="1542232" y="666658"/>
              <a:chExt cx="1173875" cy="333725"/>
            </a:xfrm>
          </p:grpSpPr>
          <p:sp>
            <p:nvSpPr>
              <p:cNvPr id="18" name="圆角矩形 1">
                <a:extLst>
                  <a:ext uri="{FF2B5EF4-FFF2-40B4-BE49-F238E27FC236}">
                    <a16:creationId xmlns:a16="http://schemas.microsoft.com/office/drawing/2014/main" id="{E944FF3E-16A7-48D5-931C-CE0F66BEF47D}"/>
                  </a:ext>
                </a:extLst>
              </p:cNvPr>
              <p:cNvSpPr/>
              <p:nvPr/>
            </p:nvSpPr>
            <p:spPr bwMode="auto">
              <a:xfrm>
                <a:off x="1542232" y="666658"/>
                <a:ext cx="1173875" cy="333725"/>
              </a:xfrm>
              <a:prstGeom prst="roundRect">
                <a:avLst>
                  <a:gd name="adj" fmla="val 16667"/>
                </a:avLst>
              </a:prstGeom>
              <a:solidFill>
                <a:srgbClr val="87BE62"/>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buFont typeface="Arial" panose="020B0604020202020204" pitchFamily="34" charset="0"/>
                  <a:buNone/>
                  <a:defRPr/>
                </a:pPr>
                <a:endParaRPr lang="zh-CN" altLang="en-US">
                  <a:solidFill>
                    <a:schemeClr val="tx1"/>
                  </a:solidFill>
                  <a:latin typeface="Arial" panose="020B0604020202020204" pitchFamily="34" charset="0"/>
                </a:endParaRPr>
              </a:p>
            </p:txBody>
          </p:sp>
          <p:sp>
            <p:nvSpPr>
              <p:cNvPr id="19" name="椭圆 18">
                <a:extLst>
                  <a:ext uri="{FF2B5EF4-FFF2-40B4-BE49-F238E27FC236}">
                    <a16:creationId xmlns:a16="http://schemas.microsoft.com/office/drawing/2014/main" id="{02296DBB-D1AE-415A-8576-36C5C706C59D}"/>
                  </a:ext>
                </a:extLst>
              </p:cNvPr>
              <p:cNvSpPr/>
              <p:nvPr/>
            </p:nvSpPr>
            <p:spPr>
              <a:xfrm>
                <a:off x="2607033" y="692411"/>
                <a:ext cx="74506" cy="74506"/>
              </a:xfrm>
              <a:prstGeom prst="ellipse">
                <a:avLst/>
              </a:prstGeom>
              <a:solidFill>
                <a:srgbClr val="D4F2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a16="http://schemas.microsoft.com/office/drawing/2014/main" id="{58B5C531-0810-496B-817D-5D52760C8559}"/>
                </a:ext>
              </a:extLst>
            </p:cNvPr>
            <p:cNvSpPr/>
            <p:nvPr/>
          </p:nvSpPr>
          <p:spPr>
            <a:xfrm>
              <a:off x="1320591" y="446639"/>
              <a:ext cx="1415773" cy="461665"/>
            </a:xfrm>
            <a:prstGeom prst="rect">
              <a:avLst/>
            </a:prstGeom>
          </p:spPr>
          <p:txBody>
            <a:bodyPr wrap="none">
              <a:spAutoFit/>
            </a:bodyPr>
            <a:lstStyle/>
            <a:p>
              <a:pPr algn="ctr"/>
              <a:r>
                <a:rPr lang="zh-CN" altLang="en-US" sz="2400">
                  <a:solidFill>
                    <a:schemeClr val="bg1"/>
                  </a:solidFill>
                  <a:latin typeface="黑体" panose="02010609060101010101" pitchFamily="49" charset="-122"/>
                  <a:ea typeface="黑体" panose="02010609060101010101" pitchFamily="49" charset="-122"/>
                </a:rPr>
                <a:t>操作验证</a:t>
              </a:r>
            </a:p>
          </p:txBody>
        </p:sp>
      </p:grpSp>
      <p:graphicFrame>
        <p:nvGraphicFramePr>
          <p:cNvPr id="21" name="表格 6">
            <a:extLst>
              <a:ext uri="{FF2B5EF4-FFF2-40B4-BE49-F238E27FC236}">
                <a16:creationId xmlns:a16="http://schemas.microsoft.com/office/drawing/2014/main" id="{68C78067-8F2A-467C-B33D-092E05F0B165}"/>
              </a:ext>
            </a:extLst>
          </p:cNvPr>
          <p:cNvGraphicFramePr>
            <a:graphicFrameLocks noGrp="1"/>
          </p:cNvGraphicFramePr>
          <p:nvPr>
            <p:extLst>
              <p:ext uri="{D42A27DB-BD31-4B8C-83A1-F6EECF244321}">
                <p14:modId xmlns:p14="http://schemas.microsoft.com/office/powerpoint/2010/main" val="2288162464"/>
              </p:ext>
            </p:extLst>
          </p:nvPr>
        </p:nvGraphicFramePr>
        <p:xfrm>
          <a:off x="2950210" y="1086436"/>
          <a:ext cx="3332480" cy="25056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160413087"/>
                    </a:ext>
                  </a:extLst>
                </a:gridCol>
                <a:gridCol w="208280">
                  <a:extLst>
                    <a:ext uri="{9D8B030D-6E8A-4147-A177-3AD203B41FA5}">
                      <a16:colId xmlns:a16="http://schemas.microsoft.com/office/drawing/2014/main" val="2742577848"/>
                    </a:ext>
                  </a:extLst>
                </a:gridCol>
                <a:gridCol w="208280">
                  <a:extLst>
                    <a:ext uri="{9D8B030D-6E8A-4147-A177-3AD203B41FA5}">
                      <a16:colId xmlns:a16="http://schemas.microsoft.com/office/drawing/2014/main" val="3658720107"/>
                    </a:ext>
                  </a:extLst>
                </a:gridCol>
                <a:gridCol w="208280">
                  <a:extLst>
                    <a:ext uri="{9D8B030D-6E8A-4147-A177-3AD203B41FA5}">
                      <a16:colId xmlns:a16="http://schemas.microsoft.com/office/drawing/2014/main" val="3588800804"/>
                    </a:ext>
                  </a:extLst>
                </a:gridCol>
                <a:gridCol w="208280">
                  <a:extLst>
                    <a:ext uri="{9D8B030D-6E8A-4147-A177-3AD203B41FA5}">
                      <a16:colId xmlns:a16="http://schemas.microsoft.com/office/drawing/2014/main" val="3414818136"/>
                    </a:ext>
                  </a:extLst>
                </a:gridCol>
                <a:gridCol w="208280">
                  <a:extLst>
                    <a:ext uri="{9D8B030D-6E8A-4147-A177-3AD203B41FA5}">
                      <a16:colId xmlns:a16="http://schemas.microsoft.com/office/drawing/2014/main" val="775252976"/>
                    </a:ext>
                  </a:extLst>
                </a:gridCol>
                <a:gridCol w="208280">
                  <a:extLst>
                    <a:ext uri="{9D8B030D-6E8A-4147-A177-3AD203B41FA5}">
                      <a16:colId xmlns:a16="http://schemas.microsoft.com/office/drawing/2014/main" val="3912886504"/>
                    </a:ext>
                  </a:extLst>
                </a:gridCol>
                <a:gridCol w="208280">
                  <a:extLst>
                    <a:ext uri="{9D8B030D-6E8A-4147-A177-3AD203B41FA5}">
                      <a16:colId xmlns:a16="http://schemas.microsoft.com/office/drawing/2014/main" val="2742259645"/>
                    </a:ext>
                  </a:extLst>
                </a:gridCol>
                <a:gridCol w="208280">
                  <a:extLst>
                    <a:ext uri="{9D8B030D-6E8A-4147-A177-3AD203B41FA5}">
                      <a16:colId xmlns:a16="http://schemas.microsoft.com/office/drawing/2014/main" val="3405582502"/>
                    </a:ext>
                  </a:extLst>
                </a:gridCol>
                <a:gridCol w="208280">
                  <a:extLst>
                    <a:ext uri="{9D8B030D-6E8A-4147-A177-3AD203B41FA5}">
                      <a16:colId xmlns:a16="http://schemas.microsoft.com/office/drawing/2014/main" val="1419785610"/>
                    </a:ext>
                  </a:extLst>
                </a:gridCol>
                <a:gridCol w="208280">
                  <a:extLst>
                    <a:ext uri="{9D8B030D-6E8A-4147-A177-3AD203B41FA5}">
                      <a16:colId xmlns:a16="http://schemas.microsoft.com/office/drawing/2014/main" val="4179462631"/>
                    </a:ext>
                  </a:extLst>
                </a:gridCol>
                <a:gridCol w="208280">
                  <a:extLst>
                    <a:ext uri="{9D8B030D-6E8A-4147-A177-3AD203B41FA5}">
                      <a16:colId xmlns:a16="http://schemas.microsoft.com/office/drawing/2014/main" val="642295082"/>
                    </a:ext>
                  </a:extLst>
                </a:gridCol>
                <a:gridCol w="208280">
                  <a:extLst>
                    <a:ext uri="{9D8B030D-6E8A-4147-A177-3AD203B41FA5}">
                      <a16:colId xmlns:a16="http://schemas.microsoft.com/office/drawing/2014/main" val="1220945006"/>
                    </a:ext>
                  </a:extLst>
                </a:gridCol>
                <a:gridCol w="208280">
                  <a:extLst>
                    <a:ext uri="{9D8B030D-6E8A-4147-A177-3AD203B41FA5}">
                      <a16:colId xmlns:a16="http://schemas.microsoft.com/office/drawing/2014/main" val="1754309459"/>
                    </a:ext>
                  </a:extLst>
                </a:gridCol>
                <a:gridCol w="208280">
                  <a:extLst>
                    <a:ext uri="{9D8B030D-6E8A-4147-A177-3AD203B41FA5}">
                      <a16:colId xmlns:a16="http://schemas.microsoft.com/office/drawing/2014/main" val="964880513"/>
                    </a:ext>
                  </a:extLst>
                </a:gridCol>
                <a:gridCol w="208280">
                  <a:extLst>
                    <a:ext uri="{9D8B030D-6E8A-4147-A177-3AD203B41FA5}">
                      <a16:colId xmlns:a16="http://schemas.microsoft.com/office/drawing/2014/main" val="1952477762"/>
                    </a:ext>
                  </a:extLst>
                </a:gridCol>
              </a:tblGrid>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3007303703"/>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3014671459"/>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2429149510"/>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2250273810"/>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1301419265"/>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7" gridSpan="1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7"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7"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7"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7"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7"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7"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7"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7"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7"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rowSpan="7" h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252175322"/>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2964381221"/>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2132657685"/>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1585464344"/>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2652449235"/>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849118756"/>
                  </a:ext>
                </a:extLst>
              </a:tr>
              <a:tr h="208800">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gridSpan="1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tc hMerge="1" vMerge="1">
                  <a:txBody>
                    <a:bodyPr/>
                    <a:lstStyle/>
                    <a:p>
                      <a:endParaRPr lang="zh-CN" altLang="en-US" sz="100"/>
                    </a:p>
                  </a:txBody>
                  <a:tcPr>
                    <a:lnL w="6350" cap="flat" cmpd="sng" algn="ctr">
                      <a:solidFill>
                        <a:schemeClr val="bg2">
                          <a:lumMod val="10000"/>
                        </a:schemeClr>
                      </a:solidFill>
                      <a:prstDash val="solid"/>
                      <a:round/>
                      <a:headEnd type="none" w="med" len="med"/>
                      <a:tailEnd type="none" w="med" len="med"/>
                    </a:lnL>
                    <a:lnR w="6350" cap="flat" cmpd="sng" algn="ctr">
                      <a:solidFill>
                        <a:schemeClr val="bg2">
                          <a:lumMod val="10000"/>
                        </a:schemeClr>
                      </a:solidFill>
                      <a:prstDash val="solid"/>
                      <a:round/>
                      <a:headEnd type="none" w="med" len="med"/>
                      <a:tailEnd type="none" w="med" len="med"/>
                    </a:lnR>
                    <a:lnT w="6350" cap="flat" cmpd="sng" algn="ctr">
                      <a:solidFill>
                        <a:schemeClr val="bg2">
                          <a:lumMod val="10000"/>
                        </a:schemeClr>
                      </a:solidFill>
                      <a:prstDash val="solid"/>
                      <a:round/>
                      <a:headEnd type="none" w="med" len="med"/>
                      <a:tailEnd type="none" w="med" len="med"/>
                    </a:lnT>
                    <a:lnB w="635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87BE62"/>
                    </a:solidFill>
                  </a:tcPr>
                </a:tc>
                <a:extLst>
                  <a:ext uri="{0D108BD9-81ED-4DB2-BD59-A6C34878D82A}">
                    <a16:rowId xmlns:a16="http://schemas.microsoft.com/office/drawing/2014/main" val="335359932"/>
                  </a:ext>
                </a:extLst>
              </a:tr>
            </a:tbl>
          </a:graphicData>
        </a:graphic>
      </p:graphicFrame>
      <p:sp>
        <p:nvSpPr>
          <p:cNvPr id="22" name="矩形 21">
            <a:extLst>
              <a:ext uri="{FF2B5EF4-FFF2-40B4-BE49-F238E27FC236}">
                <a16:creationId xmlns:a16="http://schemas.microsoft.com/office/drawing/2014/main" id="{A1F1E5AF-15A1-47B0-B234-ECB3BE3FE6DC}"/>
              </a:ext>
            </a:extLst>
          </p:cNvPr>
          <p:cNvSpPr/>
          <p:nvPr/>
        </p:nvSpPr>
        <p:spPr>
          <a:xfrm>
            <a:off x="3244801" y="686656"/>
            <a:ext cx="453970" cy="307777"/>
          </a:xfrm>
          <a:prstGeom prst="rect">
            <a:avLst/>
          </a:prstGeom>
        </p:spPr>
        <p:txBody>
          <a:bodyPr wrap="none">
            <a:spAutoFit/>
          </a:bodyPr>
          <a:lstStyle/>
          <a:p>
            <a:r>
              <a:rPr lang="en-US" altLang="zh-CN" sz="1400">
                <a:solidFill>
                  <a:schemeClr val="bg2">
                    <a:lumMod val="10000"/>
                  </a:schemeClr>
                </a:solidFill>
                <a:latin typeface="黑体" panose="02010609060101010101" pitchFamily="49" charset="-122"/>
                <a:ea typeface="黑体" panose="02010609060101010101" pitchFamily="49" charset="-122"/>
              </a:rPr>
              <a:t>5dm</a:t>
            </a:r>
            <a:endParaRPr lang="zh-CN" altLang="en-US"/>
          </a:p>
        </p:txBody>
      </p:sp>
      <p:sp>
        <p:nvSpPr>
          <p:cNvPr id="23" name="矩形 22">
            <a:extLst>
              <a:ext uri="{FF2B5EF4-FFF2-40B4-BE49-F238E27FC236}">
                <a16:creationId xmlns:a16="http://schemas.microsoft.com/office/drawing/2014/main" id="{26973E01-1BAF-40D2-ABE2-4AC0ECF5C3FC}"/>
              </a:ext>
            </a:extLst>
          </p:cNvPr>
          <p:cNvSpPr/>
          <p:nvPr/>
        </p:nvSpPr>
        <p:spPr>
          <a:xfrm>
            <a:off x="2382710" y="1451396"/>
            <a:ext cx="453970" cy="307777"/>
          </a:xfrm>
          <a:prstGeom prst="rect">
            <a:avLst/>
          </a:prstGeom>
        </p:spPr>
        <p:txBody>
          <a:bodyPr wrap="none">
            <a:spAutoFit/>
          </a:bodyPr>
          <a:lstStyle/>
          <a:p>
            <a:r>
              <a:rPr lang="en-US" altLang="zh-CN" sz="1400">
                <a:solidFill>
                  <a:schemeClr val="bg2">
                    <a:lumMod val="10000"/>
                  </a:schemeClr>
                </a:solidFill>
                <a:latin typeface="黑体" panose="02010609060101010101" pitchFamily="49" charset="-122"/>
                <a:ea typeface="黑体" panose="02010609060101010101" pitchFamily="49" charset="-122"/>
              </a:rPr>
              <a:t>5dm</a:t>
            </a:r>
            <a:endParaRPr lang="zh-CN" altLang="en-US"/>
          </a:p>
        </p:txBody>
      </p:sp>
      <p:sp>
        <p:nvSpPr>
          <p:cNvPr id="24" name="左大括号 23">
            <a:extLst>
              <a:ext uri="{FF2B5EF4-FFF2-40B4-BE49-F238E27FC236}">
                <a16:creationId xmlns:a16="http://schemas.microsoft.com/office/drawing/2014/main" id="{E89075F4-D876-4AA1-B66A-317E7B7D411B}"/>
              </a:ext>
            </a:extLst>
          </p:cNvPr>
          <p:cNvSpPr/>
          <p:nvPr/>
        </p:nvSpPr>
        <p:spPr>
          <a:xfrm rot="5400000" flipV="1">
            <a:off x="3427336" y="500558"/>
            <a:ext cx="88900" cy="1043147"/>
          </a:xfrm>
          <a:prstGeom prst="leftBrace">
            <a:avLst>
              <a:gd name="adj1" fmla="val 43155"/>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左大括号 24">
            <a:extLst>
              <a:ext uri="{FF2B5EF4-FFF2-40B4-BE49-F238E27FC236}">
                <a16:creationId xmlns:a16="http://schemas.microsoft.com/office/drawing/2014/main" id="{C5741FC5-6871-444D-8AD6-865997369369}"/>
              </a:ext>
            </a:extLst>
          </p:cNvPr>
          <p:cNvSpPr/>
          <p:nvPr/>
        </p:nvSpPr>
        <p:spPr>
          <a:xfrm flipV="1">
            <a:off x="2836680" y="1088878"/>
            <a:ext cx="88900" cy="1032815"/>
          </a:xfrm>
          <a:prstGeom prst="leftBrace">
            <a:avLst>
              <a:gd name="adj1" fmla="val 43155"/>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667839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99750" y="1138723"/>
            <a:ext cx="7344500" cy="2221762"/>
          </a:xfrm>
          <a:prstGeom prst="rect">
            <a:avLst/>
          </a:prstGeom>
          <a:noFill/>
        </p:spPr>
        <p:txBody>
          <a:bodyPr wrap="square" rtlCol="0">
            <a:spAutoFit/>
          </a:bodyPr>
          <a:lstStyle/>
          <a:p>
            <a:pPr>
              <a:lnSpc>
                <a:spcPct val="150000"/>
              </a:lnSpc>
            </a:pPr>
            <a:r>
              <a:rPr lang="zh-CN" altLang="en-US" sz="2400" b="1">
                <a:solidFill>
                  <a:srgbClr val="C00000"/>
                </a:solidFill>
                <a:latin typeface="黑体" panose="02010609060101010101" pitchFamily="49" charset="-122"/>
                <a:ea typeface="黑体" panose="02010609060101010101" pitchFamily="49" charset="-122"/>
              </a:rPr>
              <a:t>结论</a:t>
            </a:r>
            <a:r>
              <a:rPr lang="zh-CN" altLang="en-US" sz="2400">
                <a:solidFill>
                  <a:srgbClr val="C00000"/>
                </a:solidFill>
                <a:latin typeface="黑体" panose="02010609060101010101" pitchFamily="49" charset="-122"/>
                <a:ea typeface="黑体" panose="02010609060101010101" pitchFamily="49" charset="-122"/>
                <a:sym typeface="Wingdings" pitchFamily="2" charset="2"/>
              </a:rPr>
              <a:t>：</a:t>
            </a:r>
            <a:endParaRPr lang="en-US" altLang="zh-CN" sz="2400">
              <a:solidFill>
                <a:srgbClr val="C00000"/>
              </a:solidFill>
              <a:latin typeface="黑体" panose="02010609060101010101" pitchFamily="49" charset="-122"/>
              <a:ea typeface="黑体" panose="02010609060101010101" pitchFamily="49" charset="-122"/>
              <a:sym typeface="Wingdings" pitchFamily="2" charset="2"/>
            </a:endParaRPr>
          </a:p>
          <a:p>
            <a:pPr>
              <a:lnSpc>
                <a:spcPct val="150000"/>
              </a:lnSpc>
            </a:pPr>
            <a:r>
              <a:rPr lang="en-US" altLang="zh-CN" sz="2400">
                <a:solidFill>
                  <a:schemeClr val="bg2">
                    <a:lumMod val="10000"/>
                  </a:schemeClr>
                </a:solidFill>
                <a:latin typeface="+mn-ea"/>
                <a:sym typeface="Wingdings" pitchFamily="2" charset="2"/>
              </a:rPr>
              <a:t>(</a:t>
            </a:r>
            <a:r>
              <a:rPr lang="en-US" altLang="zh-CN" sz="2400">
                <a:solidFill>
                  <a:schemeClr val="bg2">
                    <a:lumMod val="10000"/>
                  </a:schemeClr>
                </a:solidFill>
                <a:latin typeface="黑体" panose="02010609060101010101" pitchFamily="49" charset="-122"/>
                <a:ea typeface="黑体" panose="02010609060101010101" pitchFamily="49" charset="-122"/>
                <a:sym typeface="Wingdings" pitchFamily="2" charset="2"/>
              </a:rPr>
              <a:t>1</a:t>
            </a:r>
            <a:r>
              <a:rPr lang="en-US" altLang="zh-CN" sz="2400">
                <a:solidFill>
                  <a:schemeClr val="bg2">
                    <a:lumMod val="10000"/>
                  </a:schemeClr>
                </a:solidFill>
                <a:latin typeface="+mn-ea"/>
                <a:sym typeface="Wingdings" pitchFamily="2" charset="2"/>
              </a:rPr>
              <a:t>)</a:t>
            </a:r>
            <a:r>
              <a:rPr lang="zh-CN" altLang="en-US" sz="2400">
                <a:solidFill>
                  <a:schemeClr val="bg2">
                    <a:lumMod val="10000"/>
                  </a:schemeClr>
                </a:solidFill>
                <a:latin typeface="黑体" panose="02010609060101010101" pitchFamily="49" charset="-122"/>
                <a:ea typeface="黑体" panose="02010609060101010101" pitchFamily="49" charset="-122"/>
                <a:sym typeface="Wingdings" pitchFamily="2" charset="2"/>
              </a:rPr>
              <a:t>要</a:t>
            </a:r>
            <a:r>
              <a:rPr lang="zh-CN" altLang="en-US" sz="2400" dirty="0">
                <a:solidFill>
                  <a:schemeClr val="bg2">
                    <a:lumMod val="10000"/>
                  </a:schemeClr>
                </a:solidFill>
                <a:latin typeface="黑体" panose="02010609060101010101" pitchFamily="49" charset="-122"/>
                <a:ea typeface="黑体" panose="02010609060101010101" pitchFamily="49" charset="-122"/>
                <a:sym typeface="Wingdings" pitchFamily="2" charset="2"/>
              </a:rPr>
              <a:t>想用整数块的正方形地砖把贮藏室的地面铺</a:t>
            </a:r>
            <a:r>
              <a:rPr lang="zh-CN" altLang="en-US" sz="2400">
                <a:solidFill>
                  <a:schemeClr val="bg2">
                    <a:lumMod val="10000"/>
                  </a:schemeClr>
                </a:solidFill>
                <a:latin typeface="黑体" panose="02010609060101010101" pitchFamily="49" charset="-122"/>
                <a:ea typeface="黑体" panose="02010609060101010101" pitchFamily="49" charset="-122"/>
                <a:sym typeface="Wingdings" pitchFamily="2" charset="2"/>
              </a:rPr>
              <a:t>满，</a:t>
            </a:r>
            <a:endParaRPr lang="en-US" altLang="zh-CN" sz="2400">
              <a:solidFill>
                <a:schemeClr val="bg2">
                  <a:lumMod val="10000"/>
                </a:schemeClr>
              </a:solidFill>
              <a:latin typeface="黑体" panose="02010609060101010101" pitchFamily="49" charset="-122"/>
              <a:ea typeface="黑体" panose="02010609060101010101" pitchFamily="49" charset="-122"/>
              <a:sym typeface="Wingdings" pitchFamily="2" charset="2"/>
            </a:endParaRPr>
          </a:p>
          <a:p>
            <a:pPr>
              <a:lnSpc>
                <a:spcPct val="150000"/>
              </a:lnSpc>
            </a:pPr>
            <a:r>
              <a:rPr lang="en-US" altLang="zh-CN" sz="2400">
                <a:solidFill>
                  <a:schemeClr val="bg2">
                    <a:lumMod val="10000"/>
                  </a:schemeClr>
                </a:solidFill>
                <a:latin typeface="黑体" panose="02010609060101010101" pitchFamily="49" charset="-122"/>
                <a:ea typeface="黑体" panose="02010609060101010101" pitchFamily="49" charset="-122"/>
                <a:sym typeface="Wingdings" pitchFamily="2" charset="2"/>
              </a:rPr>
              <a:t>   </a:t>
            </a:r>
            <a:r>
              <a:rPr lang="zh-CN" altLang="en-US" sz="2400">
                <a:solidFill>
                  <a:schemeClr val="bg2">
                    <a:lumMod val="10000"/>
                  </a:schemeClr>
                </a:solidFill>
                <a:latin typeface="黑体" panose="02010609060101010101" pitchFamily="49" charset="-122"/>
                <a:ea typeface="黑体" panose="02010609060101010101" pitchFamily="49" charset="-122"/>
                <a:sym typeface="Wingdings" pitchFamily="2" charset="2"/>
              </a:rPr>
              <a:t>所</a:t>
            </a:r>
            <a:r>
              <a:rPr lang="zh-CN" altLang="en-US" sz="2400" dirty="0">
                <a:solidFill>
                  <a:schemeClr val="bg2">
                    <a:lumMod val="10000"/>
                  </a:schemeClr>
                </a:solidFill>
                <a:latin typeface="黑体" panose="02010609060101010101" pitchFamily="49" charset="-122"/>
                <a:ea typeface="黑体" panose="02010609060101010101" pitchFamily="49" charset="-122"/>
                <a:sym typeface="Wingdings" pitchFamily="2" charset="2"/>
              </a:rPr>
              <a:t>选正方形地砖的边长必须是</a:t>
            </a:r>
            <a:r>
              <a:rPr lang="en-US" altLang="zh-CN" sz="2400" dirty="0">
                <a:solidFill>
                  <a:schemeClr val="bg2">
                    <a:lumMod val="10000"/>
                  </a:schemeClr>
                </a:solidFill>
                <a:latin typeface="黑体" panose="02010609060101010101" pitchFamily="49" charset="-122"/>
                <a:ea typeface="黑体" panose="02010609060101010101" pitchFamily="49" charset="-122"/>
                <a:sym typeface="Wingdings" pitchFamily="2" charset="2"/>
              </a:rPr>
              <a:t>16</a:t>
            </a:r>
            <a:r>
              <a:rPr lang="zh-CN" altLang="en-US" sz="2400" dirty="0">
                <a:solidFill>
                  <a:schemeClr val="bg2">
                    <a:lumMod val="10000"/>
                  </a:schemeClr>
                </a:solidFill>
                <a:latin typeface="黑体" panose="02010609060101010101" pitchFamily="49" charset="-122"/>
                <a:ea typeface="黑体" panose="02010609060101010101" pitchFamily="49" charset="-122"/>
                <a:sym typeface="Wingdings" pitchFamily="2" charset="2"/>
              </a:rPr>
              <a:t>和</a:t>
            </a:r>
            <a:r>
              <a:rPr lang="en-US" altLang="zh-CN" sz="2400" dirty="0">
                <a:solidFill>
                  <a:schemeClr val="bg2">
                    <a:lumMod val="10000"/>
                  </a:schemeClr>
                </a:solidFill>
                <a:latin typeface="黑体" panose="02010609060101010101" pitchFamily="49" charset="-122"/>
                <a:ea typeface="黑体" panose="02010609060101010101" pitchFamily="49" charset="-122"/>
                <a:sym typeface="Wingdings" pitchFamily="2" charset="2"/>
              </a:rPr>
              <a:t>12</a:t>
            </a:r>
            <a:r>
              <a:rPr lang="zh-CN" altLang="en-US" sz="2400" dirty="0">
                <a:solidFill>
                  <a:schemeClr val="bg2">
                    <a:lumMod val="10000"/>
                  </a:schemeClr>
                </a:solidFill>
                <a:latin typeface="黑体" panose="02010609060101010101" pitchFamily="49" charset="-122"/>
                <a:ea typeface="黑体" panose="02010609060101010101" pitchFamily="49" charset="-122"/>
                <a:sym typeface="Wingdings" pitchFamily="2" charset="2"/>
              </a:rPr>
              <a:t>的公因数。</a:t>
            </a:r>
            <a:endParaRPr lang="en-US" altLang="zh-CN" sz="2400" dirty="0">
              <a:solidFill>
                <a:schemeClr val="bg2">
                  <a:lumMod val="10000"/>
                </a:schemeClr>
              </a:solidFill>
              <a:latin typeface="黑体" panose="02010609060101010101" pitchFamily="49" charset="-122"/>
              <a:ea typeface="黑体" panose="02010609060101010101" pitchFamily="49" charset="-122"/>
              <a:sym typeface="Wingdings" pitchFamily="2" charset="2"/>
            </a:endParaRPr>
          </a:p>
          <a:p>
            <a:pPr>
              <a:lnSpc>
                <a:spcPct val="150000"/>
              </a:lnSpc>
            </a:pPr>
            <a:r>
              <a:rPr lang="en-US" altLang="zh-CN" sz="2400">
                <a:solidFill>
                  <a:schemeClr val="bg2">
                    <a:lumMod val="10000"/>
                  </a:schemeClr>
                </a:solidFill>
                <a:latin typeface="+mn-ea"/>
                <a:sym typeface="Wingdings" pitchFamily="2" charset="2"/>
              </a:rPr>
              <a:t>(</a:t>
            </a:r>
            <a:r>
              <a:rPr lang="en-US" altLang="zh-CN" sz="2400">
                <a:solidFill>
                  <a:schemeClr val="bg2">
                    <a:lumMod val="10000"/>
                  </a:schemeClr>
                </a:solidFill>
                <a:latin typeface="黑体" panose="02010609060101010101" pitchFamily="49" charset="-122"/>
                <a:ea typeface="黑体" panose="02010609060101010101" pitchFamily="49" charset="-122"/>
                <a:sym typeface="Wingdings" pitchFamily="2" charset="2"/>
              </a:rPr>
              <a:t>2</a:t>
            </a:r>
            <a:r>
              <a:rPr lang="en-US" altLang="zh-CN" sz="2400">
                <a:solidFill>
                  <a:schemeClr val="bg2">
                    <a:lumMod val="10000"/>
                  </a:schemeClr>
                </a:solidFill>
                <a:latin typeface="+mn-ea"/>
                <a:sym typeface="Wingdings" pitchFamily="2" charset="2"/>
              </a:rPr>
              <a:t>)</a:t>
            </a:r>
            <a:r>
              <a:rPr lang="zh-CN" altLang="en-US" sz="2400">
                <a:solidFill>
                  <a:schemeClr val="bg2">
                    <a:lumMod val="10000"/>
                  </a:schemeClr>
                </a:solidFill>
                <a:latin typeface="黑体" panose="02010609060101010101" pitchFamily="49" charset="-122"/>
                <a:ea typeface="黑体" panose="02010609060101010101" pitchFamily="49" charset="-122"/>
                <a:sym typeface="Wingdings" pitchFamily="2" charset="2"/>
              </a:rPr>
              <a:t>长</a:t>
            </a:r>
            <a:r>
              <a:rPr lang="zh-CN" altLang="en-US" sz="2400" dirty="0">
                <a:solidFill>
                  <a:schemeClr val="bg2">
                    <a:lumMod val="10000"/>
                  </a:schemeClr>
                </a:solidFill>
                <a:latin typeface="黑体" panose="02010609060101010101" pitchFamily="49" charset="-122"/>
                <a:ea typeface="黑体" panose="02010609060101010101" pitchFamily="49" charset="-122"/>
                <a:sym typeface="Wingdings" pitchFamily="2" charset="2"/>
              </a:rPr>
              <a:t>和宽的最大公因数就是最大正方形地砖的边长。</a:t>
            </a:r>
            <a:endParaRPr lang="zh-CN" altLang="en-US" sz="2400" dirty="0">
              <a:solidFill>
                <a:schemeClr val="bg2">
                  <a:lumMod val="10000"/>
                </a:schemeClr>
              </a:solidFill>
              <a:latin typeface="黑体" panose="02010609060101010101" pitchFamily="49" charset="-122"/>
              <a:ea typeface="黑体" panose="02010609060101010101" pitchFamily="49" charset="-122"/>
            </a:endParaRPr>
          </a:p>
        </p:txBody>
      </p:sp>
      <p:grpSp>
        <p:nvGrpSpPr>
          <p:cNvPr id="14" name="组合 13">
            <a:extLst>
              <a:ext uri="{FF2B5EF4-FFF2-40B4-BE49-F238E27FC236}">
                <a16:creationId xmlns:a16="http://schemas.microsoft.com/office/drawing/2014/main" id="{607AFD7E-05E9-40E8-845C-948B2F75894D}"/>
              </a:ext>
            </a:extLst>
          </p:cNvPr>
          <p:cNvGrpSpPr/>
          <p:nvPr/>
        </p:nvGrpSpPr>
        <p:grpSpPr>
          <a:xfrm>
            <a:off x="465350" y="516019"/>
            <a:ext cx="1663997" cy="480463"/>
            <a:chOff x="1196480" y="446639"/>
            <a:chExt cx="1663997" cy="480463"/>
          </a:xfrm>
        </p:grpSpPr>
        <p:grpSp>
          <p:nvGrpSpPr>
            <p:cNvPr id="15" name="组合 14">
              <a:extLst>
                <a:ext uri="{FF2B5EF4-FFF2-40B4-BE49-F238E27FC236}">
                  <a16:creationId xmlns:a16="http://schemas.microsoft.com/office/drawing/2014/main" id="{5B1D7B80-41CF-4031-848A-B0E0A52FBD06}"/>
                </a:ext>
              </a:extLst>
            </p:cNvPr>
            <p:cNvGrpSpPr/>
            <p:nvPr/>
          </p:nvGrpSpPr>
          <p:grpSpPr>
            <a:xfrm>
              <a:off x="1196480" y="454038"/>
              <a:ext cx="1663997" cy="473064"/>
              <a:chOff x="1542232" y="666658"/>
              <a:chExt cx="1173875" cy="333725"/>
            </a:xfrm>
          </p:grpSpPr>
          <p:sp>
            <p:nvSpPr>
              <p:cNvPr id="17" name="圆角矩形 1">
                <a:extLst>
                  <a:ext uri="{FF2B5EF4-FFF2-40B4-BE49-F238E27FC236}">
                    <a16:creationId xmlns:a16="http://schemas.microsoft.com/office/drawing/2014/main" id="{CDECE896-2959-48E0-A1CD-AD0B5CC0C8DB}"/>
                  </a:ext>
                </a:extLst>
              </p:cNvPr>
              <p:cNvSpPr/>
              <p:nvPr/>
            </p:nvSpPr>
            <p:spPr bwMode="auto">
              <a:xfrm>
                <a:off x="1542232" y="666658"/>
                <a:ext cx="1173875" cy="333725"/>
              </a:xfrm>
              <a:prstGeom prst="roundRect">
                <a:avLst>
                  <a:gd name="adj" fmla="val 16667"/>
                </a:avLst>
              </a:prstGeom>
              <a:solidFill>
                <a:srgbClr val="87BE62"/>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buFont typeface="Arial" panose="020B0604020202020204" pitchFamily="34" charset="0"/>
                  <a:buNone/>
                  <a:defRPr/>
                </a:pPr>
                <a:endParaRPr lang="zh-CN" altLang="en-US">
                  <a:solidFill>
                    <a:schemeClr val="tx1"/>
                  </a:solidFill>
                  <a:latin typeface="Arial" panose="020B0604020202020204" pitchFamily="34" charset="0"/>
                </a:endParaRPr>
              </a:p>
            </p:txBody>
          </p:sp>
          <p:sp>
            <p:nvSpPr>
              <p:cNvPr id="18" name="椭圆 17">
                <a:extLst>
                  <a:ext uri="{FF2B5EF4-FFF2-40B4-BE49-F238E27FC236}">
                    <a16:creationId xmlns:a16="http://schemas.microsoft.com/office/drawing/2014/main" id="{54F26B9A-DF59-477E-B3F1-F9E5591F2609}"/>
                  </a:ext>
                </a:extLst>
              </p:cNvPr>
              <p:cNvSpPr/>
              <p:nvPr/>
            </p:nvSpPr>
            <p:spPr>
              <a:xfrm>
                <a:off x="2607033" y="692411"/>
                <a:ext cx="74506" cy="74506"/>
              </a:xfrm>
              <a:prstGeom prst="ellipse">
                <a:avLst/>
              </a:prstGeom>
              <a:solidFill>
                <a:srgbClr val="D4F2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a16="http://schemas.microsoft.com/office/drawing/2014/main" id="{99D73E22-D5C6-41C4-8BCD-81A3B2F47FC1}"/>
                </a:ext>
              </a:extLst>
            </p:cNvPr>
            <p:cNvSpPr/>
            <p:nvPr/>
          </p:nvSpPr>
          <p:spPr>
            <a:xfrm>
              <a:off x="1320591" y="446639"/>
              <a:ext cx="1415773" cy="461665"/>
            </a:xfrm>
            <a:prstGeom prst="rect">
              <a:avLst/>
            </a:prstGeom>
          </p:spPr>
          <p:txBody>
            <a:bodyPr wrap="none">
              <a:spAutoFit/>
            </a:bodyPr>
            <a:lstStyle/>
            <a:p>
              <a:pPr algn="ctr"/>
              <a:r>
                <a:rPr lang="zh-CN" altLang="en-US" sz="2400">
                  <a:solidFill>
                    <a:schemeClr val="bg1"/>
                  </a:solidFill>
                  <a:latin typeface="黑体" panose="02010609060101010101" pitchFamily="49" charset="-122"/>
                  <a:ea typeface="黑体" panose="02010609060101010101" pitchFamily="49" charset="-122"/>
                </a:rPr>
                <a:t>操作验证</a:t>
              </a:r>
            </a:p>
          </p:txBody>
        </p:sp>
      </p:grpSp>
    </p:spTree>
  </p:cSld>
  <p:clrMapOvr>
    <a:masterClrMapping/>
  </p:clrMapOvr>
  <p:transition>
    <p:fade/>
  </p:transition>
</p:sld>
</file>

<file path=ppt/theme/theme1.xml><?xml version="1.0" encoding="utf-8"?>
<a:theme xmlns:a="http://schemas.openxmlformats.org/drawingml/2006/main" name="Office 主题​​">
  <a:themeElements>
    <a:clrScheme name="自定义 3">
      <a:dk1>
        <a:srgbClr val="034A90"/>
      </a:dk1>
      <a:lt1>
        <a:sysClr val="window" lastClr="FFFFFF"/>
      </a:lt1>
      <a:dk2>
        <a:srgbClr val="44546A"/>
      </a:dk2>
      <a:lt2>
        <a:srgbClr val="E7E6E6"/>
      </a:lt2>
      <a:accent1>
        <a:srgbClr val="0F263C"/>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wrap="square" rtlCol="0" anchor="ctr">
        <a:spAutoFit/>
      </a:bodyPr>
      <a:lstStyle>
        <a:defPPr algn="ctr">
          <a:defRPr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2138</TotalTime>
  <Words>643</Words>
  <Application>Microsoft Office PowerPoint</Application>
  <PresentationFormat>全屏显示(16:9)</PresentationFormat>
  <Paragraphs>48</Paragraphs>
  <Slides>12</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12</vt:i4>
      </vt:variant>
    </vt:vector>
  </HeadingPairs>
  <TitlesOfParts>
    <vt:vector size="18" baseType="lpstr">
      <vt:lpstr>黑体</vt:lpstr>
      <vt:lpstr>楷体</vt:lpstr>
      <vt:lpstr>宋体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79</cp:revision>
  <dcterms:created xsi:type="dcterms:W3CDTF">2018-11-06T07:38:45Z</dcterms:created>
  <dcterms:modified xsi:type="dcterms:W3CDTF">2019-12-06T03:24:34Z</dcterms:modified>
</cp:coreProperties>
</file>