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7"/>
  </p:notesMasterIdLst>
  <p:sldIdLst>
    <p:sldId id="256" r:id="rId2"/>
    <p:sldId id="1341" r:id="rId3"/>
    <p:sldId id="1343" r:id="rId4"/>
    <p:sldId id="1344" r:id="rId5"/>
    <p:sldId id="1345" r:id="rId6"/>
    <p:sldId id="497" r:id="rId7"/>
    <p:sldId id="1103" r:id="rId8"/>
    <p:sldId id="1230" r:id="rId9"/>
    <p:sldId id="1315" r:id="rId10"/>
    <p:sldId id="1231" r:id="rId11"/>
    <p:sldId id="1232" r:id="rId12"/>
    <p:sldId id="1233" r:id="rId13"/>
    <p:sldId id="1234" r:id="rId14"/>
    <p:sldId id="1236" r:id="rId15"/>
    <p:sldId id="1237" r:id="rId16"/>
    <p:sldId id="1238" r:id="rId17"/>
    <p:sldId id="1316" r:id="rId18"/>
    <p:sldId id="1239" r:id="rId19"/>
    <p:sldId id="1240" r:id="rId20"/>
    <p:sldId id="1317" r:id="rId21"/>
    <p:sldId id="1241" r:id="rId22"/>
    <p:sldId id="1242" r:id="rId23"/>
    <p:sldId id="1318" r:id="rId24"/>
    <p:sldId id="1243" r:id="rId25"/>
    <p:sldId id="1244" r:id="rId26"/>
    <p:sldId id="1245" r:id="rId27"/>
    <p:sldId id="1246" r:id="rId28"/>
    <p:sldId id="1247" r:id="rId29"/>
    <p:sldId id="1248" r:id="rId30"/>
    <p:sldId id="1249" r:id="rId31"/>
    <p:sldId id="1250" r:id="rId32"/>
    <p:sldId id="1251" r:id="rId33"/>
    <p:sldId id="1319" r:id="rId34"/>
    <p:sldId id="1252" r:id="rId35"/>
    <p:sldId id="1253" r:id="rId36"/>
    <p:sldId id="1254" r:id="rId37"/>
    <p:sldId id="1321" r:id="rId38"/>
    <p:sldId id="1255" r:id="rId39"/>
    <p:sldId id="1322" r:id="rId40"/>
    <p:sldId id="1256" r:id="rId41"/>
    <p:sldId id="1257" r:id="rId42"/>
    <p:sldId id="1323" r:id="rId43"/>
    <p:sldId id="1258" r:id="rId44"/>
    <p:sldId id="1324" r:id="rId45"/>
    <p:sldId id="1340" r:id="rId46"/>
    <p:sldId id="1260" r:id="rId47"/>
    <p:sldId id="1261" r:id="rId48"/>
    <p:sldId id="1262" r:id="rId49"/>
    <p:sldId id="1263" r:id="rId50"/>
    <p:sldId id="1264" r:id="rId51"/>
    <p:sldId id="1265" r:id="rId52"/>
    <p:sldId id="1266" r:id="rId53"/>
    <p:sldId id="1267" r:id="rId54"/>
    <p:sldId id="1325" r:id="rId55"/>
    <p:sldId id="1311" r:id="rId5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86370" autoAdjust="0"/>
  </p:normalViewPr>
  <p:slideViewPr>
    <p:cSldViewPr snapToGrid="0">
      <p:cViewPr>
        <p:scale>
          <a:sx n="91" d="100"/>
          <a:sy n="91" d="100"/>
        </p:scale>
        <p:origin x="-72" y="-72"/>
      </p:cViewPr>
      <p:guideLst>
        <p:guide orient="horz" pos="216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4F50-2106-43F6-8BD0-C31361EB150A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4005-1CC4-46EC-862D-504F2FE6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16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3"/>
            <a:ext cx="12192717" cy="6857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3"/>
            <a:ext cx="12192717" cy="6857596"/>
          </a:xfrm>
          <a:prstGeom prst="rect">
            <a:avLst/>
          </a:prstGeom>
        </p:spPr>
      </p:pic>
      <p:cxnSp>
        <p:nvCxnSpPr>
          <p:cNvPr id="10" name="直接连接符 9"/>
          <p:cNvCxnSpPr/>
          <p:nvPr userDrawn="1"/>
        </p:nvCxnSpPr>
        <p:spPr>
          <a:xfrm>
            <a:off x="106878" y="593766"/>
            <a:ext cx="11910951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 userDrawn="1"/>
        </p:nvSpPr>
        <p:spPr>
          <a:xfrm>
            <a:off x="184068" y="308758"/>
            <a:ext cx="3767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必修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  Unit</a:t>
            </a:r>
            <a:r>
              <a:rPr lang="en-US" altLang="zh-CN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  Cyberspace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D882-CFD8-4EAE-9856-CB61F34EFEB8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200" b="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1pPr>
      <a:lvl2pPr marL="4572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indent="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 txBox="1"/>
          <p:nvPr/>
        </p:nvSpPr>
        <p:spPr bwMode="auto">
          <a:xfrm>
            <a:off x="534388" y="1472197"/>
            <a:ext cx="8693719" cy="121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19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9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9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9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</a:t>
            </a:r>
            <a:r>
              <a:rPr lang="en-US" altLang="zh-CN" sz="19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  Cyberspace</a:t>
            </a:r>
          </a:p>
          <a:p>
            <a:pPr algn="ctr">
              <a:lnSpc>
                <a:spcPct val="170000"/>
              </a:lnSpc>
            </a:pPr>
            <a:endParaRPr lang="en-US" altLang="zh-CN" sz="1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70000"/>
              </a:lnSpc>
            </a:pPr>
            <a:r>
              <a:rPr lang="en-US" altLang="zh-CN" sz="1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Lesson </a:t>
            </a:r>
            <a:r>
              <a:rPr lang="en-US" altLang="zh-CN" sz="1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1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Virtual Reality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222" y="2406869"/>
            <a:ext cx="3381704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 汇二　 </a:t>
            </a:r>
            <a:r>
              <a:rPr lang="en-US" altLang="zh-CN" b="1" dirty="0">
                <a:solidFill>
                  <a:srgbClr val="00B0F0"/>
                </a:solidFill>
              </a:rPr>
              <a:t>have problems / a problem with </a:t>
            </a:r>
            <a:r>
              <a:rPr lang="en-US" altLang="zh-CN" b="1" dirty="0" err="1">
                <a:solidFill>
                  <a:srgbClr val="00B0F0"/>
                </a:solidFill>
              </a:rPr>
              <a:t>sth</a:t>
            </a:r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en-US" altLang="zh-CN" b="1" dirty="0" smtClean="0">
                <a:solidFill>
                  <a:srgbClr val="00B0F0"/>
                </a:solidFill>
              </a:rPr>
              <a:t>.</a:t>
            </a:r>
            <a:r>
              <a:rPr lang="zh-CN" altLang="en-US" b="1" dirty="0" smtClean="0">
                <a:solidFill>
                  <a:srgbClr val="00B0F0"/>
                </a:solidFill>
              </a:rPr>
              <a:t>在</a:t>
            </a:r>
            <a:r>
              <a:rPr lang="zh-CN" altLang="en-US" b="1" dirty="0">
                <a:solidFill>
                  <a:srgbClr val="00B0F0"/>
                </a:solidFill>
              </a:rPr>
              <a:t>某方面有问题 </a:t>
            </a:r>
            <a:r>
              <a:rPr lang="en-US" altLang="zh-CN" b="1" dirty="0">
                <a:solidFill>
                  <a:srgbClr val="00B0F0"/>
                </a:solidFill>
              </a:rPr>
              <a:t>/ </a:t>
            </a:r>
            <a:r>
              <a:rPr lang="zh-CN" altLang="en-US" b="1" dirty="0">
                <a:solidFill>
                  <a:srgbClr val="00B0F0"/>
                </a:solidFill>
              </a:rPr>
              <a:t>有</a:t>
            </a:r>
            <a:r>
              <a:rPr lang="zh-CN" altLang="en-US" b="1" dirty="0" smtClean="0">
                <a:solidFill>
                  <a:srgbClr val="00B0F0"/>
                </a:solidFill>
              </a:rPr>
              <a:t>困难</a:t>
            </a:r>
            <a:endParaRPr lang="en-US" altLang="zh-CN" b="1" dirty="0" smtClean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教材原句</a:t>
            </a:r>
            <a:endParaRPr lang="zh-CN" altLang="en-US" b="1" dirty="0"/>
          </a:p>
          <a:p>
            <a:r>
              <a:rPr lang="en-US" altLang="zh-CN" dirty="0"/>
              <a:t>...we wouldn’t </a:t>
            </a:r>
            <a:r>
              <a:rPr lang="en-US" altLang="zh-CN" b="1" dirty="0"/>
              <a:t>have any problems </a:t>
            </a:r>
            <a:r>
              <a:rPr lang="en-US" altLang="zh-CN" b="1" dirty="0" smtClean="0"/>
              <a:t>with </a:t>
            </a:r>
            <a:r>
              <a:rPr lang="en-US" altLang="zh-CN" dirty="0" smtClean="0"/>
              <a:t>the </a:t>
            </a:r>
            <a:r>
              <a:rPr lang="en-US" altLang="zh-CN" dirty="0"/>
              <a:t>weather. ……</a:t>
            </a:r>
            <a:r>
              <a:rPr lang="zh-CN" altLang="en-US" dirty="0"/>
              <a:t>我们就不用担心天气</a:t>
            </a:r>
            <a:r>
              <a:rPr lang="zh-CN" altLang="en-US" dirty="0" smtClean="0"/>
              <a:t>的问题</a:t>
            </a:r>
            <a:r>
              <a:rPr lang="zh-CN" altLang="en-US" dirty="0"/>
              <a:t>了。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</a:t>
            </a:r>
            <a:r>
              <a:rPr lang="zh-CN" altLang="en-US" b="1" dirty="0"/>
              <a:t>必</a:t>
            </a:r>
            <a:r>
              <a:rPr lang="zh-CN" altLang="en-US" b="1" dirty="0" smtClean="0"/>
              <a:t>记</a:t>
            </a:r>
            <a:endParaRPr lang="en-US" altLang="zh-CN" b="1" dirty="0" smtClean="0"/>
          </a:p>
          <a:p>
            <a:r>
              <a:rPr lang="zh-CN" altLang="en-US" dirty="0" smtClean="0"/>
              <a:t>在</a:t>
            </a:r>
            <a:r>
              <a:rPr lang="zh-CN" altLang="en-US" dirty="0"/>
              <a:t>某方面有问题 </a:t>
            </a:r>
            <a:r>
              <a:rPr lang="en-US" altLang="zh-CN" dirty="0"/>
              <a:t>/ </a:t>
            </a:r>
            <a:r>
              <a:rPr lang="zh-CN" altLang="en-US" dirty="0"/>
              <a:t>有困难</a:t>
            </a:r>
          </a:p>
          <a:p>
            <a:r>
              <a:rPr lang="en-US" altLang="zh-CN" dirty="0"/>
              <a:t>have problems/a problem with </a:t>
            </a:r>
            <a:r>
              <a:rPr lang="en-US" altLang="zh-CN" dirty="0" err="1"/>
              <a:t>sth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have problems/a problem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/>
              <a:t>）</a:t>
            </a:r>
            <a:r>
              <a:rPr lang="en-US" altLang="zh-CN" dirty="0"/>
              <a:t>doing </a:t>
            </a:r>
            <a:r>
              <a:rPr lang="en-US" altLang="zh-CN" dirty="0" err="1"/>
              <a:t>sth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have trouble/difficulty with </a:t>
            </a:r>
            <a:r>
              <a:rPr lang="en-US" altLang="zh-CN" dirty="0" err="1"/>
              <a:t>sth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= have </a:t>
            </a:r>
            <a:r>
              <a:rPr lang="en-US" altLang="zh-CN" dirty="0"/>
              <a:t>trouble/difficulty/a hard time 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 smtClean="0"/>
              <a:t>）</a:t>
            </a:r>
            <a:r>
              <a:rPr lang="en-US" altLang="zh-CN" dirty="0" smtClean="0"/>
              <a:t>doing </a:t>
            </a:r>
            <a:r>
              <a:rPr lang="en-US" altLang="zh-CN" dirty="0" err="1"/>
              <a:t>sth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误区警示</a:t>
            </a:r>
            <a:endParaRPr lang="zh-CN" altLang="en-US" b="1" dirty="0"/>
          </a:p>
          <a:p>
            <a:r>
              <a:rPr lang="zh-CN" altLang="en-US" dirty="0"/>
              <a:t>彼得和杰克都很难找到一份好工作。</a:t>
            </a:r>
          </a:p>
          <a:p>
            <a:r>
              <a:rPr lang="en-US" altLang="zh-CN" dirty="0"/>
              <a:t>Peter and Jack both have problems 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 smtClean="0"/>
              <a:t>）</a:t>
            </a:r>
            <a:r>
              <a:rPr lang="en-US" altLang="zh-CN" dirty="0" smtClean="0"/>
              <a:t>finding </a:t>
            </a:r>
            <a:r>
              <a:rPr lang="en-US" altLang="zh-CN" dirty="0"/>
              <a:t>a good job. </a:t>
            </a:r>
            <a:r>
              <a:rPr lang="zh-CN" altLang="en-US" dirty="0"/>
              <a:t>（√ ）</a:t>
            </a:r>
          </a:p>
          <a:p>
            <a:r>
              <a:rPr lang="en-US" altLang="zh-CN" dirty="0"/>
              <a:t>Peter and Jack both have problems to find </a:t>
            </a:r>
            <a:r>
              <a:rPr lang="en-US" altLang="zh-CN" dirty="0" smtClean="0"/>
              <a:t>a good </a:t>
            </a:r>
            <a:r>
              <a:rPr lang="en-US" altLang="zh-CN" dirty="0"/>
              <a:t>job. </a:t>
            </a:r>
            <a:r>
              <a:rPr lang="zh-CN" altLang="en-US" dirty="0"/>
              <a:t>（</a:t>
            </a:r>
            <a:r>
              <a:rPr lang="en-US" altLang="zh-CN" dirty="0"/>
              <a:t>×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</a:t>
            </a:r>
            <a:r>
              <a:rPr lang="zh-CN" altLang="en-US" dirty="0"/>
              <a:t>词汇复现］</a:t>
            </a:r>
            <a:r>
              <a:rPr lang="en-US" altLang="zh-CN" dirty="0"/>
              <a:t>Do you have any problems </a:t>
            </a:r>
            <a:r>
              <a:rPr lang="en-US" altLang="zh-CN" dirty="0" smtClean="0"/>
              <a:t>________  your </a:t>
            </a:r>
            <a:r>
              <a:rPr lang="en-US" altLang="zh-CN" i="1" dirty="0"/>
              <a:t>project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(2) </a:t>
            </a:r>
            <a:r>
              <a:rPr lang="zh-CN" altLang="en-US" dirty="0"/>
              <a:t>［词汇复现］</a:t>
            </a:r>
            <a:r>
              <a:rPr lang="en-US" altLang="zh-CN" dirty="0"/>
              <a:t>I missed my </a:t>
            </a:r>
            <a:r>
              <a:rPr lang="en-US" altLang="zh-CN" dirty="0" err="1"/>
              <a:t>deskmate</a:t>
            </a:r>
            <a:r>
              <a:rPr lang="en-US" altLang="zh-CN" dirty="0"/>
              <a:t> a lot but had difficulty ________ </a:t>
            </a:r>
            <a:r>
              <a:rPr lang="zh-CN" altLang="en-US" dirty="0" smtClean="0"/>
              <a:t>（</a:t>
            </a:r>
            <a:r>
              <a:rPr lang="en-US" altLang="zh-CN" dirty="0"/>
              <a:t>get</a:t>
            </a:r>
            <a:r>
              <a:rPr lang="zh-CN" altLang="en-US" dirty="0"/>
              <a:t>） </a:t>
            </a:r>
            <a:r>
              <a:rPr lang="en-US" altLang="zh-CN" i="1" dirty="0"/>
              <a:t>in touch with</a:t>
            </a:r>
            <a:r>
              <a:rPr lang="en-US" altLang="zh-CN" dirty="0"/>
              <a:t> her.</a:t>
            </a:r>
          </a:p>
          <a:p>
            <a:r>
              <a:rPr lang="en-US" altLang="zh-CN" dirty="0"/>
              <a:t>(3) The old lady told us about the great difficulty she had ________ </a:t>
            </a:r>
            <a:r>
              <a:rPr lang="zh-CN" altLang="en-US" dirty="0" smtClean="0"/>
              <a:t>（</a:t>
            </a:r>
            <a:r>
              <a:rPr lang="en-US" altLang="zh-CN" dirty="0"/>
              <a:t>raise</a:t>
            </a:r>
            <a:r>
              <a:rPr lang="zh-CN" altLang="en-US" dirty="0" smtClean="0"/>
              <a:t>）</a:t>
            </a:r>
            <a:r>
              <a:rPr lang="en-US" altLang="zh-CN" dirty="0" smtClean="0"/>
              <a:t>her </a:t>
            </a:r>
            <a:r>
              <a:rPr lang="en-US" altLang="zh-CN" dirty="0"/>
              <a:t>five children.</a:t>
            </a:r>
            <a:endParaRPr lang="zh-CN" altLang="en-US" dirty="0"/>
          </a:p>
        </p:txBody>
      </p:sp>
      <p:sp>
        <p:nvSpPr>
          <p:cNvPr id="4" name="文本框 8"/>
          <p:cNvSpPr txBox="1"/>
          <p:nvPr/>
        </p:nvSpPr>
        <p:spPr>
          <a:xfrm>
            <a:off x="6143699" y="1526037"/>
            <a:ext cx="1345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8182703" y="2156659"/>
            <a:ext cx="15183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getting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7489018" y="3291776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一句</a:t>
            </a:r>
            <a:r>
              <a:rPr lang="zh-CN" altLang="en-US" b="1" dirty="0"/>
              <a:t>多译</a:t>
            </a:r>
          </a:p>
          <a:p>
            <a:r>
              <a:rPr lang="zh-CN" altLang="en-US" dirty="0"/>
              <a:t>［词汇复现］我们理解虚拟现实的含义有困难。</a:t>
            </a:r>
          </a:p>
          <a:p>
            <a:r>
              <a:rPr lang="en-US" altLang="zh-CN" dirty="0"/>
              <a:t>(4) We </a:t>
            </a:r>
            <a:r>
              <a:rPr lang="en-US" altLang="zh-CN" dirty="0" smtClean="0"/>
              <a:t>______________________________what </a:t>
            </a:r>
            <a:r>
              <a:rPr lang="en-US" altLang="zh-CN" dirty="0"/>
              <a:t>virtual </a:t>
            </a:r>
            <a:r>
              <a:rPr lang="en-US" altLang="zh-CN" dirty="0" smtClean="0"/>
              <a:t>reality meant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(5) </a:t>
            </a:r>
            <a:r>
              <a:rPr lang="en-US" altLang="zh-CN" dirty="0" smtClean="0"/>
              <a:t>We</a:t>
            </a:r>
            <a:r>
              <a:rPr lang="en-US" altLang="zh-CN" dirty="0"/>
              <a:t> </a:t>
            </a:r>
            <a:r>
              <a:rPr lang="en-US" altLang="zh-CN" dirty="0" smtClean="0"/>
              <a:t>_____________</a:t>
            </a:r>
            <a:r>
              <a:rPr lang="en-US" altLang="zh-CN" dirty="0"/>
              <a:t>___</a:t>
            </a:r>
            <a:r>
              <a:rPr lang="en-US" altLang="zh-CN" dirty="0" smtClean="0"/>
              <a:t>_____________ what </a:t>
            </a:r>
            <a:r>
              <a:rPr lang="en-US" altLang="zh-CN" dirty="0"/>
              <a:t>virtual </a:t>
            </a:r>
            <a:r>
              <a:rPr lang="en-US" altLang="zh-CN" dirty="0" smtClean="0"/>
              <a:t>reality meant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(6) We </a:t>
            </a:r>
            <a:r>
              <a:rPr lang="en-US" altLang="zh-CN" dirty="0" smtClean="0"/>
              <a:t>_____________</a:t>
            </a:r>
            <a:r>
              <a:rPr lang="en-US" altLang="zh-CN" dirty="0"/>
              <a:t>____</a:t>
            </a:r>
            <a:r>
              <a:rPr lang="en-US" altLang="zh-CN" dirty="0" smtClean="0"/>
              <a:t>____________ what </a:t>
            </a:r>
            <a:r>
              <a:rPr lang="en-US" altLang="zh-CN" dirty="0"/>
              <a:t>virtual </a:t>
            </a:r>
            <a:r>
              <a:rPr lang="en-US" altLang="zh-CN" dirty="0" smtClean="0"/>
              <a:t>reality meant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(7) </a:t>
            </a:r>
            <a:r>
              <a:rPr lang="en-US" altLang="zh-CN" dirty="0" smtClean="0"/>
              <a:t>We</a:t>
            </a:r>
            <a:r>
              <a:rPr lang="en-US" altLang="zh-CN" dirty="0"/>
              <a:t> </a:t>
            </a:r>
            <a:r>
              <a:rPr lang="en-US" altLang="zh-CN" dirty="0" smtClean="0"/>
              <a:t>_____________________________what virtual reality </a:t>
            </a:r>
            <a:r>
              <a:rPr lang="en-US" altLang="zh-CN" dirty="0"/>
              <a:t>meant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2013125" y="2167272"/>
            <a:ext cx="4177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problems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understanding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2013125" y="2808404"/>
            <a:ext cx="4923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 in understanding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2013125" y="3439025"/>
            <a:ext cx="4923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difficulty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understanding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2013125" y="4045573"/>
            <a:ext cx="4923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hard time understanding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 汇三 　 </a:t>
            </a:r>
            <a:r>
              <a:rPr lang="en-US" altLang="zh-CN" b="1" dirty="0">
                <a:solidFill>
                  <a:srgbClr val="00B0F0"/>
                </a:solidFill>
              </a:rPr>
              <a:t>what ’ s more </a:t>
            </a:r>
            <a:r>
              <a:rPr lang="zh-CN" altLang="en-US" b="1" dirty="0">
                <a:solidFill>
                  <a:srgbClr val="00B0F0"/>
                </a:solidFill>
              </a:rPr>
              <a:t>而且，此外，再者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b="1" dirty="0"/>
              <a:t>What’s more</a:t>
            </a:r>
            <a:r>
              <a:rPr lang="zh-CN" altLang="en-US" dirty="0"/>
              <a:t>，</a:t>
            </a:r>
            <a:r>
              <a:rPr lang="en-US" altLang="zh-CN" dirty="0"/>
              <a:t>we wouldn’t have to </a:t>
            </a:r>
            <a:r>
              <a:rPr lang="en-US" altLang="zh-CN" b="1" dirty="0" smtClean="0"/>
              <a:t>spend</a:t>
            </a:r>
            <a:r>
              <a:rPr lang="en-US" altLang="zh-CN" dirty="0" smtClean="0"/>
              <a:t> a </a:t>
            </a:r>
            <a:r>
              <a:rPr lang="en-US" altLang="zh-CN" dirty="0"/>
              <a:t>long time travelling on planes to get to our</a:t>
            </a:r>
          </a:p>
          <a:p>
            <a:r>
              <a:rPr lang="en-US" altLang="zh-CN" dirty="0"/>
              <a:t>holiday </a:t>
            </a:r>
            <a:r>
              <a:rPr lang="en-US" altLang="zh-CN" b="1" dirty="0"/>
              <a:t>destinations</a:t>
            </a:r>
            <a:r>
              <a:rPr lang="en-US" altLang="zh-CN" dirty="0"/>
              <a:t>. </a:t>
            </a:r>
            <a:r>
              <a:rPr lang="zh-CN" altLang="en-US" dirty="0"/>
              <a:t>而且，我们也不必</a:t>
            </a:r>
            <a:r>
              <a:rPr lang="zh-CN" altLang="en-US" dirty="0" smtClean="0"/>
              <a:t>坐很</a:t>
            </a:r>
            <a:r>
              <a:rPr lang="zh-CN" altLang="en-US" dirty="0"/>
              <a:t>长时间的飞机去我们度假的目的地。</a:t>
            </a:r>
          </a:p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句法分析</a:t>
            </a:r>
            <a:r>
              <a:rPr lang="en-US" altLang="zh-CN" b="1" dirty="0" smtClean="0"/>
              <a:t>】</a:t>
            </a:r>
            <a:endParaRPr lang="zh-CN" altLang="en-US" b="1" dirty="0"/>
          </a:p>
          <a:p>
            <a:r>
              <a:rPr lang="zh-CN" altLang="en-US" dirty="0"/>
              <a:t>该句是一个简单句。</a:t>
            </a:r>
            <a:r>
              <a:rPr lang="en-US" altLang="zh-CN" dirty="0"/>
              <a:t>what’s more </a:t>
            </a:r>
            <a:r>
              <a:rPr lang="zh-CN" altLang="en-US" dirty="0"/>
              <a:t>作</a:t>
            </a:r>
            <a:r>
              <a:rPr lang="zh-CN" altLang="en-US" dirty="0" smtClean="0"/>
              <a:t>插入语</a:t>
            </a:r>
            <a:r>
              <a:rPr lang="zh-CN" altLang="en-US" dirty="0"/>
              <a:t>，不定式短语 </a:t>
            </a:r>
            <a:r>
              <a:rPr lang="en-US" altLang="zh-CN" dirty="0"/>
              <a:t>to get to our holiday</a:t>
            </a:r>
          </a:p>
          <a:p>
            <a:r>
              <a:rPr lang="en-US" altLang="zh-CN" dirty="0"/>
              <a:t>destinations </a:t>
            </a:r>
            <a:r>
              <a:rPr lang="zh-CN" altLang="en-US" dirty="0"/>
              <a:t>作目的状语。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归纳拓展  </a:t>
            </a:r>
            <a:r>
              <a:rPr lang="zh-CN" altLang="en-US" dirty="0" smtClean="0"/>
              <a:t>英语</a:t>
            </a:r>
            <a:r>
              <a:rPr lang="zh-CN" altLang="en-US" dirty="0"/>
              <a:t>中常见的其他插入语：</a:t>
            </a:r>
          </a:p>
          <a:p>
            <a:r>
              <a:rPr lang="en-US" altLang="zh-CN" dirty="0"/>
              <a:t>generally speaking </a:t>
            </a:r>
            <a:r>
              <a:rPr lang="zh-CN" altLang="en-US" dirty="0" smtClean="0"/>
              <a:t>一般说来</a:t>
            </a:r>
            <a:r>
              <a:rPr lang="en-US" altLang="zh-CN" dirty="0" smtClean="0"/>
              <a:t>		what’s </a:t>
            </a:r>
            <a:r>
              <a:rPr lang="en-US" altLang="zh-CN" dirty="0"/>
              <a:t>worse </a:t>
            </a:r>
            <a:r>
              <a:rPr lang="zh-CN" altLang="en-US" dirty="0"/>
              <a:t>更糟糕的是</a:t>
            </a:r>
          </a:p>
          <a:p>
            <a:r>
              <a:rPr lang="en-US" altLang="zh-CN" dirty="0"/>
              <a:t>worse still </a:t>
            </a:r>
            <a:r>
              <a:rPr lang="zh-CN" altLang="en-US" dirty="0"/>
              <a:t>更糟的</a:t>
            </a:r>
            <a:r>
              <a:rPr lang="zh-CN" altLang="en-US" dirty="0" smtClean="0"/>
              <a:t>是</a:t>
            </a:r>
            <a:r>
              <a:rPr lang="en-US" altLang="zh-CN" dirty="0" smtClean="0"/>
              <a:t>			that </a:t>
            </a:r>
            <a:r>
              <a:rPr lang="en-US" altLang="zh-CN" dirty="0"/>
              <a:t>is</a:t>
            </a:r>
            <a:r>
              <a:rPr lang="zh-CN" altLang="en-US" dirty="0"/>
              <a:t>（</a:t>
            </a:r>
            <a:r>
              <a:rPr lang="en-US" altLang="zh-CN" dirty="0"/>
              <a:t>to say</a:t>
            </a:r>
            <a:r>
              <a:rPr lang="zh-CN" altLang="en-US" dirty="0"/>
              <a:t>）也就是说</a:t>
            </a:r>
          </a:p>
          <a:p>
            <a:r>
              <a:rPr lang="en-US" altLang="zh-CN" dirty="0"/>
              <a:t>to tell</a:t>
            </a:r>
            <a:r>
              <a:rPr lang="zh-CN" altLang="en-US" dirty="0"/>
              <a:t>（</a:t>
            </a:r>
            <a:r>
              <a:rPr lang="en-US" altLang="zh-CN" dirty="0"/>
              <a:t>you</a:t>
            </a:r>
            <a:r>
              <a:rPr lang="zh-CN" altLang="en-US" dirty="0"/>
              <a:t>）</a:t>
            </a:r>
            <a:r>
              <a:rPr lang="en-US" altLang="zh-CN" dirty="0"/>
              <a:t>the truth </a:t>
            </a:r>
            <a:r>
              <a:rPr lang="zh-CN" altLang="en-US" dirty="0"/>
              <a:t>说</a:t>
            </a:r>
            <a:r>
              <a:rPr lang="zh-CN" altLang="en-US" dirty="0" smtClean="0"/>
              <a:t>实话</a:t>
            </a:r>
            <a:r>
              <a:rPr lang="en-US" altLang="zh-CN" dirty="0" smtClean="0"/>
              <a:t>		to </a:t>
            </a:r>
            <a:r>
              <a:rPr lang="en-US" altLang="zh-CN" dirty="0"/>
              <a:t>be honest </a:t>
            </a:r>
            <a:r>
              <a:rPr lang="zh-CN" altLang="en-US" dirty="0"/>
              <a:t>老实说</a:t>
            </a:r>
          </a:p>
          <a:p>
            <a:r>
              <a:rPr lang="en-US" altLang="zh-CN" dirty="0"/>
              <a:t>to begin/start with </a:t>
            </a:r>
            <a:r>
              <a:rPr lang="zh-CN" altLang="en-US" dirty="0" smtClean="0"/>
              <a:t>首先</a:t>
            </a:r>
            <a:r>
              <a:rPr lang="en-US" altLang="zh-CN" dirty="0" smtClean="0"/>
              <a:t>			to </a:t>
            </a:r>
            <a:r>
              <a:rPr lang="en-US" altLang="zh-CN" dirty="0"/>
              <a:t>make matters worse </a:t>
            </a:r>
            <a:r>
              <a:rPr lang="zh-CN" altLang="en-US" dirty="0"/>
              <a:t>更糟糕的是</a:t>
            </a:r>
          </a:p>
          <a:p>
            <a:r>
              <a:rPr lang="en-US" altLang="zh-CN" dirty="0"/>
              <a:t>in other words </a:t>
            </a:r>
            <a:r>
              <a:rPr lang="zh-CN" altLang="en-US" dirty="0" smtClean="0"/>
              <a:t>换句话说</a:t>
            </a:r>
            <a:r>
              <a:rPr lang="en-US" altLang="zh-CN" dirty="0" smtClean="0"/>
              <a:t>		in </a:t>
            </a:r>
            <a:r>
              <a:rPr lang="en-US" altLang="zh-CN" dirty="0"/>
              <a:t>a word </a:t>
            </a:r>
            <a:r>
              <a:rPr lang="zh-CN" altLang="en-US" dirty="0"/>
              <a:t>总之，一句话</a:t>
            </a:r>
          </a:p>
          <a:p>
            <a:r>
              <a:rPr lang="en-US" altLang="zh-CN" dirty="0"/>
              <a:t>believe it or not </a:t>
            </a:r>
            <a:r>
              <a:rPr lang="zh-CN" altLang="en-US" dirty="0"/>
              <a:t>信不信由你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写作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［词汇复现］</a:t>
            </a:r>
            <a:r>
              <a:rPr lang="en-US" altLang="zh-CN" dirty="0" smtClean="0"/>
              <a:t>They are going to get married</a:t>
            </a:r>
            <a:r>
              <a:rPr lang="zh-CN" altLang="en-US" dirty="0" smtClean="0"/>
              <a:t>，</a:t>
            </a:r>
            <a:r>
              <a:rPr lang="en-US" altLang="zh-CN" dirty="0" smtClean="0"/>
              <a:t>and  </a:t>
            </a:r>
            <a:r>
              <a:rPr lang="en-US" altLang="zh-CN" dirty="0"/>
              <a:t>__________</a:t>
            </a:r>
            <a:r>
              <a:rPr lang="zh-CN" altLang="en-US" dirty="0" smtClean="0"/>
              <a:t>（</a:t>
            </a:r>
            <a:r>
              <a:rPr lang="zh-CN" altLang="en-US" dirty="0"/>
              <a:t>而且） </a:t>
            </a:r>
            <a:r>
              <a:rPr lang="en-US" altLang="zh-CN" dirty="0"/>
              <a:t>they </a:t>
            </a:r>
            <a:r>
              <a:rPr lang="en-US" altLang="zh-CN" i="1" dirty="0"/>
              <a:t>fancy setting up</a:t>
            </a:r>
            <a:r>
              <a:rPr lang="en-US" altLang="zh-CN" dirty="0"/>
              <a:t> a company together.</a:t>
            </a:r>
          </a:p>
          <a:p>
            <a:r>
              <a:rPr lang="en-US" altLang="zh-CN" dirty="0"/>
              <a:t>(2) </a:t>
            </a:r>
            <a:r>
              <a:rPr lang="zh-CN" altLang="en-US" dirty="0"/>
              <a:t>［</a:t>
            </a:r>
            <a:r>
              <a:rPr lang="en-US" altLang="zh-CN" dirty="0"/>
              <a:t>2013·</a:t>
            </a:r>
            <a:r>
              <a:rPr lang="zh-CN" altLang="en-US" dirty="0"/>
              <a:t>安徽卷］</a:t>
            </a:r>
            <a:r>
              <a:rPr lang="en-US" altLang="zh-CN" dirty="0"/>
              <a:t>If parents have children help with housework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the </a:t>
            </a:r>
            <a:r>
              <a:rPr lang="en-US" altLang="zh-CN" dirty="0"/>
              <a:t>children will feel needed. ___________ </a:t>
            </a:r>
            <a:r>
              <a:rPr lang="zh-CN" altLang="en-US" dirty="0" smtClean="0"/>
              <a:t>（</a:t>
            </a:r>
            <a:r>
              <a:rPr lang="zh-CN" altLang="en-US" dirty="0"/>
              <a:t>而且），</a:t>
            </a:r>
            <a:r>
              <a:rPr lang="en-US" altLang="zh-CN" dirty="0"/>
              <a:t>they </a:t>
            </a:r>
            <a:r>
              <a:rPr lang="en-US" altLang="zh-CN" dirty="0" smtClean="0"/>
              <a:t>will learn </a:t>
            </a:r>
            <a:r>
              <a:rPr lang="en-US" altLang="zh-CN" dirty="0"/>
              <a:t>to take care of themselves.</a:t>
            </a:r>
          </a:p>
          <a:p>
            <a:r>
              <a:rPr lang="en-US" altLang="zh-CN" dirty="0"/>
              <a:t>(3) I don’t know what </a:t>
            </a:r>
            <a:r>
              <a:rPr lang="en-US" altLang="zh-CN" dirty="0" smtClean="0"/>
              <a:t>____</a:t>
            </a:r>
            <a:r>
              <a:rPr lang="en-US" altLang="zh-CN" dirty="0"/>
              <a:t>_</a:t>
            </a:r>
            <a:r>
              <a:rPr lang="en-US" altLang="zh-CN" dirty="0" smtClean="0"/>
              <a:t>_____ </a:t>
            </a:r>
            <a:r>
              <a:rPr lang="zh-CN" altLang="en-US" dirty="0" smtClean="0"/>
              <a:t>（</a:t>
            </a:r>
            <a:r>
              <a:rPr lang="zh-CN" altLang="en-US" dirty="0"/>
              <a:t>他在</a:t>
            </a:r>
            <a:r>
              <a:rPr lang="zh-CN" altLang="en-US" dirty="0" smtClean="0"/>
              <a:t>忙什么</a:t>
            </a:r>
            <a:r>
              <a:rPr lang="zh-CN" altLang="en-US" dirty="0"/>
              <a:t>），</a:t>
            </a:r>
            <a:r>
              <a:rPr lang="en-US" altLang="zh-CN" dirty="0"/>
              <a:t>and __________ </a:t>
            </a:r>
            <a:r>
              <a:rPr lang="zh-CN" altLang="en-US" dirty="0" smtClean="0"/>
              <a:t>（</a:t>
            </a:r>
            <a:r>
              <a:rPr lang="zh-CN" altLang="en-US" dirty="0"/>
              <a:t>而且），</a:t>
            </a:r>
            <a:r>
              <a:rPr lang="en-US" altLang="zh-CN" dirty="0"/>
              <a:t>it is none of my business.</a:t>
            </a:r>
          </a:p>
          <a:p>
            <a:r>
              <a:rPr lang="en-US" altLang="zh-CN" dirty="0"/>
              <a:t>(4) </a:t>
            </a:r>
            <a:r>
              <a:rPr lang="en-US" altLang="zh-CN" dirty="0" smtClean="0"/>
              <a:t>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信不信由你），</a:t>
            </a:r>
            <a:r>
              <a:rPr lang="en-US" altLang="zh-CN" dirty="0"/>
              <a:t>there is </a:t>
            </a:r>
            <a:r>
              <a:rPr lang="en-US" altLang="zh-CN" dirty="0" smtClean="0"/>
              <a:t>no such </a:t>
            </a:r>
            <a:r>
              <a:rPr lang="en-US" altLang="zh-CN" dirty="0"/>
              <a:t>thing as standard English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8"/>
          <p:cNvSpPr txBox="1"/>
          <p:nvPr/>
        </p:nvSpPr>
        <p:spPr>
          <a:xfrm>
            <a:off x="7068619" y="1515528"/>
            <a:ext cx="2148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1865990" y="3155142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406166" y="3796375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up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7615137" y="3808925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more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1464585" y="4942002"/>
            <a:ext cx="23191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or not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16354"/>
            <a:ext cx="10515600" cy="5111172"/>
          </a:xfrm>
        </p:spPr>
        <p:txBody>
          <a:bodyPr/>
          <a:lstStyle/>
          <a:p>
            <a:r>
              <a:rPr lang="en-US" altLang="zh-CN" dirty="0" smtClean="0"/>
              <a:t>(</a:t>
            </a:r>
            <a:r>
              <a:rPr lang="en-US" altLang="zh-CN" dirty="0"/>
              <a:t>5) </a:t>
            </a:r>
            <a:r>
              <a:rPr lang="en-US" altLang="zh-CN" dirty="0" smtClean="0"/>
              <a:t>_______</a:t>
            </a:r>
            <a:r>
              <a:rPr lang="en-US" altLang="zh-CN" dirty="0"/>
              <a:t>_____</a:t>
            </a:r>
            <a:r>
              <a:rPr lang="en-US" altLang="zh-CN" dirty="0" smtClean="0"/>
              <a:t>______ </a:t>
            </a:r>
            <a:r>
              <a:rPr lang="zh-CN" altLang="en-US" dirty="0" smtClean="0"/>
              <a:t>（</a:t>
            </a:r>
            <a:r>
              <a:rPr lang="zh-CN" altLang="en-US" dirty="0"/>
              <a:t>一般来说），</a:t>
            </a:r>
            <a:r>
              <a:rPr lang="en-US" altLang="zh-CN" dirty="0"/>
              <a:t>your arrival shouldn’t be later </a:t>
            </a:r>
            <a:r>
              <a:rPr lang="en-US" altLang="zh-CN" dirty="0" smtClean="0"/>
              <a:t>than the </a:t>
            </a:r>
            <a:r>
              <a:rPr lang="en-US" altLang="zh-CN" dirty="0"/>
              <a:t>fixed time.</a:t>
            </a:r>
          </a:p>
          <a:p>
            <a:r>
              <a:rPr lang="en-US" altLang="zh-CN" dirty="0"/>
              <a:t>(6) Susan doesn’t like working. </a:t>
            </a:r>
            <a:r>
              <a:rPr lang="en-US" altLang="zh-CN" dirty="0" smtClean="0"/>
              <a:t>___________</a:t>
            </a:r>
            <a:r>
              <a:rPr lang="en-US" altLang="zh-CN" dirty="0"/>
              <a:t>____</a:t>
            </a:r>
            <a:r>
              <a:rPr lang="en-US" altLang="zh-CN" dirty="0" smtClean="0"/>
              <a:t>_ </a:t>
            </a:r>
            <a:r>
              <a:rPr lang="zh-CN" altLang="en-US" dirty="0" smtClean="0"/>
              <a:t>（换句话说</a:t>
            </a:r>
            <a:r>
              <a:rPr lang="zh-CN" altLang="en-US" dirty="0"/>
              <a:t>），</a:t>
            </a:r>
            <a:r>
              <a:rPr lang="en-US" altLang="zh-CN" dirty="0"/>
              <a:t>she’s lazy!</a:t>
            </a:r>
          </a:p>
          <a:p>
            <a:r>
              <a:rPr lang="en-US" altLang="zh-CN" dirty="0"/>
              <a:t>(7) </a:t>
            </a:r>
            <a:r>
              <a:rPr lang="en-US" altLang="zh-CN" dirty="0" smtClean="0"/>
              <a:t>_____</a:t>
            </a:r>
            <a:r>
              <a:rPr lang="en-US" altLang="zh-CN" dirty="0"/>
              <a:t>____</a:t>
            </a:r>
            <a:r>
              <a:rPr lang="en-US" altLang="zh-CN" dirty="0" smtClean="0"/>
              <a:t>_______ </a:t>
            </a:r>
            <a:r>
              <a:rPr lang="zh-CN" altLang="en-US" dirty="0" smtClean="0"/>
              <a:t>（</a:t>
            </a:r>
            <a:r>
              <a:rPr lang="zh-CN" altLang="en-US" dirty="0"/>
              <a:t>说实话），</a:t>
            </a:r>
            <a:r>
              <a:rPr lang="en-US" altLang="zh-CN" dirty="0"/>
              <a:t>I don’t know </a:t>
            </a:r>
            <a:r>
              <a:rPr lang="en-US" altLang="zh-CN" dirty="0" smtClean="0"/>
              <a:t>if he </a:t>
            </a:r>
            <a:r>
              <a:rPr lang="en-US" altLang="zh-CN" dirty="0"/>
              <a:t>broke the window on purpose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1445572" y="1053073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4640720" y="2193429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words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1566048" y="2829323"/>
            <a:ext cx="3783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tell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truth</a:t>
            </a:r>
          </a:p>
        </p:txBody>
      </p:sp>
    </p:spTree>
    <p:extLst>
      <p:ext uri="{BB962C8B-B14F-4D97-AF65-F5344CB8AC3E}">
        <p14:creationId xmlns:p14="http://schemas.microsoft.com/office/powerpoint/2010/main" val="207388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 汇四 　 </a:t>
            </a:r>
            <a:r>
              <a:rPr lang="en-US" altLang="zh-CN" b="1" dirty="0">
                <a:solidFill>
                  <a:srgbClr val="00B0F0"/>
                </a:solidFill>
              </a:rPr>
              <a:t>spend </a:t>
            </a:r>
            <a:r>
              <a:rPr lang="en-US" altLang="zh-CN" b="1" i="1" dirty="0" err="1">
                <a:solidFill>
                  <a:srgbClr val="00B0F0"/>
                </a:solidFill>
              </a:rPr>
              <a:t>vt</a:t>
            </a:r>
            <a:r>
              <a:rPr lang="en-US" altLang="zh-CN" b="1" dirty="0" err="1">
                <a:solidFill>
                  <a:srgbClr val="00B0F0"/>
                </a:solidFill>
              </a:rPr>
              <a:t>.</a:t>
            </a:r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zh-CN" altLang="en-US" b="1" dirty="0">
                <a:solidFill>
                  <a:srgbClr val="00B0F0"/>
                </a:solidFill>
              </a:rPr>
              <a:t>花费，消耗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</a:t>
            </a:r>
            <a:r>
              <a:rPr lang="zh-CN" altLang="en-US" b="1" dirty="0"/>
              <a:t>必</a:t>
            </a:r>
            <a:r>
              <a:rPr lang="zh-CN" altLang="en-US" b="1" dirty="0" smtClean="0"/>
              <a:t>记</a:t>
            </a:r>
            <a:endParaRPr lang="en-US" altLang="zh-CN" b="1" dirty="0" smtClean="0"/>
          </a:p>
          <a:p>
            <a:r>
              <a:rPr lang="en-US" altLang="zh-CN" dirty="0" smtClean="0"/>
              <a:t>spend </a:t>
            </a:r>
            <a:r>
              <a:rPr lang="en-US" altLang="zh-CN" dirty="0"/>
              <a:t>time/money on </a:t>
            </a:r>
            <a:r>
              <a:rPr lang="en-US" altLang="zh-CN" dirty="0" err="1"/>
              <a:t>sth</a:t>
            </a:r>
            <a:r>
              <a:rPr lang="en-US" altLang="zh-CN" dirty="0" smtClean="0"/>
              <a:t>.</a:t>
            </a:r>
            <a:r>
              <a:rPr lang="zh-CN" altLang="en-US" dirty="0" smtClean="0"/>
              <a:t>在</a:t>
            </a:r>
            <a:r>
              <a:rPr lang="zh-CN" altLang="en-US" dirty="0"/>
              <a:t>某事 </a:t>
            </a:r>
            <a:r>
              <a:rPr lang="en-US" altLang="zh-CN" dirty="0"/>
              <a:t>/ </a:t>
            </a:r>
            <a:r>
              <a:rPr lang="zh-CN" altLang="en-US" dirty="0"/>
              <a:t>某物上花费时间 </a:t>
            </a:r>
            <a:r>
              <a:rPr lang="en-US" altLang="zh-CN" dirty="0"/>
              <a:t>/ </a:t>
            </a:r>
            <a:r>
              <a:rPr lang="zh-CN" altLang="en-US" dirty="0"/>
              <a:t>金钱</a:t>
            </a:r>
          </a:p>
          <a:p>
            <a:r>
              <a:rPr lang="en-US" altLang="zh-CN" dirty="0"/>
              <a:t>spend time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/>
              <a:t>） </a:t>
            </a:r>
            <a:r>
              <a:rPr lang="en-US" altLang="zh-CN" dirty="0"/>
              <a:t>doing </a:t>
            </a:r>
            <a:r>
              <a:rPr lang="en-US" altLang="zh-CN" dirty="0" err="1"/>
              <a:t>sth</a:t>
            </a:r>
            <a:r>
              <a:rPr lang="en-US" altLang="zh-CN" dirty="0" smtClean="0"/>
              <a:t>.</a:t>
            </a:r>
            <a:r>
              <a:rPr lang="zh-CN" altLang="en-US" dirty="0" smtClean="0"/>
              <a:t>花费</a:t>
            </a:r>
            <a:r>
              <a:rPr lang="zh-CN" altLang="en-US" dirty="0"/>
              <a:t>时间做某</a:t>
            </a:r>
            <a:r>
              <a:rPr lang="zh-CN" altLang="en-US" dirty="0" smtClean="0"/>
              <a:t>事</a:t>
            </a:r>
            <a:endParaRPr lang="en-US" altLang="zh-CN" dirty="0" smtClean="0"/>
          </a:p>
          <a:p>
            <a:r>
              <a:rPr lang="en-US" altLang="zh-CN" dirty="0" smtClean="0"/>
              <a:t>spend </a:t>
            </a:r>
            <a:r>
              <a:rPr lang="en-US" altLang="zh-CN" dirty="0"/>
              <a:t>money</a:t>
            </a:r>
            <a:r>
              <a:rPr lang="zh-CN" altLang="en-US" dirty="0"/>
              <a:t>（</a:t>
            </a:r>
            <a:r>
              <a:rPr lang="en-US" altLang="zh-CN" dirty="0"/>
              <a:t>on</a:t>
            </a:r>
            <a:r>
              <a:rPr lang="zh-CN" altLang="en-US" dirty="0"/>
              <a:t>） </a:t>
            </a:r>
            <a:r>
              <a:rPr lang="en-US" altLang="zh-CN" dirty="0"/>
              <a:t>doing </a:t>
            </a:r>
            <a:r>
              <a:rPr lang="en-US" altLang="zh-CN" dirty="0" err="1"/>
              <a:t>sth</a:t>
            </a:r>
            <a:r>
              <a:rPr lang="en-US" altLang="zh-CN" dirty="0" smtClean="0"/>
              <a:t>.</a:t>
            </a:r>
            <a:r>
              <a:rPr lang="zh-CN" altLang="en-US" dirty="0" smtClean="0"/>
              <a:t>花费</a:t>
            </a:r>
            <a:r>
              <a:rPr lang="zh-CN" altLang="en-US" dirty="0"/>
              <a:t>金钱做某事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归纳拓展</a:t>
            </a:r>
            <a:endParaRPr lang="zh-CN" altLang="en-US" b="1" dirty="0"/>
          </a:p>
          <a:p>
            <a:r>
              <a:rPr lang="en-US" altLang="zh-CN" dirty="0"/>
              <a:t>·</a:t>
            </a:r>
            <a:r>
              <a:rPr lang="zh-CN" altLang="en-US" dirty="0"/>
              <a:t>人</a:t>
            </a:r>
            <a:r>
              <a:rPr lang="en-US" altLang="zh-CN" dirty="0"/>
              <a:t>+ spend+</a:t>
            </a:r>
            <a:r>
              <a:rPr lang="zh-CN" altLang="en-US" dirty="0"/>
              <a:t>金钱</a:t>
            </a:r>
            <a:r>
              <a:rPr lang="en-US" altLang="zh-CN" dirty="0"/>
              <a:t>/</a:t>
            </a:r>
            <a:r>
              <a:rPr lang="zh-CN" altLang="en-US" dirty="0"/>
              <a:t>时间</a:t>
            </a:r>
            <a:r>
              <a:rPr lang="en-US" altLang="zh-CN" dirty="0"/>
              <a:t>+ on </a:t>
            </a:r>
            <a:r>
              <a:rPr lang="en-US" altLang="zh-CN" dirty="0" err="1"/>
              <a:t>sth</a:t>
            </a:r>
            <a:r>
              <a:rPr lang="en-US" altLang="zh-CN" dirty="0"/>
              <a:t>. /doing </a:t>
            </a:r>
            <a:r>
              <a:rPr lang="en-US" altLang="zh-CN" dirty="0" err="1"/>
              <a:t>sth</a:t>
            </a:r>
            <a:r>
              <a:rPr lang="en-US" altLang="zh-CN" dirty="0" smtClean="0"/>
              <a:t>.	·</a:t>
            </a:r>
            <a:r>
              <a:rPr lang="en-US" altLang="zh-CN" dirty="0"/>
              <a:t>It takes+ </a:t>
            </a:r>
            <a:r>
              <a:rPr lang="zh-CN" altLang="en-US" dirty="0"/>
              <a:t>人 </a:t>
            </a:r>
            <a:r>
              <a:rPr lang="en-US" altLang="zh-CN" dirty="0"/>
              <a:t>+ </a:t>
            </a:r>
            <a:r>
              <a:rPr lang="zh-CN" altLang="en-US" dirty="0"/>
              <a:t>时间 </a:t>
            </a:r>
            <a:r>
              <a:rPr lang="en-US" altLang="zh-CN" dirty="0"/>
              <a:t>+to do </a:t>
            </a:r>
            <a:r>
              <a:rPr lang="en-US" altLang="zh-CN" dirty="0" err="1"/>
              <a:t>sth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·</a:t>
            </a:r>
            <a:r>
              <a:rPr lang="zh-CN" altLang="en-US" dirty="0"/>
              <a:t>人 </a:t>
            </a:r>
            <a:r>
              <a:rPr lang="en-US" altLang="zh-CN" dirty="0"/>
              <a:t>+pay+ </a:t>
            </a:r>
            <a:r>
              <a:rPr lang="zh-CN" altLang="en-US" dirty="0"/>
              <a:t>金钱 </a:t>
            </a:r>
            <a:r>
              <a:rPr lang="en-US" altLang="zh-CN" dirty="0"/>
              <a:t>+for+ </a:t>
            </a:r>
            <a:r>
              <a:rPr lang="zh-CN" altLang="en-US" dirty="0" smtClean="0"/>
              <a:t>物</a:t>
            </a:r>
            <a:r>
              <a:rPr lang="en-US" altLang="zh-CN" dirty="0" smtClean="0"/>
              <a:t>			·</a:t>
            </a:r>
            <a:r>
              <a:rPr lang="zh-CN" altLang="en-US" dirty="0"/>
              <a:t>事 </a:t>
            </a:r>
            <a:r>
              <a:rPr lang="en-US" altLang="zh-CN" dirty="0"/>
              <a:t>/ </a:t>
            </a:r>
            <a:r>
              <a:rPr lang="zh-CN" altLang="en-US" dirty="0"/>
              <a:t>物 </a:t>
            </a:r>
            <a:r>
              <a:rPr lang="en-US" altLang="zh-CN" dirty="0"/>
              <a:t>+cost+ </a:t>
            </a:r>
            <a:r>
              <a:rPr lang="zh-CN" altLang="en-US" dirty="0"/>
              <a:t>人 </a:t>
            </a:r>
            <a:r>
              <a:rPr lang="en-US" altLang="zh-CN" dirty="0"/>
              <a:t>+ </a:t>
            </a:r>
            <a:r>
              <a:rPr lang="zh-CN" altLang="en-US" dirty="0"/>
              <a:t>金钱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</a:t>
            </a:r>
            <a:r>
              <a:rPr lang="zh-CN" altLang="en-US" dirty="0"/>
              <a:t>词汇复现］</a:t>
            </a:r>
            <a:r>
              <a:rPr lang="en-US" altLang="zh-CN" dirty="0"/>
              <a:t>The girl liked the latest </a:t>
            </a:r>
            <a:r>
              <a:rPr lang="en-US" altLang="zh-CN" i="1" dirty="0"/>
              <a:t>fashions</a:t>
            </a:r>
            <a:r>
              <a:rPr lang="en-US" altLang="zh-CN" dirty="0"/>
              <a:t> and spent </a:t>
            </a:r>
            <a:r>
              <a:rPr lang="zh-CN" altLang="en-US" dirty="0"/>
              <a:t>＄</a:t>
            </a:r>
            <a:r>
              <a:rPr lang="en-US" altLang="zh-CN" dirty="0" smtClean="0"/>
              <a:t>200</a:t>
            </a:r>
            <a:r>
              <a:rPr lang="en-US" altLang="zh-CN" dirty="0"/>
              <a:t> ________ </a:t>
            </a:r>
            <a:r>
              <a:rPr lang="en-US" altLang="zh-CN" dirty="0" smtClean="0"/>
              <a:t>a </a:t>
            </a:r>
            <a:r>
              <a:rPr lang="en-US" altLang="zh-CN" dirty="0"/>
              <a:t>new dress.</a:t>
            </a:r>
          </a:p>
          <a:p>
            <a:r>
              <a:rPr lang="en-US" altLang="zh-CN" dirty="0"/>
              <a:t>(2) </a:t>
            </a:r>
            <a:r>
              <a:rPr lang="zh-CN" altLang="en-US" dirty="0"/>
              <a:t>［词 汇 复 现］</a:t>
            </a:r>
            <a:r>
              <a:rPr lang="en-US" altLang="zh-CN" i="1" dirty="0"/>
              <a:t>Virtual reality </a:t>
            </a:r>
            <a:r>
              <a:rPr lang="en-US" altLang="zh-CN" dirty="0"/>
              <a:t>holidays cost less money and </a:t>
            </a:r>
            <a:r>
              <a:rPr lang="en-US" altLang="zh-CN" dirty="0" smtClean="0"/>
              <a:t>what’s more</a:t>
            </a:r>
            <a:r>
              <a:rPr lang="zh-CN" altLang="en-US" dirty="0"/>
              <a:t>，</a:t>
            </a:r>
            <a:r>
              <a:rPr lang="en-US" altLang="zh-CN" dirty="0"/>
              <a:t>we needn’t spend a lot of </a:t>
            </a:r>
            <a:r>
              <a:rPr lang="en-US" altLang="zh-CN" dirty="0" smtClean="0"/>
              <a:t>time</a:t>
            </a:r>
            <a:r>
              <a:rPr lang="en-US" altLang="zh-CN" dirty="0"/>
              <a:t> ________ </a:t>
            </a:r>
            <a:r>
              <a:rPr lang="zh-CN" altLang="en-US" dirty="0" smtClean="0"/>
              <a:t>（</a:t>
            </a:r>
            <a:r>
              <a:rPr lang="en-US" altLang="zh-CN" dirty="0"/>
              <a:t>pack</a:t>
            </a:r>
            <a:r>
              <a:rPr lang="zh-CN" altLang="en-US" dirty="0"/>
              <a:t>）</a:t>
            </a:r>
            <a:r>
              <a:rPr lang="en-US" altLang="zh-CN" dirty="0"/>
              <a:t>a suitcase.</a:t>
            </a:r>
          </a:p>
          <a:p>
            <a:r>
              <a:rPr lang="en-US" altLang="zh-CN" dirty="0"/>
              <a:t>(3) </a:t>
            </a:r>
            <a:r>
              <a:rPr lang="zh-CN" altLang="en-US" dirty="0"/>
              <a:t>［</a:t>
            </a:r>
            <a:r>
              <a:rPr lang="en-US" altLang="zh-CN" dirty="0"/>
              <a:t>2019·</a:t>
            </a:r>
            <a:r>
              <a:rPr lang="zh-CN" altLang="en-US" dirty="0"/>
              <a:t>北京卷］</a:t>
            </a:r>
            <a:r>
              <a:rPr lang="en-US" altLang="zh-CN" dirty="0"/>
              <a:t>Sports team owners spend millions of dollars _________</a:t>
            </a:r>
            <a:r>
              <a:rPr lang="zh-CN" altLang="en-US" dirty="0" smtClean="0"/>
              <a:t>（</a:t>
            </a:r>
            <a:r>
              <a:rPr lang="en-US" altLang="zh-CN" dirty="0"/>
              <a:t>attract</a:t>
            </a:r>
            <a:r>
              <a:rPr lang="zh-CN" altLang="en-US" dirty="0"/>
              <a:t>） </a:t>
            </a:r>
            <a:r>
              <a:rPr lang="en-US" altLang="zh-CN" dirty="0"/>
              <a:t>top talent.</a:t>
            </a:r>
          </a:p>
          <a:p>
            <a:r>
              <a:rPr lang="en-US" altLang="zh-CN" dirty="0"/>
              <a:t>(4) </a:t>
            </a:r>
            <a:r>
              <a:rPr lang="zh-CN" altLang="en-US" dirty="0"/>
              <a:t>［词汇复现］</a:t>
            </a:r>
            <a:r>
              <a:rPr lang="en-US" altLang="zh-CN" dirty="0"/>
              <a:t>David _________ </a:t>
            </a:r>
            <a:r>
              <a:rPr lang="zh-CN" altLang="en-US" dirty="0" smtClean="0"/>
              <a:t>（</a:t>
            </a:r>
            <a:r>
              <a:rPr lang="en-US" altLang="zh-CN" dirty="0"/>
              <a:t>spend</a:t>
            </a:r>
            <a:r>
              <a:rPr lang="zh-CN" altLang="en-US" dirty="0"/>
              <a:t>） </a:t>
            </a:r>
            <a:r>
              <a:rPr lang="en-US" altLang="zh-CN" dirty="0"/>
              <a:t>a lot of time</a:t>
            </a:r>
            <a:r>
              <a:rPr lang="zh-CN" altLang="en-US" dirty="0"/>
              <a:t>（</a:t>
            </a:r>
            <a:r>
              <a:rPr lang="en-US" altLang="zh-CN" dirty="0"/>
              <a:t>in</a:t>
            </a:r>
            <a:r>
              <a:rPr lang="zh-CN" altLang="en-US" dirty="0"/>
              <a:t>）</a:t>
            </a:r>
            <a:r>
              <a:rPr lang="en-US" altLang="zh-CN" dirty="0" smtClean="0"/>
              <a:t>making </a:t>
            </a:r>
            <a:r>
              <a:rPr lang="en-US" altLang="zh-CN" i="1" dirty="0" smtClean="0"/>
              <a:t>arrangements</a:t>
            </a:r>
            <a:r>
              <a:rPr lang="en-US" altLang="zh-CN" dirty="0" smtClean="0"/>
              <a:t> </a:t>
            </a:r>
            <a:r>
              <a:rPr lang="en-US" altLang="zh-CN" dirty="0"/>
              <a:t>for the tour recently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8"/>
          <p:cNvSpPr txBox="1"/>
          <p:nvPr/>
        </p:nvSpPr>
        <p:spPr>
          <a:xfrm>
            <a:off x="8708219" y="151756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3095699" y="2652686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8519037" y="3251774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3778869" y="4418423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spent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52177"/>
            <a:ext cx="10515600" cy="4724786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</a:pP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654339" y="804105"/>
            <a:ext cx="286663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课文预习自测</a:t>
            </a:r>
            <a:endParaRPr lang="zh-CN" altLang="en-US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79" y="629645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806669" y="1394685"/>
            <a:ext cx="10515600" cy="4922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 smtClean="0"/>
              <a:t>Ⅰ </a:t>
            </a:r>
            <a:r>
              <a:rPr lang="zh-CN" altLang="en-US" b="1" dirty="0" smtClean="0"/>
              <a:t>阅读理解 （根据课文内容选择正确答案）</a:t>
            </a:r>
          </a:p>
          <a:p>
            <a:r>
              <a:rPr lang="en-US" altLang="zh-CN" dirty="0" smtClean="0"/>
              <a:t>1. According to the dialogue</a:t>
            </a:r>
            <a:r>
              <a:rPr lang="zh-CN" altLang="en-US" dirty="0" smtClean="0"/>
              <a:t>，</a:t>
            </a:r>
            <a:r>
              <a:rPr lang="en-US" altLang="zh-CN" dirty="0" smtClean="0"/>
              <a:t>which of the following is TRUE?</a:t>
            </a:r>
          </a:p>
          <a:p>
            <a:r>
              <a:rPr lang="en-US" altLang="zh-CN" dirty="0" smtClean="0"/>
              <a:t>A. This weekend Tom will not help Cathy finish a project on the history of the Internet if it’s sunny.</a:t>
            </a:r>
          </a:p>
          <a:p>
            <a:r>
              <a:rPr lang="en-US" altLang="zh-CN" dirty="0" smtClean="0"/>
              <a:t>B. Tom will have a virtual reality holiday this weekend.</a:t>
            </a:r>
          </a:p>
          <a:p>
            <a:r>
              <a:rPr lang="en-US" altLang="zh-CN" dirty="0" smtClean="0"/>
              <a:t>C. A virtual university is an interesting game online instead of a real university.</a:t>
            </a:r>
          </a:p>
          <a:p>
            <a:r>
              <a:rPr lang="en-US" altLang="zh-CN" dirty="0" smtClean="0"/>
              <a:t>D. Virtual reality holidays won’t take less time than real holidays.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4507" y="2719028"/>
            <a:ext cx="108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0070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en-US" altLang="zh-CN" dirty="0" smtClean="0"/>
              <a:t>(5) </a:t>
            </a:r>
            <a:r>
              <a:rPr lang="zh-CN" altLang="en-US" dirty="0" smtClean="0"/>
              <a:t>［</a:t>
            </a:r>
            <a:r>
              <a:rPr lang="en-US" altLang="zh-CN" dirty="0" smtClean="0"/>
              <a:t>2014· </a:t>
            </a:r>
            <a:r>
              <a:rPr lang="zh-CN" altLang="en-US" dirty="0" smtClean="0"/>
              <a:t>福 建 卷］</a:t>
            </a:r>
            <a:r>
              <a:rPr lang="en-US" altLang="zh-CN" dirty="0"/>
              <a:t> </a:t>
            </a:r>
            <a:r>
              <a:rPr lang="en-US" altLang="zh-CN" dirty="0" smtClean="0"/>
              <a:t>______</a:t>
            </a:r>
            <a:r>
              <a:rPr lang="en-US" altLang="zh-CN" dirty="0"/>
              <a:t>__</a:t>
            </a:r>
            <a:r>
              <a:rPr lang="en-US" altLang="zh-CN" dirty="0" smtClean="0"/>
              <a:t>____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spend</a:t>
            </a:r>
            <a:r>
              <a:rPr lang="zh-CN" altLang="en-US" dirty="0" smtClean="0"/>
              <a:t>） </a:t>
            </a:r>
            <a:r>
              <a:rPr lang="en-US" altLang="zh-CN" dirty="0" smtClean="0"/>
              <a:t>the past year as an exchange student in Hong Kong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Linda appears more mature</a:t>
            </a:r>
            <a:r>
              <a:rPr lang="zh-CN" altLang="en-US" dirty="0" smtClean="0"/>
              <a:t>（成 熟 的）</a:t>
            </a:r>
            <a:r>
              <a:rPr lang="en-US" altLang="zh-CN" dirty="0" smtClean="0"/>
              <a:t>than those of her age.</a:t>
            </a:r>
          </a:p>
          <a:p>
            <a:r>
              <a:rPr lang="en-US" altLang="zh-CN" dirty="0" smtClean="0"/>
              <a:t>(</a:t>
            </a:r>
            <a:r>
              <a:rPr lang="en-US" altLang="zh-CN" dirty="0"/>
              <a:t>6) </a:t>
            </a:r>
            <a:r>
              <a:rPr lang="zh-CN" altLang="en-US" dirty="0"/>
              <a:t>［</a:t>
            </a:r>
            <a:r>
              <a:rPr lang="en-US" altLang="zh-CN" dirty="0"/>
              <a:t>2013·</a:t>
            </a:r>
            <a:r>
              <a:rPr lang="zh-CN" altLang="en-US" dirty="0"/>
              <a:t>陕西卷］</a:t>
            </a:r>
            <a:r>
              <a:rPr lang="en-US" altLang="zh-CN" dirty="0"/>
              <a:t>On Monday mornings it usually takes me an </a:t>
            </a:r>
            <a:r>
              <a:rPr lang="en-US" altLang="zh-CN" dirty="0" smtClean="0"/>
              <a:t>hour</a:t>
            </a:r>
            <a:r>
              <a:rPr lang="en-US" altLang="zh-CN" dirty="0"/>
              <a:t> ________ </a:t>
            </a:r>
            <a:r>
              <a:rPr lang="zh-CN" altLang="en-US" dirty="0" smtClean="0"/>
              <a:t>（</a:t>
            </a:r>
            <a:r>
              <a:rPr lang="en-US" altLang="zh-CN" dirty="0"/>
              <a:t>drive</a:t>
            </a:r>
            <a:r>
              <a:rPr lang="zh-CN" altLang="en-US" dirty="0"/>
              <a:t>） </a:t>
            </a:r>
            <a:r>
              <a:rPr lang="en-US" altLang="zh-CN" dirty="0"/>
              <a:t>to work although the actual distance is only 20 miles.</a:t>
            </a:r>
          </a:p>
          <a:p>
            <a:r>
              <a:rPr lang="en-US" altLang="zh-CN" dirty="0"/>
              <a:t>(7) </a:t>
            </a:r>
            <a:r>
              <a:rPr lang="zh-CN" altLang="en-US" dirty="0"/>
              <a:t>［</a:t>
            </a:r>
            <a:r>
              <a:rPr lang="en-US" altLang="zh-CN" dirty="0"/>
              <a:t>2013·</a:t>
            </a:r>
            <a:r>
              <a:rPr lang="zh-CN" altLang="en-US" dirty="0"/>
              <a:t>江西卷］</a:t>
            </a:r>
            <a:r>
              <a:rPr lang="en-US" altLang="zh-CN" dirty="0"/>
              <a:t>Whichever one of you breaks the window will </a:t>
            </a:r>
            <a:r>
              <a:rPr lang="en-US" altLang="zh-CN" dirty="0" smtClean="0"/>
              <a:t>have to pay</a:t>
            </a:r>
            <a:r>
              <a:rPr lang="en-US" altLang="zh-CN" dirty="0"/>
              <a:t> ________ </a:t>
            </a:r>
            <a:r>
              <a:rPr lang="en-US" altLang="zh-CN" dirty="0" smtClean="0"/>
              <a:t>it.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3689936" y="895418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spent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9018680" y="205155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10069715" y="3155141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180449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 汇五 　 </a:t>
            </a:r>
            <a:r>
              <a:rPr lang="en-US" altLang="zh-CN" b="1" dirty="0">
                <a:solidFill>
                  <a:srgbClr val="00B0F0"/>
                </a:solidFill>
              </a:rPr>
              <a:t>destination </a:t>
            </a:r>
            <a:r>
              <a:rPr lang="en-US" altLang="zh-CN" b="1" i="1" dirty="0">
                <a:solidFill>
                  <a:srgbClr val="00B0F0"/>
                </a:solidFill>
              </a:rPr>
              <a:t>n. </a:t>
            </a:r>
            <a:r>
              <a:rPr lang="zh-CN" altLang="en-US" b="1" dirty="0">
                <a:solidFill>
                  <a:srgbClr val="00B0F0"/>
                </a:solidFill>
              </a:rPr>
              <a:t>目的地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</a:t>
            </a:r>
            <a:r>
              <a:rPr lang="zh-CN" altLang="en-US" b="1" dirty="0"/>
              <a:t>必</a:t>
            </a:r>
            <a:r>
              <a:rPr lang="zh-CN" altLang="en-US" b="1" dirty="0" smtClean="0"/>
              <a:t>记</a:t>
            </a:r>
            <a:endParaRPr lang="zh-CN" altLang="en-US" b="1" dirty="0"/>
          </a:p>
          <a:p>
            <a:r>
              <a:rPr lang="en-US" altLang="zh-CN" dirty="0"/>
              <a:t>our final destination </a:t>
            </a:r>
            <a:r>
              <a:rPr lang="zh-CN" altLang="en-US" dirty="0"/>
              <a:t>我们的最终目的地</a:t>
            </a:r>
          </a:p>
          <a:p>
            <a:r>
              <a:rPr lang="en-US" altLang="zh-CN" dirty="0"/>
              <a:t>arrive at/reach one’s destination </a:t>
            </a:r>
            <a:r>
              <a:rPr lang="zh-CN" altLang="en-US" dirty="0"/>
              <a:t>到达</a:t>
            </a:r>
            <a:r>
              <a:rPr lang="zh-CN" altLang="en-US" dirty="0" smtClean="0"/>
              <a:t>目的地</a:t>
            </a:r>
            <a:endParaRPr lang="zh-CN" altLang="en-US" dirty="0"/>
          </a:p>
          <a:p>
            <a:r>
              <a:rPr lang="en-US" altLang="zh-CN" dirty="0"/>
              <a:t>a popular holiday/tourist </a:t>
            </a:r>
            <a:r>
              <a:rPr lang="en-US" altLang="zh-CN" dirty="0" smtClean="0"/>
              <a:t>destination</a:t>
            </a:r>
            <a:r>
              <a:rPr lang="zh-CN" altLang="en-US" dirty="0" smtClean="0"/>
              <a:t>受</a:t>
            </a:r>
            <a:r>
              <a:rPr lang="zh-CN" altLang="en-US" dirty="0"/>
              <a:t>欢迎的度假 </a:t>
            </a:r>
            <a:r>
              <a:rPr lang="en-US" altLang="zh-CN" dirty="0"/>
              <a:t>/ </a:t>
            </a:r>
            <a:r>
              <a:rPr lang="zh-CN" altLang="en-US" dirty="0"/>
              <a:t>旅游</a:t>
            </a:r>
            <a:r>
              <a:rPr lang="zh-CN" altLang="en-US" dirty="0" smtClean="0"/>
              <a:t>目的地</a:t>
            </a:r>
            <a:endParaRPr lang="en-US" altLang="zh-CN" dirty="0" smtClean="0"/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写作</a:t>
            </a:r>
          </a:p>
          <a:p>
            <a:r>
              <a:rPr lang="en-US" altLang="zh-CN" dirty="0"/>
              <a:t>It is often said that the joy of travelling is not in </a:t>
            </a:r>
            <a:r>
              <a:rPr lang="en-US" altLang="zh-CN" dirty="0" smtClean="0"/>
              <a:t>______</a:t>
            </a:r>
            <a:r>
              <a:rPr lang="en-US" altLang="zh-CN" dirty="0"/>
              <a:t>_____</a:t>
            </a:r>
            <a:r>
              <a:rPr lang="en-US" altLang="zh-CN" dirty="0" smtClean="0"/>
              <a:t>____________ </a:t>
            </a:r>
            <a:r>
              <a:rPr lang="zh-CN" altLang="en-US" dirty="0" smtClean="0"/>
              <a:t>（</a:t>
            </a:r>
            <a:r>
              <a:rPr lang="zh-CN" altLang="en-US" dirty="0"/>
              <a:t>到达你的目的地） </a:t>
            </a:r>
            <a:r>
              <a:rPr lang="en-US" altLang="zh-CN" dirty="0"/>
              <a:t>but in the journey itself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8"/>
          <p:cNvSpPr txBox="1"/>
          <p:nvPr/>
        </p:nvSpPr>
        <p:spPr>
          <a:xfrm>
            <a:off x="6385437" y="4658122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arriving at your destination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 汇六 　 </a:t>
            </a:r>
            <a:r>
              <a:rPr lang="en-US" altLang="zh-CN" b="1" dirty="0">
                <a:solidFill>
                  <a:srgbClr val="00B0F0"/>
                </a:solidFill>
              </a:rPr>
              <a:t>in the flesh </a:t>
            </a:r>
            <a:r>
              <a:rPr lang="zh-CN" altLang="en-US" b="1" dirty="0">
                <a:solidFill>
                  <a:srgbClr val="00B0F0"/>
                </a:solidFill>
              </a:rPr>
              <a:t>本人亲身；亲自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教材</a:t>
            </a:r>
            <a:r>
              <a:rPr lang="zh-CN" altLang="en-US" b="1" dirty="0"/>
              <a:t>原</a:t>
            </a:r>
            <a:r>
              <a:rPr lang="zh-CN" altLang="en-US" b="1" dirty="0" smtClean="0"/>
              <a:t>句</a:t>
            </a:r>
            <a:endParaRPr lang="zh-CN" altLang="en-US" b="1" dirty="0"/>
          </a:p>
          <a:p>
            <a:r>
              <a:rPr lang="en-US" altLang="zh-CN" dirty="0"/>
              <a:t>We won’t have to go there </a:t>
            </a:r>
            <a:r>
              <a:rPr lang="en-US" altLang="zh-CN" b="1" dirty="0"/>
              <a:t>in the flesh </a:t>
            </a:r>
            <a:r>
              <a:rPr lang="en-US" altLang="zh-CN" dirty="0" smtClean="0"/>
              <a:t>at all</a:t>
            </a:r>
            <a:r>
              <a:rPr lang="en-US" altLang="zh-CN" dirty="0"/>
              <a:t>! </a:t>
            </a:r>
            <a:r>
              <a:rPr lang="zh-CN" altLang="en-US" dirty="0"/>
              <a:t>我们根本不必亲自到那儿去！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</a:t>
            </a:r>
            <a:r>
              <a:rPr lang="zh-CN" altLang="en-US" b="1" dirty="0"/>
              <a:t>必</a:t>
            </a:r>
            <a:r>
              <a:rPr lang="zh-CN" altLang="en-US" b="1" dirty="0" smtClean="0"/>
              <a:t>记</a:t>
            </a:r>
            <a:endParaRPr lang="en-US" altLang="zh-CN" b="1" dirty="0" smtClean="0"/>
          </a:p>
          <a:p>
            <a:r>
              <a:rPr lang="en-US" altLang="zh-CN" dirty="0" smtClean="0"/>
              <a:t>flesh </a:t>
            </a:r>
            <a:r>
              <a:rPr lang="en-US" altLang="zh-CN" dirty="0"/>
              <a:t>and blood </a:t>
            </a:r>
            <a:r>
              <a:rPr lang="zh-CN" altLang="en-US" dirty="0" smtClean="0"/>
              <a:t>血肉之躯</a:t>
            </a:r>
            <a:endParaRPr lang="en-US" altLang="zh-CN" dirty="0" smtClean="0"/>
          </a:p>
          <a:p>
            <a:r>
              <a:rPr lang="en-US" altLang="zh-CN" dirty="0" smtClean="0"/>
              <a:t>one’s </a:t>
            </a:r>
            <a:r>
              <a:rPr lang="zh-CN" altLang="en-US" dirty="0"/>
              <a:t>（</a:t>
            </a:r>
            <a:r>
              <a:rPr lang="en-US" altLang="zh-CN" dirty="0"/>
              <a:t>own</a:t>
            </a:r>
            <a:r>
              <a:rPr lang="zh-CN" altLang="en-US" dirty="0"/>
              <a:t>）</a:t>
            </a:r>
            <a:r>
              <a:rPr lang="en-US" altLang="zh-CN" dirty="0"/>
              <a:t>flesh and blood </a:t>
            </a:r>
            <a:r>
              <a:rPr lang="zh-CN" altLang="en-US" dirty="0"/>
              <a:t>亲骨肉；亲人</a:t>
            </a:r>
          </a:p>
          <a:p>
            <a:r>
              <a:rPr lang="en-US" altLang="zh-CN" dirty="0"/>
              <a:t>put flesh on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充实某</a:t>
            </a:r>
            <a:r>
              <a:rPr lang="zh-CN" altLang="en-US" dirty="0" smtClean="0"/>
              <a:t>事物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归纳拓展</a:t>
            </a:r>
            <a:endParaRPr lang="en-US" altLang="zh-CN" b="1" dirty="0" smtClean="0"/>
          </a:p>
          <a:p>
            <a:r>
              <a:rPr lang="zh-CN" altLang="en-US" dirty="0" smtClean="0"/>
              <a:t>常见</a:t>
            </a:r>
            <a:r>
              <a:rPr lang="zh-CN" altLang="en-US" dirty="0"/>
              <a:t>的“</a:t>
            </a:r>
            <a:r>
              <a:rPr lang="en-US" altLang="zh-CN" dirty="0" err="1"/>
              <a:t>in+the</a:t>
            </a:r>
            <a:r>
              <a:rPr lang="en-US" altLang="zh-CN" dirty="0"/>
              <a:t> + </a:t>
            </a:r>
            <a:r>
              <a:rPr lang="zh-CN" altLang="en-US" dirty="0"/>
              <a:t>名词”结构的短语：</a:t>
            </a:r>
          </a:p>
          <a:p>
            <a:r>
              <a:rPr lang="en-US" altLang="zh-CN" dirty="0"/>
              <a:t>in the air </a:t>
            </a:r>
            <a:r>
              <a:rPr lang="zh-CN" altLang="en-US" dirty="0"/>
              <a:t>在传播</a:t>
            </a:r>
            <a:r>
              <a:rPr lang="zh-CN" altLang="en-US" dirty="0" smtClean="0"/>
              <a:t>中</a:t>
            </a:r>
            <a:r>
              <a:rPr lang="en-US" altLang="zh-CN" dirty="0" smtClean="0"/>
              <a:t>		in </a:t>
            </a:r>
            <a:r>
              <a:rPr lang="en-US" altLang="zh-CN" dirty="0"/>
              <a:t>the balance </a:t>
            </a:r>
            <a:r>
              <a:rPr lang="zh-CN" altLang="en-US" dirty="0"/>
              <a:t>悬而未决</a:t>
            </a:r>
          </a:p>
          <a:p>
            <a:r>
              <a:rPr lang="en-US" altLang="zh-CN" dirty="0"/>
              <a:t>in the beginning </a:t>
            </a:r>
            <a:r>
              <a:rPr lang="zh-CN" altLang="en-US" dirty="0" smtClean="0"/>
              <a:t>起初</a:t>
            </a:r>
            <a:r>
              <a:rPr lang="en-US" altLang="zh-CN" dirty="0" smtClean="0"/>
              <a:t>		in </a:t>
            </a:r>
            <a:r>
              <a:rPr lang="en-US" altLang="zh-CN" dirty="0"/>
              <a:t>the way </a:t>
            </a:r>
            <a:r>
              <a:rPr lang="zh-CN" altLang="en-US" dirty="0"/>
              <a:t>挡道</a:t>
            </a:r>
          </a:p>
          <a:p>
            <a:r>
              <a:rPr lang="en-US" altLang="zh-CN" dirty="0"/>
              <a:t>in the open </a:t>
            </a:r>
            <a:r>
              <a:rPr lang="zh-CN" altLang="en-US" dirty="0"/>
              <a:t>在户外</a:t>
            </a:r>
          </a:p>
        </p:txBody>
      </p:sp>
    </p:spTree>
    <p:extLst>
      <p:ext uri="{BB962C8B-B14F-4D97-AF65-F5344CB8AC3E}">
        <p14:creationId xmlns:p14="http://schemas.microsoft.com/office/powerpoint/2010/main" val="32226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>
            <a:normAutofit lnSpcReduction="10000"/>
          </a:bodyPr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写作</a:t>
            </a:r>
          </a:p>
          <a:p>
            <a:r>
              <a:rPr lang="en-US" altLang="zh-CN" dirty="0" smtClean="0"/>
              <a:t>(1)Thousands </a:t>
            </a:r>
            <a:r>
              <a:rPr lang="en-US" altLang="zh-CN" dirty="0"/>
              <a:t>of fans spent the whole morning waiting in the theatre </a:t>
            </a:r>
            <a:r>
              <a:rPr lang="en-US" altLang="zh-CN" dirty="0" smtClean="0"/>
              <a:t>to see </a:t>
            </a:r>
            <a:r>
              <a:rPr lang="en-US" altLang="zh-CN" dirty="0"/>
              <a:t>the </a:t>
            </a:r>
            <a:r>
              <a:rPr lang="en-US" altLang="zh-CN" dirty="0" smtClean="0"/>
              <a:t>star</a:t>
            </a:r>
            <a:r>
              <a:rPr lang="en-US" altLang="zh-CN" dirty="0"/>
              <a:t> </a:t>
            </a:r>
            <a:r>
              <a:rPr lang="en-US" altLang="zh-CN" dirty="0" smtClean="0"/>
              <a:t>_______</a:t>
            </a:r>
            <a:r>
              <a:rPr lang="en-US" altLang="zh-CN" dirty="0"/>
              <a:t>_</a:t>
            </a:r>
            <a:r>
              <a:rPr lang="en-US" altLang="zh-CN" dirty="0" smtClean="0"/>
              <a:t>___ </a:t>
            </a:r>
            <a:r>
              <a:rPr lang="zh-CN" altLang="en-US" dirty="0" smtClean="0"/>
              <a:t>（</a:t>
            </a:r>
            <a:r>
              <a:rPr lang="zh-CN" altLang="en-US" dirty="0"/>
              <a:t>本人）</a:t>
            </a:r>
            <a:r>
              <a:rPr lang="en-US" altLang="zh-CN" dirty="0"/>
              <a:t>.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/>
              <a:t>(2) I’ll try to put </a:t>
            </a:r>
            <a:r>
              <a:rPr lang="en-US" altLang="zh-CN" dirty="0" smtClean="0"/>
              <a:t>flesh</a:t>
            </a:r>
            <a:r>
              <a:rPr lang="en-US" altLang="zh-CN" dirty="0"/>
              <a:t> ________ </a:t>
            </a:r>
            <a:r>
              <a:rPr lang="en-US" altLang="zh-CN" dirty="0" smtClean="0"/>
              <a:t>the </a:t>
            </a:r>
            <a:r>
              <a:rPr lang="en-US" altLang="zh-CN" dirty="0"/>
              <a:t>plan Mary has come up with.</a:t>
            </a:r>
          </a:p>
          <a:p>
            <a:r>
              <a:rPr lang="en-US" altLang="zh-CN" dirty="0"/>
              <a:t>(3) </a:t>
            </a:r>
            <a:r>
              <a:rPr lang="zh-CN" altLang="en-US" dirty="0"/>
              <a:t>［词汇复现］</a:t>
            </a:r>
            <a:r>
              <a:rPr lang="en-US" altLang="zh-CN" dirty="0"/>
              <a:t>I </a:t>
            </a:r>
            <a:r>
              <a:rPr lang="en-US" altLang="zh-CN" i="1" dirty="0"/>
              <a:t>have been in touch with </a:t>
            </a:r>
            <a:r>
              <a:rPr lang="en-US" altLang="zh-CN" dirty="0"/>
              <a:t>the expert for two </a:t>
            </a:r>
            <a:r>
              <a:rPr lang="en-US" altLang="zh-CN" dirty="0" smtClean="0"/>
              <a:t>years. However</a:t>
            </a:r>
            <a:r>
              <a:rPr lang="zh-CN" altLang="en-US" dirty="0"/>
              <a:t>，</a:t>
            </a:r>
            <a:r>
              <a:rPr lang="en-US" altLang="zh-CN" dirty="0"/>
              <a:t>I have never seen him in ________ </a:t>
            </a:r>
            <a:r>
              <a:rPr lang="en-US" altLang="zh-CN" dirty="0" smtClean="0"/>
              <a:t>flesh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(4) </a:t>
            </a:r>
            <a:r>
              <a:rPr lang="zh-CN" altLang="en-US" dirty="0"/>
              <a:t>［</a:t>
            </a:r>
            <a:r>
              <a:rPr lang="en-US" altLang="zh-CN" dirty="0"/>
              <a:t>2013·</a:t>
            </a:r>
            <a:r>
              <a:rPr lang="zh-CN" altLang="en-US" dirty="0"/>
              <a:t>福建卷］</a:t>
            </a:r>
            <a:r>
              <a:rPr lang="en-US" altLang="zh-CN" dirty="0"/>
              <a:t>Mrs. Smith finds it hard to clear up the mess</a:t>
            </a:r>
            <a:r>
              <a:rPr lang="zh-CN" altLang="en-US" dirty="0"/>
              <a:t>，</a:t>
            </a:r>
            <a:r>
              <a:rPr lang="en-US" altLang="zh-CN" dirty="0"/>
              <a:t>as </a:t>
            </a:r>
            <a:r>
              <a:rPr lang="en-US" altLang="zh-CN" dirty="0" smtClean="0"/>
              <a:t>her children </a:t>
            </a:r>
            <a:r>
              <a:rPr lang="en-US" altLang="zh-CN" dirty="0"/>
              <a:t>are always ________ </a:t>
            </a:r>
            <a:r>
              <a:rPr lang="en-US" altLang="zh-CN" dirty="0" smtClean="0"/>
              <a:t>the </a:t>
            </a:r>
            <a:r>
              <a:rPr lang="en-US" altLang="zh-CN" dirty="0"/>
              <a:t>way whenever she tries to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8"/>
          <p:cNvSpPr txBox="1"/>
          <p:nvPr/>
        </p:nvSpPr>
        <p:spPr>
          <a:xfrm>
            <a:off x="962099" y="2051558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flesh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3705291" y="3260246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221818" y="4426895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2055166" y="5562013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082048" cy="5111172"/>
          </a:xfrm>
        </p:spPr>
        <p:txBody>
          <a:bodyPr>
            <a:normAutofit fontScale="925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 汇七　 </a:t>
            </a:r>
            <a:r>
              <a:rPr lang="en-US" altLang="zh-CN" b="1" dirty="0">
                <a:solidFill>
                  <a:srgbClr val="00B0F0"/>
                </a:solidFill>
              </a:rPr>
              <a:t>exit </a:t>
            </a:r>
            <a:r>
              <a:rPr lang="zh-CN" altLang="en-US" b="1" dirty="0">
                <a:solidFill>
                  <a:srgbClr val="00B0F0"/>
                </a:solidFill>
              </a:rPr>
              <a:t>（</a:t>
            </a:r>
            <a:r>
              <a:rPr lang="en-US" altLang="zh-CN" b="1" dirty="0">
                <a:solidFill>
                  <a:srgbClr val="00B0F0"/>
                </a:solidFill>
              </a:rPr>
              <a:t>1</a:t>
            </a:r>
            <a:r>
              <a:rPr lang="zh-CN" altLang="en-US" b="1" dirty="0">
                <a:solidFill>
                  <a:srgbClr val="00B0F0"/>
                </a:solidFill>
              </a:rPr>
              <a:t>）</a:t>
            </a:r>
            <a:r>
              <a:rPr lang="en-US" altLang="zh-CN" b="1" i="1" dirty="0" err="1">
                <a:solidFill>
                  <a:srgbClr val="00B0F0"/>
                </a:solidFill>
              </a:rPr>
              <a:t>vt.</a:t>
            </a:r>
            <a:r>
              <a:rPr lang="en-US" altLang="zh-CN" b="1" i="1" dirty="0">
                <a:solidFill>
                  <a:srgbClr val="00B0F0"/>
                </a:solidFill>
              </a:rPr>
              <a:t> &amp; vi. </a:t>
            </a:r>
            <a:r>
              <a:rPr lang="zh-CN" altLang="en-US" b="1" dirty="0">
                <a:solidFill>
                  <a:srgbClr val="00B0F0"/>
                </a:solidFill>
              </a:rPr>
              <a:t>［正式］离开，离去，（从</a:t>
            </a:r>
            <a:r>
              <a:rPr lang="en-US" altLang="zh-CN" b="1" dirty="0">
                <a:solidFill>
                  <a:srgbClr val="00B0F0"/>
                </a:solidFill>
              </a:rPr>
              <a:t>……</a:t>
            </a:r>
            <a:r>
              <a:rPr lang="zh-CN" altLang="en-US" b="1" dirty="0">
                <a:solidFill>
                  <a:srgbClr val="00B0F0"/>
                </a:solidFill>
              </a:rPr>
              <a:t>）出 </a:t>
            </a:r>
            <a:r>
              <a:rPr lang="zh-CN" altLang="en-US" b="1" dirty="0" smtClean="0">
                <a:solidFill>
                  <a:srgbClr val="00B0F0"/>
                </a:solidFill>
              </a:rPr>
              <a:t> （</a:t>
            </a:r>
            <a:r>
              <a:rPr lang="en-US" altLang="zh-CN" b="1" dirty="0">
                <a:solidFill>
                  <a:srgbClr val="00B0F0"/>
                </a:solidFill>
              </a:rPr>
              <a:t>2</a:t>
            </a:r>
            <a:r>
              <a:rPr lang="zh-CN" altLang="en-US" b="1" dirty="0">
                <a:solidFill>
                  <a:srgbClr val="00B0F0"/>
                </a:solidFill>
              </a:rPr>
              <a:t>）［</a:t>
            </a:r>
            <a:r>
              <a:rPr lang="en-US" altLang="zh-CN" b="1" dirty="0">
                <a:solidFill>
                  <a:srgbClr val="00B0F0"/>
                </a:solidFill>
              </a:rPr>
              <a:t>C</a:t>
            </a:r>
            <a:r>
              <a:rPr lang="zh-CN" altLang="en-US" b="1" dirty="0">
                <a:solidFill>
                  <a:srgbClr val="00B0F0"/>
                </a:solidFill>
              </a:rPr>
              <a:t>］出口，通道；离开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教材</a:t>
            </a:r>
            <a:r>
              <a:rPr lang="zh-CN" altLang="en-US" b="1" dirty="0"/>
              <a:t>原</a:t>
            </a:r>
            <a:r>
              <a:rPr lang="zh-CN" altLang="en-US" b="1" dirty="0" smtClean="0"/>
              <a:t>句</a:t>
            </a:r>
            <a:endParaRPr lang="zh-CN" altLang="en-US" b="1" dirty="0"/>
          </a:p>
          <a:p>
            <a:r>
              <a:rPr lang="en-US" altLang="zh-CN" dirty="0"/>
              <a:t>Cathy</a:t>
            </a:r>
            <a:r>
              <a:rPr lang="zh-CN" altLang="en-US" dirty="0"/>
              <a:t>，</a:t>
            </a:r>
            <a:r>
              <a:rPr lang="en-US" altLang="zh-CN" dirty="0"/>
              <a:t>do you mean...entering and </a:t>
            </a:r>
            <a:r>
              <a:rPr lang="en-US" altLang="zh-CN" b="1" dirty="0" smtClean="0"/>
              <a:t>exiting</a:t>
            </a:r>
            <a:r>
              <a:rPr lang="en-US" altLang="zh-CN" dirty="0" smtClean="0"/>
              <a:t> countries </a:t>
            </a:r>
            <a:r>
              <a:rPr lang="en-US" altLang="zh-CN" dirty="0"/>
              <a:t>in seconds and visiting all the</a:t>
            </a:r>
          </a:p>
          <a:p>
            <a:r>
              <a:rPr lang="en-US" altLang="zh-CN" b="1" dirty="0"/>
              <a:t>historical</a:t>
            </a:r>
            <a:r>
              <a:rPr lang="en-US" altLang="zh-CN" dirty="0"/>
              <a:t> sites</a:t>
            </a:r>
            <a:r>
              <a:rPr lang="en-US" altLang="zh-CN" dirty="0" smtClean="0"/>
              <a:t>?</a:t>
            </a:r>
            <a:r>
              <a:rPr lang="zh-CN" altLang="en-US" dirty="0" smtClean="0"/>
              <a:t>凯茜</a:t>
            </a:r>
            <a:r>
              <a:rPr lang="zh-CN" altLang="en-US" dirty="0"/>
              <a:t>，你的意思是</a:t>
            </a:r>
            <a:r>
              <a:rPr lang="en-US" altLang="zh-CN" dirty="0"/>
              <a:t>……</a:t>
            </a:r>
            <a:r>
              <a:rPr lang="zh-CN" altLang="en-US" dirty="0"/>
              <a:t>在几秒钟内</a:t>
            </a:r>
            <a:r>
              <a:rPr lang="zh-CN" altLang="en-US" dirty="0" smtClean="0"/>
              <a:t>进出各国</a:t>
            </a:r>
            <a:r>
              <a:rPr lang="zh-CN" altLang="en-US" dirty="0"/>
              <a:t>，并参观所有的历史古迹吗？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</a:t>
            </a:r>
            <a:r>
              <a:rPr lang="zh-CN" altLang="en-US" b="1" dirty="0"/>
              <a:t>必</a:t>
            </a:r>
            <a:r>
              <a:rPr lang="zh-CN" altLang="en-US" b="1" dirty="0" smtClean="0"/>
              <a:t>记</a:t>
            </a:r>
            <a:endParaRPr lang="en-US" altLang="zh-CN" b="1" dirty="0" smtClean="0"/>
          </a:p>
          <a:p>
            <a:r>
              <a:rPr lang="en-US" altLang="zh-CN" dirty="0" smtClean="0"/>
              <a:t>exit </a:t>
            </a:r>
            <a:r>
              <a:rPr lang="en-US" altLang="zh-CN" dirty="0"/>
              <a:t>from/through </a:t>
            </a:r>
            <a:r>
              <a:rPr lang="zh-CN" altLang="en-US" dirty="0"/>
              <a:t>从</a:t>
            </a:r>
            <a:r>
              <a:rPr lang="en-US" altLang="zh-CN" dirty="0"/>
              <a:t>……</a:t>
            </a:r>
            <a:r>
              <a:rPr lang="zh-CN" altLang="en-US" dirty="0"/>
              <a:t>离开 </a:t>
            </a:r>
            <a:r>
              <a:rPr lang="en-US" altLang="zh-CN" dirty="0"/>
              <a:t>/ </a:t>
            </a:r>
            <a:r>
              <a:rPr lang="zh-CN" altLang="en-US" dirty="0"/>
              <a:t>出去</a:t>
            </a:r>
          </a:p>
          <a:p>
            <a:r>
              <a:rPr lang="en-US" altLang="zh-CN" dirty="0"/>
              <a:t>emergency/fire exit </a:t>
            </a:r>
            <a:r>
              <a:rPr lang="zh-CN" altLang="en-US" dirty="0"/>
              <a:t>紧急出口 </a:t>
            </a:r>
            <a:r>
              <a:rPr lang="en-US" altLang="zh-CN" dirty="0"/>
              <a:t>/ </a:t>
            </a:r>
            <a:r>
              <a:rPr lang="zh-CN" altLang="en-US" dirty="0"/>
              <a:t>消防</a:t>
            </a:r>
            <a:r>
              <a:rPr lang="zh-CN" altLang="en-US" dirty="0" smtClean="0"/>
              <a:t>通道            </a:t>
            </a:r>
            <a:r>
              <a:rPr lang="en-US" altLang="zh-CN" dirty="0" smtClean="0"/>
              <a:t>make </a:t>
            </a:r>
            <a:r>
              <a:rPr lang="en-US" altLang="zh-CN" dirty="0"/>
              <a:t>a quick exit </a:t>
            </a:r>
            <a:r>
              <a:rPr lang="zh-CN" altLang="en-US" dirty="0"/>
              <a:t>迅速离开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2372" y="858704"/>
            <a:ext cx="9451428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词语积累</a:t>
            </a:r>
            <a:endParaRPr lang="zh-CN" altLang="en-US" b="1" dirty="0"/>
          </a:p>
          <a:p>
            <a:r>
              <a:rPr lang="en-US" altLang="zh-CN" dirty="0"/>
              <a:t>entrance n. </a:t>
            </a:r>
            <a:r>
              <a:rPr lang="zh-CN" altLang="en-US" dirty="0"/>
              <a:t>大门（口）；入口（处）</a:t>
            </a:r>
          </a:p>
          <a:p>
            <a:r>
              <a:rPr lang="en-US" altLang="zh-CN" dirty="0"/>
              <a:t>the entrance to ……</a:t>
            </a:r>
            <a:r>
              <a:rPr lang="zh-CN" altLang="en-US" dirty="0"/>
              <a:t>的入口（</a:t>
            </a:r>
            <a:r>
              <a:rPr lang="en-US" altLang="zh-CN" dirty="0"/>
              <a:t>to </a:t>
            </a:r>
            <a:r>
              <a:rPr lang="zh-CN" altLang="en-US" dirty="0"/>
              <a:t>为介词）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归纳拓展</a:t>
            </a:r>
            <a:endParaRPr lang="zh-CN" altLang="en-US" b="1" dirty="0"/>
          </a:p>
          <a:p>
            <a:r>
              <a:rPr lang="en-US" altLang="zh-CN" dirty="0"/>
              <a:t>the key to... ……</a:t>
            </a:r>
            <a:r>
              <a:rPr lang="zh-CN" altLang="en-US" dirty="0"/>
              <a:t>的钥匙；</a:t>
            </a:r>
            <a:r>
              <a:rPr lang="en-US" altLang="zh-CN" dirty="0"/>
              <a:t>……</a:t>
            </a:r>
            <a:r>
              <a:rPr lang="zh-CN" altLang="en-US" dirty="0"/>
              <a:t>的关键</a:t>
            </a:r>
          </a:p>
          <a:p>
            <a:r>
              <a:rPr lang="en-US" altLang="zh-CN" dirty="0"/>
              <a:t>the solution to... ……</a:t>
            </a:r>
            <a:r>
              <a:rPr lang="zh-CN" altLang="en-US" dirty="0"/>
              <a:t>的解决办法</a:t>
            </a:r>
          </a:p>
          <a:p>
            <a:r>
              <a:rPr lang="en-US" altLang="zh-CN" dirty="0"/>
              <a:t>the answer to... ……</a:t>
            </a:r>
            <a:r>
              <a:rPr lang="zh-CN" altLang="en-US" dirty="0"/>
              <a:t>的答案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9529" y="816663"/>
            <a:ext cx="11070021" cy="5373929"/>
          </a:xfrm>
        </p:spPr>
        <p:txBody>
          <a:bodyPr>
            <a:normAutofit lnSpcReduction="10000"/>
          </a:bodyPr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写作</a:t>
            </a:r>
          </a:p>
          <a:p>
            <a:r>
              <a:rPr lang="en-US" altLang="zh-CN" dirty="0" smtClean="0"/>
              <a:t>(1)The </a:t>
            </a:r>
            <a:r>
              <a:rPr lang="en-US" altLang="zh-CN" dirty="0"/>
              <a:t>girl </a:t>
            </a:r>
            <a:r>
              <a:rPr lang="en-US" altLang="zh-CN" dirty="0" smtClean="0"/>
              <a:t>_____</a:t>
            </a:r>
            <a:r>
              <a:rPr lang="en-US" altLang="zh-CN" dirty="0"/>
              <a:t>__</a:t>
            </a:r>
            <a:r>
              <a:rPr lang="en-US" altLang="zh-CN" dirty="0" smtClean="0"/>
              <a:t>_____ </a:t>
            </a:r>
            <a:r>
              <a:rPr lang="zh-CN" altLang="en-US" dirty="0" smtClean="0"/>
              <a:t>（</a:t>
            </a:r>
            <a:r>
              <a:rPr lang="zh-CN" altLang="en-US" dirty="0"/>
              <a:t>从</a:t>
            </a:r>
            <a:r>
              <a:rPr lang="en-US" altLang="zh-CN" dirty="0"/>
              <a:t>……</a:t>
            </a:r>
            <a:r>
              <a:rPr lang="zh-CN" altLang="en-US" dirty="0"/>
              <a:t>出去）</a:t>
            </a:r>
            <a:r>
              <a:rPr lang="en-US" altLang="zh-CN" dirty="0"/>
              <a:t>a side door.</a:t>
            </a:r>
          </a:p>
          <a:p>
            <a:r>
              <a:rPr lang="en-US" altLang="zh-CN" dirty="0"/>
              <a:t>(2) There is </a:t>
            </a:r>
            <a:r>
              <a:rPr lang="en-US" altLang="zh-CN" dirty="0" smtClean="0"/>
              <a:t>______</a:t>
            </a:r>
            <a:r>
              <a:rPr lang="en-US" altLang="zh-CN" dirty="0"/>
              <a:t>__</a:t>
            </a:r>
            <a:r>
              <a:rPr lang="en-US" altLang="zh-CN" dirty="0" smtClean="0"/>
              <a:t>____ </a:t>
            </a:r>
            <a:r>
              <a:rPr lang="zh-CN" altLang="en-US" dirty="0" smtClean="0"/>
              <a:t>（</a:t>
            </a:r>
            <a:r>
              <a:rPr lang="zh-CN" altLang="en-US" dirty="0"/>
              <a:t>消防通道） </a:t>
            </a:r>
            <a:r>
              <a:rPr lang="en-US" altLang="zh-CN" dirty="0"/>
              <a:t>on each floor </a:t>
            </a:r>
            <a:r>
              <a:rPr lang="en-US" altLang="zh-CN" dirty="0" smtClean="0"/>
              <a:t>of the </a:t>
            </a:r>
            <a:r>
              <a:rPr lang="en-US" altLang="zh-CN" dirty="0"/>
              <a:t>building.</a:t>
            </a:r>
          </a:p>
          <a:p>
            <a:r>
              <a:rPr lang="en-US" altLang="zh-CN" dirty="0"/>
              <a:t>(3) Stephen </a:t>
            </a:r>
            <a:r>
              <a:rPr lang="en-US" altLang="zh-CN" dirty="0" smtClean="0"/>
              <a:t>_____</a:t>
            </a:r>
            <a:r>
              <a:rPr lang="en-US" altLang="zh-CN" dirty="0"/>
              <a:t>____</a:t>
            </a:r>
            <a:r>
              <a:rPr lang="en-US" altLang="zh-CN" dirty="0" smtClean="0"/>
              <a:t>_______ </a:t>
            </a:r>
            <a:r>
              <a:rPr lang="zh-CN" altLang="en-US" dirty="0" smtClean="0"/>
              <a:t>（</a:t>
            </a:r>
            <a:r>
              <a:rPr lang="zh-CN" altLang="en-US" dirty="0"/>
              <a:t>迅速离去） </a:t>
            </a:r>
            <a:r>
              <a:rPr lang="en-US" altLang="zh-CN" dirty="0" smtClean="0"/>
              <a:t>to avoid </a:t>
            </a:r>
            <a:r>
              <a:rPr lang="en-US" altLang="zh-CN" dirty="0"/>
              <a:t>meeting her.</a:t>
            </a:r>
          </a:p>
          <a:p>
            <a:r>
              <a:rPr lang="en-US" altLang="zh-CN" dirty="0"/>
              <a:t>(4) In case of emergency</a:t>
            </a:r>
            <a:r>
              <a:rPr lang="zh-CN" altLang="en-US" dirty="0"/>
              <a:t>，</a:t>
            </a:r>
            <a:r>
              <a:rPr lang="en-US" altLang="zh-CN" dirty="0"/>
              <a:t>passengers are allowed </a:t>
            </a:r>
            <a:r>
              <a:rPr lang="en-US" altLang="zh-CN" dirty="0" smtClean="0"/>
              <a:t>_______</a:t>
            </a:r>
            <a:r>
              <a:rPr lang="en-US" altLang="zh-CN" dirty="0"/>
              <a:t>__</a:t>
            </a:r>
            <a:r>
              <a:rPr lang="en-US" altLang="zh-CN" dirty="0" smtClean="0"/>
              <a:t>___ </a:t>
            </a:r>
            <a:r>
              <a:rPr lang="zh-CN" altLang="en-US" dirty="0" smtClean="0"/>
              <a:t>（</a:t>
            </a:r>
            <a:r>
              <a:rPr lang="zh-CN" altLang="en-US" dirty="0"/>
              <a:t>从</a:t>
            </a:r>
            <a:r>
              <a:rPr lang="en-US" altLang="zh-CN" dirty="0"/>
              <a:t>……</a:t>
            </a:r>
            <a:r>
              <a:rPr lang="zh-CN" altLang="en-US" dirty="0"/>
              <a:t>出去）</a:t>
            </a:r>
            <a:r>
              <a:rPr lang="en-US" altLang="zh-CN" dirty="0"/>
              <a:t>the windows of the bus.</a:t>
            </a:r>
          </a:p>
          <a:p>
            <a:r>
              <a:rPr lang="en-US" altLang="zh-CN" dirty="0"/>
              <a:t>(5) The statue of the Little Mermaid stands </a:t>
            </a:r>
            <a:r>
              <a:rPr lang="en-US" altLang="zh-CN" dirty="0" smtClean="0"/>
              <a:t> __</a:t>
            </a:r>
            <a:r>
              <a:rPr lang="en-US" altLang="zh-CN" dirty="0"/>
              <a:t>_</a:t>
            </a:r>
            <a:r>
              <a:rPr lang="en-US" altLang="zh-CN" dirty="0" smtClean="0"/>
              <a:t>___________ </a:t>
            </a:r>
            <a:r>
              <a:rPr lang="zh-CN" altLang="en-US" dirty="0" smtClean="0"/>
              <a:t>（</a:t>
            </a:r>
            <a:r>
              <a:rPr lang="zh-CN" altLang="en-US" dirty="0"/>
              <a:t>在</a:t>
            </a:r>
            <a:r>
              <a:rPr lang="en-US" altLang="zh-CN" dirty="0"/>
              <a:t>……</a:t>
            </a:r>
            <a:r>
              <a:rPr lang="zh-CN" altLang="en-US" dirty="0"/>
              <a:t>的入口处） </a:t>
            </a:r>
            <a:r>
              <a:rPr lang="en-US" altLang="zh-CN" dirty="0"/>
              <a:t>the </a:t>
            </a:r>
            <a:r>
              <a:rPr lang="en-US" altLang="zh-CN" dirty="0" err="1"/>
              <a:t>harbour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(6) I won’t tell the student </a:t>
            </a:r>
            <a:r>
              <a:rPr lang="en-US" altLang="zh-CN" dirty="0" smtClean="0"/>
              <a:t>__</a:t>
            </a:r>
            <a:r>
              <a:rPr lang="en-US" altLang="zh-CN" dirty="0"/>
              <a:t>_</a:t>
            </a:r>
            <a:r>
              <a:rPr lang="en-US" altLang="zh-CN" dirty="0" smtClean="0"/>
              <a:t>________ </a:t>
            </a:r>
            <a:r>
              <a:rPr lang="zh-CN" altLang="en-US" dirty="0" smtClean="0"/>
              <a:t>（</a:t>
            </a:r>
            <a:r>
              <a:rPr lang="en-US" altLang="zh-CN" dirty="0"/>
              <a:t>……</a:t>
            </a:r>
            <a:r>
              <a:rPr lang="zh-CN" altLang="en-US" dirty="0"/>
              <a:t>的答案</a:t>
            </a:r>
            <a:r>
              <a:rPr lang="zh-CN" altLang="en-US" dirty="0" smtClean="0"/>
              <a:t>）</a:t>
            </a:r>
            <a:r>
              <a:rPr lang="en-US" altLang="zh-CN" dirty="0" smtClean="0"/>
              <a:t>the </a:t>
            </a:r>
            <a:r>
              <a:rPr lang="en-US" altLang="zh-CN" dirty="0"/>
              <a:t>math problem until he has been working on it for more than </a:t>
            </a:r>
            <a:r>
              <a:rPr lang="en-US" altLang="zh-CN" dirty="0" smtClean="0"/>
              <a:t>an hour.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2002629" y="1547061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exited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2181302" y="2135744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 exit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2076202" y="2724323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quick exit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6511568" y="3396982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exit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5644062" y="4479546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entrance to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91970" y="5145596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to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 汇八 　 </a:t>
            </a:r>
            <a:r>
              <a:rPr lang="en-US" altLang="zh-CN" b="1" dirty="0">
                <a:solidFill>
                  <a:srgbClr val="00B0F0"/>
                </a:solidFill>
              </a:rPr>
              <a:t>historical </a:t>
            </a:r>
            <a:r>
              <a:rPr lang="en-US" altLang="zh-CN" b="1" i="1" dirty="0">
                <a:solidFill>
                  <a:srgbClr val="00B0F0"/>
                </a:solidFill>
              </a:rPr>
              <a:t>adj</a:t>
            </a:r>
            <a:r>
              <a:rPr lang="en-US" altLang="zh-CN" b="1" dirty="0">
                <a:solidFill>
                  <a:srgbClr val="00B0F0"/>
                </a:solidFill>
              </a:rPr>
              <a:t>. </a:t>
            </a:r>
            <a:r>
              <a:rPr lang="zh-CN" altLang="en-US" b="1" dirty="0">
                <a:solidFill>
                  <a:srgbClr val="00B0F0"/>
                </a:solidFill>
              </a:rPr>
              <a:t>历史的，有关历史的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</a:t>
            </a:r>
            <a:r>
              <a:rPr lang="zh-CN" altLang="en-US" b="1" dirty="0"/>
              <a:t>必</a:t>
            </a:r>
            <a:r>
              <a:rPr lang="zh-CN" altLang="en-US" b="1" dirty="0" smtClean="0"/>
              <a:t>记</a:t>
            </a:r>
            <a:endParaRPr lang="zh-CN" altLang="en-US" b="1" dirty="0"/>
          </a:p>
          <a:p>
            <a:r>
              <a:rPr lang="en-US" altLang="zh-CN" dirty="0"/>
              <a:t>the historical background to the </a:t>
            </a:r>
            <a:r>
              <a:rPr lang="en-US" altLang="zh-CN" dirty="0" smtClean="0"/>
              <a:t>war</a:t>
            </a:r>
            <a:r>
              <a:rPr lang="zh-CN" altLang="en-US" dirty="0" smtClean="0"/>
              <a:t>这</a:t>
            </a:r>
            <a:r>
              <a:rPr lang="zh-CN" altLang="en-US" dirty="0"/>
              <a:t>次战争的历史背景</a:t>
            </a:r>
          </a:p>
          <a:p>
            <a:r>
              <a:rPr lang="en-US" altLang="zh-CN" dirty="0"/>
              <a:t>historical </a:t>
            </a:r>
            <a:r>
              <a:rPr lang="en-US" altLang="zh-CN" dirty="0" smtClean="0"/>
              <a:t>documents/records/research</a:t>
            </a:r>
            <a:r>
              <a:rPr lang="zh-CN" altLang="en-US" dirty="0" smtClean="0"/>
              <a:t>史学</a:t>
            </a:r>
            <a:r>
              <a:rPr lang="zh-CN" altLang="en-US" dirty="0"/>
              <a:t>文献 </a:t>
            </a:r>
            <a:r>
              <a:rPr lang="en-US" altLang="zh-CN" dirty="0"/>
              <a:t>/ </a:t>
            </a:r>
            <a:r>
              <a:rPr lang="zh-CN" altLang="en-US" dirty="0"/>
              <a:t>记载 </a:t>
            </a:r>
            <a:r>
              <a:rPr lang="en-US" altLang="zh-CN" dirty="0"/>
              <a:t>/ </a:t>
            </a:r>
            <a:r>
              <a:rPr lang="zh-CN" altLang="en-US" dirty="0"/>
              <a:t>研究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词语辨析  </a:t>
            </a:r>
            <a:r>
              <a:rPr lang="en-US" altLang="zh-CN" dirty="0" smtClean="0"/>
              <a:t>historical </a:t>
            </a:r>
            <a:r>
              <a:rPr lang="zh-CN" altLang="en-US" dirty="0"/>
              <a:t>与 </a:t>
            </a:r>
            <a:r>
              <a:rPr lang="en-US" altLang="zh-CN" dirty="0"/>
              <a:t>historic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historical </a:t>
            </a:r>
            <a:r>
              <a:rPr lang="zh-CN" altLang="en-US" dirty="0"/>
              <a:t>有关历史的，历史学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</a:t>
            </a:r>
            <a:r>
              <a:rPr lang="zh-CN" altLang="en-US" dirty="0"/>
              <a:t>　</a:t>
            </a:r>
            <a:r>
              <a:rPr lang="en-US" altLang="zh-CN" dirty="0"/>
              <a:t>a historical novel </a:t>
            </a:r>
            <a:r>
              <a:rPr lang="zh-CN" altLang="en-US" dirty="0"/>
              <a:t>一部历史小说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historic </a:t>
            </a:r>
            <a:r>
              <a:rPr lang="zh-CN" altLang="en-US" dirty="0"/>
              <a:t>历史上著名的，具有历史意义</a:t>
            </a:r>
            <a:r>
              <a:rPr lang="zh-CN" altLang="en-US" dirty="0" smtClean="0"/>
              <a:t>的</a:t>
            </a:r>
            <a:endParaRPr lang="en-US" altLang="zh-CN" dirty="0" smtClean="0"/>
          </a:p>
          <a:p>
            <a:r>
              <a:rPr lang="zh-CN" altLang="en-US" dirty="0"/>
              <a:t>　</a:t>
            </a:r>
            <a:r>
              <a:rPr lang="en-US" altLang="zh-CN" dirty="0"/>
              <a:t>a historic novel </a:t>
            </a:r>
            <a:r>
              <a:rPr lang="zh-CN" altLang="en-US" dirty="0"/>
              <a:t>一部有历史意义的小说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汉译</a:t>
            </a:r>
            <a:r>
              <a:rPr lang="zh-CN" altLang="en-US" b="1" dirty="0"/>
              <a:t>英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历史</a:t>
            </a:r>
            <a:r>
              <a:rPr lang="zh-CN" altLang="en-US" dirty="0"/>
              <a:t>名胜 </a:t>
            </a:r>
            <a:r>
              <a:rPr lang="en-US" altLang="zh-CN" dirty="0" smtClean="0"/>
              <a:t>_________</a:t>
            </a:r>
            <a:r>
              <a:rPr lang="en-US" altLang="zh-CN" dirty="0"/>
              <a:t>____</a:t>
            </a:r>
            <a:r>
              <a:rPr lang="en-US" altLang="zh-CN" dirty="0" smtClean="0"/>
              <a:t>_____________ </a:t>
            </a:r>
            <a:r>
              <a:rPr lang="zh-CN" altLang="en-US" dirty="0"/>
              <a:t>　　　　　　　　　　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辨析</a:t>
            </a:r>
            <a:r>
              <a:rPr lang="zh-CN" altLang="en-US" b="1" dirty="0"/>
              <a:t>填空</a:t>
            </a:r>
            <a:r>
              <a:rPr lang="zh-CN" altLang="en-US" dirty="0"/>
              <a:t>（</a:t>
            </a:r>
            <a:r>
              <a:rPr lang="en-US" altLang="zh-CN" dirty="0"/>
              <a:t>historic/historical</a:t>
            </a:r>
            <a:r>
              <a:rPr lang="zh-CN" altLang="en-US" dirty="0"/>
              <a:t>）</a:t>
            </a:r>
          </a:p>
          <a:p>
            <a:r>
              <a:rPr lang="en-US" altLang="zh-CN" dirty="0"/>
              <a:t>(2) May 4</a:t>
            </a:r>
            <a:r>
              <a:rPr lang="zh-CN" altLang="en-US" dirty="0"/>
              <a:t>，</a:t>
            </a:r>
            <a:r>
              <a:rPr lang="en-US" altLang="zh-CN" dirty="0"/>
              <a:t>1919 is a _________ </a:t>
            </a:r>
            <a:r>
              <a:rPr lang="en-US" altLang="zh-CN" dirty="0" smtClean="0"/>
              <a:t>day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(3) I have been doing lots of </a:t>
            </a:r>
            <a:r>
              <a:rPr lang="en-US" altLang="zh-CN" dirty="0" smtClean="0"/>
              <a:t>__</a:t>
            </a:r>
            <a:r>
              <a:rPr lang="en-US" altLang="zh-CN" dirty="0"/>
              <a:t>_</a:t>
            </a:r>
            <a:r>
              <a:rPr lang="en-US" altLang="zh-CN" dirty="0" smtClean="0"/>
              <a:t>_______ research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(4) </a:t>
            </a:r>
            <a:r>
              <a:rPr lang="zh-CN" altLang="en-US" dirty="0"/>
              <a:t>［词汇复现］</a:t>
            </a:r>
            <a:r>
              <a:rPr lang="en-US" altLang="zh-CN" dirty="0"/>
              <a:t>It’s my dream to visit all </a:t>
            </a:r>
            <a:r>
              <a:rPr lang="en-US" altLang="zh-CN" dirty="0" smtClean="0"/>
              <a:t>the</a:t>
            </a:r>
            <a:r>
              <a:rPr lang="en-US" altLang="zh-CN" dirty="0"/>
              <a:t> </a:t>
            </a:r>
            <a:r>
              <a:rPr lang="en-US" altLang="zh-CN" dirty="0" smtClean="0"/>
              <a:t>__</a:t>
            </a:r>
            <a:r>
              <a:rPr lang="en-US" altLang="zh-CN" dirty="0"/>
              <a:t>_</a:t>
            </a:r>
            <a:r>
              <a:rPr lang="en-US" altLang="zh-CN" dirty="0" smtClean="0"/>
              <a:t>_______ sites </a:t>
            </a:r>
            <a:r>
              <a:rPr lang="en-US" altLang="zh-CN" dirty="0"/>
              <a:t>in the flesh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2570175" y="1511134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places of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 interest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3474068" y="2799829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4249007" y="3451471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6277504" y="405158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2152" y="1005813"/>
            <a:ext cx="11414233" cy="5205795"/>
          </a:xfrm>
        </p:spPr>
        <p:txBody>
          <a:bodyPr>
            <a:noAutofit/>
          </a:bodyPr>
          <a:lstStyle/>
          <a:p>
            <a:r>
              <a:rPr lang="en-US" altLang="zh-CN" sz="1800" dirty="0" smtClean="0"/>
              <a:t>2</a:t>
            </a:r>
            <a:r>
              <a:rPr lang="en-US" altLang="zh-CN" sz="1800" dirty="0"/>
              <a:t>. From the dialogue</a:t>
            </a:r>
            <a:r>
              <a:rPr lang="zh-CN" altLang="en-US" sz="1800" dirty="0"/>
              <a:t>，</a:t>
            </a:r>
            <a:r>
              <a:rPr lang="en-US" altLang="zh-CN" sz="1800" dirty="0"/>
              <a:t>we can know that </a:t>
            </a:r>
            <a:r>
              <a:rPr lang="zh-CN" altLang="en-US" sz="1800" u="sng" dirty="0"/>
              <a:t>　　　　</a:t>
            </a:r>
            <a:r>
              <a:rPr lang="en-US" altLang="zh-CN" sz="1800" dirty="0"/>
              <a:t>.</a:t>
            </a:r>
          </a:p>
          <a:p>
            <a:r>
              <a:rPr lang="en-US" altLang="zh-CN" sz="1800" dirty="0"/>
              <a:t>A. Tom likes going camping at the </a:t>
            </a:r>
            <a:r>
              <a:rPr lang="en-US" altLang="zh-CN" sz="1800" dirty="0" smtClean="0"/>
              <a:t>weekend 	B</a:t>
            </a:r>
            <a:r>
              <a:rPr lang="en-US" altLang="zh-CN" sz="1800" dirty="0"/>
              <a:t>. Tom knows much about the library computer</a:t>
            </a:r>
          </a:p>
          <a:p>
            <a:r>
              <a:rPr lang="en-US" altLang="zh-CN" sz="1800" dirty="0"/>
              <a:t>C. Cathy has little interest in the virtual </a:t>
            </a:r>
            <a:r>
              <a:rPr lang="en-US" altLang="zh-CN" sz="1800" dirty="0" smtClean="0"/>
              <a:t>reality	D</a:t>
            </a:r>
            <a:r>
              <a:rPr lang="en-US" altLang="zh-CN" sz="1800" dirty="0"/>
              <a:t>. </a:t>
            </a:r>
            <a:r>
              <a:rPr lang="en-US" altLang="zh-CN" sz="1800" dirty="0" smtClean="0"/>
              <a:t>Cathy </a:t>
            </a:r>
            <a:r>
              <a:rPr lang="en-US" altLang="zh-CN" sz="1800" dirty="0"/>
              <a:t>is as interested as Tom in virtual </a:t>
            </a:r>
            <a:r>
              <a:rPr lang="en-US" altLang="zh-CN" sz="1800" dirty="0" smtClean="0"/>
              <a:t>reality holidays</a:t>
            </a:r>
          </a:p>
          <a:p>
            <a:r>
              <a:rPr lang="en-US" altLang="zh-CN" sz="1800" dirty="0"/>
              <a:t>3. What does Cathy mean by the last words?</a:t>
            </a:r>
          </a:p>
          <a:p>
            <a:r>
              <a:rPr lang="en-US" altLang="zh-CN" sz="1800" dirty="0"/>
              <a:t>A. Cathy knows nothing about virtual universities at all.</a:t>
            </a:r>
          </a:p>
          <a:p>
            <a:r>
              <a:rPr lang="en-US" altLang="zh-CN" sz="1800" dirty="0"/>
              <a:t>B. Cathy believes that a virtual university isn’t </a:t>
            </a:r>
            <a:r>
              <a:rPr lang="en-US" altLang="zh-CN" sz="1800" dirty="0" smtClean="0"/>
              <a:t>better than </a:t>
            </a:r>
            <a:r>
              <a:rPr lang="en-US" altLang="zh-CN" sz="1800" dirty="0"/>
              <a:t>a true one.</a:t>
            </a:r>
          </a:p>
          <a:p>
            <a:r>
              <a:rPr lang="en-US" altLang="zh-CN" sz="1800" dirty="0"/>
              <a:t>C. Cathy thinks that Tom cannot go to a </a:t>
            </a:r>
            <a:r>
              <a:rPr lang="en-US" altLang="zh-CN" sz="1800" dirty="0" smtClean="0"/>
              <a:t>world-famous university </a:t>
            </a:r>
            <a:r>
              <a:rPr lang="en-US" altLang="zh-CN" sz="1800" dirty="0"/>
              <a:t>at all.</a:t>
            </a:r>
          </a:p>
          <a:p>
            <a:r>
              <a:rPr lang="en-US" altLang="zh-CN" sz="1800" dirty="0"/>
              <a:t>D. Cathy thinks it’s better to study at home than in </a:t>
            </a:r>
            <a:r>
              <a:rPr lang="en-US" altLang="zh-CN" sz="1800" dirty="0" smtClean="0"/>
              <a:t>a true </a:t>
            </a:r>
            <a:r>
              <a:rPr lang="en-US" altLang="zh-CN" sz="1800" dirty="0"/>
              <a:t>university</a:t>
            </a:r>
            <a:r>
              <a:rPr lang="en-US" altLang="zh-CN" sz="1800" dirty="0" smtClean="0"/>
              <a:t>.</a:t>
            </a:r>
            <a:endParaRPr lang="zh-CN" alt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117828" y="1552381"/>
            <a:ext cx="108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320" y="4779058"/>
            <a:ext cx="108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50081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 汇九　 </a:t>
            </a:r>
            <a:r>
              <a:rPr lang="en-US" altLang="zh-CN" b="1" dirty="0">
                <a:solidFill>
                  <a:srgbClr val="00B0F0"/>
                </a:solidFill>
              </a:rPr>
              <a:t>pack </a:t>
            </a:r>
            <a:r>
              <a:rPr lang="zh-CN" altLang="en-US" b="1" dirty="0">
                <a:solidFill>
                  <a:srgbClr val="00B0F0"/>
                </a:solidFill>
              </a:rPr>
              <a:t>（</a:t>
            </a:r>
            <a:r>
              <a:rPr lang="en-US" altLang="zh-CN" b="1" dirty="0">
                <a:solidFill>
                  <a:srgbClr val="00B0F0"/>
                </a:solidFill>
              </a:rPr>
              <a:t>1</a:t>
            </a:r>
            <a:r>
              <a:rPr lang="zh-CN" altLang="en-US" b="1" dirty="0">
                <a:solidFill>
                  <a:srgbClr val="00B0F0"/>
                </a:solidFill>
              </a:rPr>
              <a:t>）</a:t>
            </a:r>
            <a:r>
              <a:rPr lang="en-US" altLang="zh-CN" b="1" i="1" dirty="0" err="1">
                <a:solidFill>
                  <a:srgbClr val="00B0F0"/>
                </a:solidFill>
              </a:rPr>
              <a:t>vt</a:t>
            </a:r>
            <a:r>
              <a:rPr lang="en-US" altLang="zh-CN" b="1" dirty="0" err="1">
                <a:solidFill>
                  <a:srgbClr val="00B0F0"/>
                </a:solidFill>
              </a:rPr>
              <a:t>.</a:t>
            </a:r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zh-CN" altLang="en-US" b="1" dirty="0">
                <a:solidFill>
                  <a:srgbClr val="00B0F0"/>
                </a:solidFill>
              </a:rPr>
              <a:t>收拾（行李），打包　</a:t>
            </a:r>
            <a:endParaRPr lang="en-US" altLang="zh-CN" b="1" dirty="0" smtClean="0">
              <a:solidFill>
                <a:srgbClr val="00B0F0"/>
              </a:solidFill>
            </a:endParaRPr>
          </a:p>
          <a:p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en-US" altLang="zh-CN" b="1" dirty="0" smtClean="0">
                <a:solidFill>
                  <a:srgbClr val="00B0F0"/>
                </a:solidFill>
              </a:rPr>
              <a:t>                           </a:t>
            </a:r>
            <a:r>
              <a:rPr lang="zh-CN" altLang="en-US" b="1" dirty="0" smtClean="0">
                <a:solidFill>
                  <a:srgbClr val="00B0F0"/>
                </a:solidFill>
              </a:rPr>
              <a:t>（</a:t>
            </a:r>
            <a:r>
              <a:rPr lang="en-US" altLang="zh-CN" b="1" dirty="0">
                <a:solidFill>
                  <a:srgbClr val="00B0F0"/>
                </a:solidFill>
              </a:rPr>
              <a:t>2</a:t>
            </a:r>
            <a:r>
              <a:rPr lang="zh-CN" altLang="en-US" b="1" dirty="0">
                <a:solidFill>
                  <a:srgbClr val="00B0F0"/>
                </a:solidFill>
              </a:rPr>
              <a:t>）</a:t>
            </a:r>
            <a:r>
              <a:rPr lang="en-US" altLang="zh-CN" b="1" i="1" dirty="0">
                <a:solidFill>
                  <a:srgbClr val="00B0F0"/>
                </a:solidFill>
              </a:rPr>
              <a:t>n. </a:t>
            </a:r>
            <a:r>
              <a:rPr lang="zh-CN" altLang="en-US" b="1" dirty="0">
                <a:solidFill>
                  <a:srgbClr val="00B0F0"/>
                </a:solidFill>
              </a:rPr>
              <a:t>［</a:t>
            </a:r>
            <a:r>
              <a:rPr lang="en-US" altLang="zh-CN" b="1" dirty="0">
                <a:solidFill>
                  <a:srgbClr val="00B0F0"/>
                </a:solidFill>
              </a:rPr>
              <a:t>C</a:t>
            </a:r>
            <a:r>
              <a:rPr lang="zh-CN" altLang="en-US" b="1" dirty="0">
                <a:solidFill>
                  <a:srgbClr val="00B0F0"/>
                </a:solidFill>
              </a:rPr>
              <a:t>］（商品的）纸包，纸袋；盒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教材</a:t>
            </a:r>
            <a:r>
              <a:rPr lang="zh-CN" altLang="en-US" b="1" dirty="0"/>
              <a:t>原</a:t>
            </a:r>
            <a:r>
              <a:rPr lang="zh-CN" altLang="en-US" b="1" dirty="0" smtClean="0"/>
              <a:t>句</a:t>
            </a:r>
            <a:endParaRPr lang="zh-CN" altLang="en-US" b="1" dirty="0"/>
          </a:p>
          <a:p>
            <a:r>
              <a:rPr lang="en-US" altLang="zh-CN" dirty="0"/>
              <a:t>Just imagine never having to </a:t>
            </a:r>
            <a:r>
              <a:rPr lang="en-US" altLang="zh-CN" b="1" dirty="0"/>
              <a:t>pack</a:t>
            </a:r>
            <a:r>
              <a:rPr lang="en-US" altLang="zh-CN" dirty="0"/>
              <a:t> a suitcase</a:t>
            </a:r>
            <a:r>
              <a:rPr lang="en-US" altLang="zh-CN" dirty="0" smtClean="0"/>
              <a:t>!</a:t>
            </a:r>
            <a:r>
              <a:rPr lang="zh-CN" altLang="en-US" dirty="0" smtClean="0"/>
              <a:t>想象</a:t>
            </a:r>
            <a:r>
              <a:rPr lang="zh-CN" altLang="en-US" dirty="0"/>
              <a:t>一下永远不必打包行李了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</a:t>
            </a:r>
            <a:r>
              <a:rPr lang="zh-CN" altLang="en-US" b="1" dirty="0"/>
              <a:t>必记</a:t>
            </a:r>
            <a:r>
              <a:rPr lang="en-US" altLang="zh-CN" b="1" dirty="0" smtClean="0"/>
              <a:t>1</a:t>
            </a:r>
            <a:endParaRPr lang="zh-CN" altLang="en-US" b="1" dirty="0"/>
          </a:p>
          <a:p>
            <a:r>
              <a:rPr lang="en-US" altLang="zh-CN" dirty="0"/>
              <a:t>pack </a:t>
            </a:r>
            <a:r>
              <a:rPr lang="en-US" altLang="zh-CN" dirty="0" err="1"/>
              <a:t>sth</a:t>
            </a:r>
            <a:r>
              <a:rPr lang="en-US" altLang="zh-CN" dirty="0"/>
              <a:t>. into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把</a:t>
            </a:r>
            <a:r>
              <a:rPr lang="en-US" altLang="zh-CN" dirty="0"/>
              <a:t>……</a:t>
            </a:r>
            <a:r>
              <a:rPr lang="zh-CN" altLang="en-US" dirty="0"/>
              <a:t>装进</a:t>
            </a:r>
            <a:r>
              <a:rPr lang="en-US" altLang="zh-CN" dirty="0" smtClean="0"/>
              <a:t>……	pack </a:t>
            </a:r>
            <a:r>
              <a:rPr lang="zh-CN" altLang="en-US" dirty="0"/>
              <a:t>（</a:t>
            </a:r>
            <a:r>
              <a:rPr lang="en-US" altLang="zh-CN" dirty="0" err="1"/>
              <a:t>sth</a:t>
            </a:r>
            <a:r>
              <a:rPr lang="en-US" altLang="zh-CN" dirty="0"/>
              <a:t>.</a:t>
            </a:r>
            <a:r>
              <a:rPr lang="zh-CN" altLang="en-US" dirty="0"/>
              <a:t>） </a:t>
            </a:r>
            <a:r>
              <a:rPr lang="en-US" altLang="zh-CN" dirty="0"/>
              <a:t>up </a:t>
            </a:r>
            <a:r>
              <a:rPr lang="zh-CN" altLang="en-US" dirty="0"/>
              <a:t>打包，收拾行装</a:t>
            </a:r>
          </a:p>
          <a:p>
            <a:r>
              <a:rPr lang="en-US" altLang="zh-CN" dirty="0"/>
              <a:t>pack away </a:t>
            </a:r>
            <a:r>
              <a:rPr lang="zh-CN" altLang="en-US" dirty="0"/>
              <a:t>将</a:t>
            </a:r>
            <a:r>
              <a:rPr lang="en-US" altLang="zh-CN" dirty="0"/>
              <a:t>……</a:t>
            </a:r>
            <a:r>
              <a:rPr lang="zh-CN" altLang="en-US" dirty="0"/>
              <a:t>收拾</a:t>
            </a:r>
            <a:r>
              <a:rPr lang="zh-CN" altLang="en-US" dirty="0" smtClean="0"/>
              <a:t>起来</a:t>
            </a:r>
            <a:r>
              <a:rPr lang="en-US" altLang="zh-CN" dirty="0" smtClean="0"/>
              <a:t>		be </a:t>
            </a:r>
            <a:r>
              <a:rPr lang="en-US" altLang="zh-CN" dirty="0"/>
              <a:t>packed with... </a:t>
            </a:r>
            <a:r>
              <a:rPr lang="zh-CN" altLang="en-US" dirty="0"/>
              <a:t>挤满了</a:t>
            </a:r>
            <a:r>
              <a:rPr lang="en-US" altLang="zh-CN" dirty="0"/>
              <a:t>……</a:t>
            </a:r>
          </a:p>
          <a:p>
            <a:r>
              <a:rPr lang="en-US" altLang="zh-CN" dirty="0"/>
              <a:t>pack into the stadium </a:t>
            </a:r>
            <a:r>
              <a:rPr lang="zh-CN" altLang="en-US" dirty="0"/>
              <a:t>涌入体育场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</a:t>
            </a:r>
            <a:r>
              <a:rPr lang="zh-CN" altLang="en-US" b="1" dirty="0"/>
              <a:t>必记</a:t>
            </a:r>
            <a:r>
              <a:rPr lang="zh-CN" altLang="en-US" b="1" dirty="0" smtClean="0"/>
              <a:t>２</a:t>
            </a:r>
            <a:endParaRPr lang="en-US" altLang="zh-CN" b="1" dirty="0"/>
          </a:p>
          <a:p>
            <a:r>
              <a:rPr lang="en-US" altLang="zh-CN" dirty="0" smtClean="0"/>
              <a:t>a </a:t>
            </a:r>
            <a:r>
              <a:rPr lang="en-US" altLang="zh-CN" dirty="0"/>
              <a:t>pack of </a:t>
            </a:r>
            <a:r>
              <a:rPr lang="zh-CN" altLang="en-US" dirty="0"/>
              <a:t>一包；一帮；</a:t>
            </a:r>
            <a:r>
              <a:rPr lang="zh-CN" altLang="en-US" dirty="0" smtClean="0"/>
              <a:t>一群</a:t>
            </a:r>
            <a:r>
              <a:rPr lang="en-US" altLang="zh-CN" dirty="0" smtClean="0"/>
              <a:t>			a </a:t>
            </a:r>
            <a:r>
              <a:rPr lang="en-US" altLang="zh-CN" dirty="0"/>
              <a:t>pack of cigarettes </a:t>
            </a:r>
            <a:r>
              <a:rPr lang="zh-CN" altLang="en-US" dirty="0"/>
              <a:t>一包香烟</a:t>
            </a:r>
          </a:p>
          <a:p>
            <a:r>
              <a:rPr lang="en-US" altLang="zh-CN" dirty="0"/>
              <a:t>a pack of dogs </a:t>
            </a:r>
            <a:r>
              <a:rPr lang="zh-CN" altLang="en-US" dirty="0"/>
              <a:t>一群</a:t>
            </a:r>
            <a:r>
              <a:rPr lang="zh-CN" altLang="en-US" dirty="0" smtClean="0"/>
              <a:t>狗</a:t>
            </a:r>
            <a:r>
              <a:rPr lang="en-US" altLang="zh-CN" dirty="0" smtClean="0"/>
              <a:t>				in </a:t>
            </a:r>
            <a:r>
              <a:rPr lang="en-US" altLang="zh-CN" dirty="0"/>
              <a:t>packs </a:t>
            </a:r>
            <a:r>
              <a:rPr lang="zh-CN" altLang="en-US" dirty="0"/>
              <a:t>成群地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词语积累</a:t>
            </a:r>
            <a:endParaRPr lang="zh-CN" altLang="en-US" b="1" dirty="0"/>
          </a:p>
          <a:p>
            <a:r>
              <a:rPr lang="en-US" altLang="zh-CN" dirty="0"/>
              <a:t>packed </a:t>
            </a:r>
            <a:r>
              <a:rPr lang="en-US" altLang="zh-CN" i="1" dirty="0"/>
              <a:t>adj</a:t>
            </a:r>
            <a:r>
              <a:rPr lang="en-US" altLang="zh-CN" dirty="0"/>
              <a:t>. </a:t>
            </a:r>
            <a:r>
              <a:rPr lang="zh-CN" altLang="en-US" dirty="0"/>
              <a:t>挤满人的；收拾好行李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	package </a:t>
            </a:r>
            <a:r>
              <a:rPr lang="en-US" altLang="zh-CN" i="1" dirty="0"/>
              <a:t>n</a:t>
            </a:r>
            <a:r>
              <a:rPr lang="en-US" altLang="zh-CN" dirty="0"/>
              <a:t>. </a:t>
            </a:r>
            <a:r>
              <a:rPr lang="zh-CN" altLang="en-US" dirty="0"/>
              <a:t>包裹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</a:t>
            </a:r>
            <a:r>
              <a:rPr lang="en-US" altLang="zh-CN" dirty="0"/>
              <a:t>2019·</a:t>
            </a:r>
            <a:r>
              <a:rPr lang="zh-CN" altLang="en-US" dirty="0"/>
              <a:t>全国</a:t>
            </a:r>
            <a:r>
              <a:rPr lang="en-US" altLang="zh-CN" dirty="0"/>
              <a:t>Ⅲ</a:t>
            </a:r>
            <a:r>
              <a:rPr lang="zh-CN" altLang="en-US" dirty="0"/>
              <a:t>卷］</a:t>
            </a:r>
            <a:r>
              <a:rPr lang="en-US" altLang="zh-CN" dirty="0"/>
              <a:t>We were first greeted with the barking by ________ </a:t>
            </a:r>
            <a:r>
              <a:rPr lang="en-US" altLang="zh-CN" dirty="0" smtClean="0"/>
              <a:t>pack </a:t>
            </a:r>
            <a:r>
              <a:rPr lang="en-US" altLang="zh-CN" dirty="0"/>
              <a:t>of dogs</a:t>
            </a:r>
            <a:r>
              <a:rPr lang="zh-CN" altLang="en-US" dirty="0"/>
              <a:t>，</a:t>
            </a:r>
            <a:r>
              <a:rPr lang="en-US" altLang="zh-CN" dirty="0"/>
              <a:t>seven to be exact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(2) — Just a moment. I haven’t finished ________ </a:t>
            </a:r>
            <a:r>
              <a:rPr lang="zh-CN" altLang="en-US" dirty="0" smtClean="0"/>
              <a:t>（</a:t>
            </a:r>
            <a:r>
              <a:rPr lang="en-US" altLang="zh-CN" dirty="0"/>
              <a:t>pack</a:t>
            </a:r>
            <a:r>
              <a:rPr lang="zh-CN" altLang="en-US" dirty="0"/>
              <a:t>） </a:t>
            </a:r>
            <a:r>
              <a:rPr lang="en-US" altLang="zh-CN" dirty="0"/>
              <a:t>my suitcase.</a:t>
            </a:r>
          </a:p>
          <a:p>
            <a:r>
              <a:rPr lang="en-US" altLang="zh-CN" dirty="0"/>
              <a:t>—Hurry up. It’s high time we left for the airport.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写作</a:t>
            </a:r>
          </a:p>
          <a:p>
            <a:r>
              <a:rPr lang="en-US" altLang="zh-CN" dirty="0"/>
              <a:t>(3) </a:t>
            </a:r>
            <a:r>
              <a:rPr lang="zh-CN" altLang="en-US" dirty="0"/>
              <a:t>［词汇复现］</a:t>
            </a:r>
            <a:r>
              <a:rPr lang="en-US" altLang="zh-CN" dirty="0"/>
              <a:t>The party was over and the </a:t>
            </a:r>
            <a:r>
              <a:rPr lang="en-US" altLang="zh-CN" i="1" dirty="0"/>
              <a:t>decorations</a:t>
            </a:r>
            <a:r>
              <a:rPr lang="en-US" altLang="zh-CN" dirty="0"/>
              <a:t> </a:t>
            </a:r>
            <a:r>
              <a:rPr lang="en-US" altLang="zh-CN" dirty="0" smtClean="0"/>
              <a:t>__________</a:t>
            </a:r>
            <a:r>
              <a:rPr lang="en-US" altLang="zh-CN" dirty="0"/>
              <a:t>___</a:t>
            </a:r>
            <a:r>
              <a:rPr lang="en-US" altLang="zh-CN" dirty="0" smtClean="0"/>
              <a:t>____ </a:t>
            </a:r>
            <a:r>
              <a:rPr lang="zh-CN" altLang="en-US" dirty="0" smtClean="0"/>
              <a:t>（</a:t>
            </a:r>
            <a:r>
              <a:rPr lang="zh-CN" altLang="en-US" dirty="0"/>
              <a:t>被收了起来）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8"/>
          <p:cNvSpPr txBox="1"/>
          <p:nvPr/>
        </p:nvSpPr>
        <p:spPr>
          <a:xfrm>
            <a:off x="8687202" y="152603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5526417" y="2650648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7565423" y="4542509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packed away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74314"/>
            <a:ext cx="10515600" cy="5111172"/>
          </a:xfrm>
        </p:spPr>
        <p:txBody>
          <a:bodyPr/>
          <a:lstStyle/>
          <a:p>
            <a:r>
              <a:rPr lang="en-US" altLang="zh-CN" dirty="0" smtClean="0"/>
              <a:t>(</a:t>
            </a:r>
            <a:r>
              <a:rPr lang="en-US" altLang="zh-CN" dirty="0"/>
              <a:t>4) One Friday</a:t>
            </a:r>
            <a:r>
              <a:rPr lang="zh-CN" altLang="en-US" dirty="0"/>
              <a:t>，</a:t>
            </a:r>
            <a:r>
              <a:rPr lang="en-US" altLang="zh-CN" dirty="0"/>
              <a:t>we </a:t>
            </a:r>
            <a:r>
              <a:rPr lang="en-US" altLang="zh-CN" dirty="0" smtClean="0"/>
              <a:t>____</a:t>
            </a:r>
            <a:r>
              <a:rPr lang="en-US" altLang="zh-CN" dirty="0"/>
              <a:t>__</a:t>
            </a:r>
            <a:r>
              <a:rPr lang="en-US" altLang="zh-CN" dirty="0" smtClean="0"/>
              <a:t>______ </a:t>
            </a:r>
            <a:r>
              <a:rPr lang="zh-CN" altLang="en-US" dirty="0" smtClean="0"/>
              <a:t>（</a:t>
            </a:r>
            <a:r>
              <a:rPr lang="zh-CN" altLang="en-US" dirty="0"/>
              <a:t>正在打包） </a:t>
            </a:r>
            <a:r>
              <a:rPr lang="en-US" altLang="zh-CN" dirty="0"/>
              <a:t>to leave for </a:t>
            </a:r>
            <a:r>
              <a:rPr lang="en-US" altLang="zh-CN" dirty="0" smtClean="0"/>
              <a:t>a weekend </a:t>
            </a:r>
            <a:r>
              <a:rPr lang="en-US" altLang="zh-CN" dirty="0"/>
              <a:t>away ________ </a:t>
            </a:r>
            <a:r>
              <a:rPr lang="zh-CN" altLang="en-US" dirty="0" smtClean="0"/>
              <a:t>（</a:t>
            </a:r>
            <a:r>
              <a:rPr lang="zh-CN" altLang="en-US" dirty="0"/>
              <a:t>这时）</a:t>
            </a:r>
            <a:r>
              <a:rPr lang="en-US" altLang="zh-CN" dirty="0"/>
              <a:t>my daughter heard cries for help.</a:t>
            </a:r>
          </a:p>
          <a:p>
            <a:r>
              <a:rPr lang="en-US" altLang="zh-CN" dirty="0"/>
              <a:t>(5) </a:t>
            </a:r>
            <a:r>
              <a:rPr lang="zh-CN" altLang="en-US" dirty="0"/>
              <a:t>［词汇复现］</a:t>
            </a:r>
            <a:r>
              <a:rPr lang="en-US" altLang="zh-CN" dirty="0"/>
              <a:t>I saw him smoke </a:t>
            </a:r>
            <a:r>
              <a:rPr lang="en-US" altLang="zh-CN" dirty="0" smtClean="0"/>
              <a:t>_______</a:t>
            </a:r>
            <a:r>
              <a:rPr lang="en-US" altLang="zh-CN" dirty="0"/>
              <a:t>_</a:t>
            </a:r>
            <a:r>
              <a:rPr lang="en-US" altLang="zh-CN" dirty="0" smtClean="0"/>
              <a:t>____ </a:t>
            </a:r>
            <a:r>
              <a:rPr lang="zh-CN" altLang="en-US" dirty="0" smtClean="0"/>
              <a:t>（</a:t>
            </a:r>
            <a:r>
              <a:rPr lang="zh-CN" altLang="en-US" dirty="0"/>
              <a:t>一包</a:t>
            </a:r>
            <a:r>
              <a:rPr lang="zh-CN" altLang="en-US" dirty="0" smtClean="0"/>
              <a:t>）</a:t>
            </a:r>
            <a:r>
              <a:rPr lang="en-US" altLang="zh-CN" dirty="0" smtClean="0"/>
              <a:t>cigarettes </a:t>
            </a:r>
            <a:r>
              <a:rPr lang="en-US" altLang="zh-CN" dirty="0"/>
              <a:t>a day </a:t>
            </a:r>
            <a:r>
              <a:rPr lang="en-US" altLang="zh-CN" i="1" dirty="0"/>
              <a:t>in the fl</a:t>
            </a:r>
            <a:r>
              <a:rPr lang="en-US" altLang="zh-CN" dirty="0"/>
              <a:t>esh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3337437" y="101519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10074554" y="102570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5082148" y="2118784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 of</a:t>
            </a:r>
          </a:p>
        </p:txBody>
      </p:sp>
    </p:spTree>
    <p:extLst>
      <p:ext uri="{BB962C8B-B14F-4D97-AF65-F5344CB8AC3E}">
        <p14:creationId xmlns:p14="http://schemas.microsoft.com/office/powerpoint/2010/main" val="117545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 汇十 　 </a:t>
            </a:r>
            <a:r>
              <a:rPr lang="en-US" altLang="zh-CN" b="1" dirty="0">
                <a:solidFill>
                  <a:srgbClr val="00B0F0"/>
                </a:solidFill>
              </a:rPr>
              <a:t>dip </a:t>
            </a:r>
            <a:r>
              <a:rPr lang="en-US" altLang="zh-CN" b="1" i="1" dirty="0" err="1">
                <a:solidFill>
                  <a:srgbClr val="00B0F0"/>
                </a:solidFill>
              </a:rPr>
              <a:t>vt.</a:t>
            </a:r>
            <a:r>
              <a:rPr lang="en-US" altLang="zh-CN" b="1" i="1" dirty="0">
                <a:solidFill>
                  <a:srgbClr val="00B0F0"/>
                </a:solidFill>
              </a:rPr>
              <a:t> &amp;  vi. </a:t>
            </a:r>
            <a:r>
              <a:rPr lang="zh-CN" altLang="en-US" b="1" dirty="0">
                <a:solidFill>
                  <a:srgbClr val="00B0F0"/>
                </a:solidFill>
              </a:rPr>
              <a:t>（</a:t>
            </a:r>
            <a:r>
              <a:rPr lang="en-US" altLang="zh-CN" b="1" dirty="0">
                <a:solidFill>
                  <a:srgbClr val="00B0F0"/>
                </a:solidFill>
              </a:rPr>
              <a:t>1</a:t>
            </a:r>
            <a:r>
              <a:rPr lang="zh-CN" altLang="en-US" b="1" dirty="0">
                <a:solidFill>
                  <a:srgbClr val="00B0F0"/>
                </a:solidFill>
              </a:rPr>
              <a:t>）浸，蘸 </a:t>
            </a:r>
            <a:r>
              <a:rPr lang="zh-CN" altLang="en-US" b="1" dirty="0" smtClean="0">
                <a:solidFill>
                  <a:srgbClr val="00B0F0"/>
                </a:solidFill>
              </a:rPr>
              <a:t>  （</a:t>
            </a:r>
            <a:r>
              <a:rPr lang="en-US" altLang="zh-CN" b="1" dirty="0">
                <a:solidFill>
                  <a:srgbClr val="00B0F0"/>
                </a:solidFill>
              </a:rPr>
              <a:t>2</a:t>
            </a:r>
            <a:r>
              <a:rPr lang="zh-CN" altLang="en-US" b="1" dirty="0">
                <a:solidFill>
                  <a:srgbClr val="00B0F0"/>
                </a:solidFill>
              </a:rPr>
              <a:t>）（使）下降，（使）下落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教材</a:t>
            </a:r>
            <a:r>
              <a:rPr lang="zh-CN" altLang="en-US" b="1" dirty="0"/>
              <a:t>原</a:t>
            </a:r>
            <a:r>
              <a:rPr lang="zh-CN" altLang="en-US" b="1" dirty="0" smtClean="0"/>
              <a:t>句</a:t>
            </a:r>
            <a:endParaRPr lang="zh-CN" altLang="en-US" b="1" dirty="0"/>
          </a:p>
          <a:p>
            <a:r>
              <a:rPr lang="en-US" altLang="zh-CN" dirty="0"/>
              <a:t>You would see it but you couldn’t </a:t>
            </a:r>
            <a:r>
              <a:rPr lang="en-US" altLang="zh-CN" b="1" dirty="0"/>
              <a:t>dip</a:t>
            </a:r>
            <a:r>
              <a:rPr lang="en-US" altLang="zh-CN" dirty="0"/>
              <a:t> </a:t>
            </a:r>
            <a:r>
              <a:rPr lang="en-US" altLang="zh-CN" dirty="0" smtClean="0"/>
              <a:t>your toes </a:t>
            </a:r>
            <a:r>
              <a:rPr lang="en-US" altLang="zh-CN" dirty="0"/>
              <a:t>in the sea or eat the foods you saw. </a:t>
            </a:r>
            <a:endParaRPr lang="en-US" altLang="zh-CN" dirty="0" smtClean="0"/>
          </a:p>
          <a:p>
            <a:r>
              <a:rPr lang="zh-CN" altLang="en-US" dirty="0" smtClean="0"/>
              <a:t>你能</a:t>
            </a:r>
            <a:r>
              <a:rPr lang="zh-CN" altLang="en-US" dirty="0"/>
              <a:t>看得到，但是你不能把脚趾浸入</a:t>
            </a:r>
            <a:r>
              <a:rPr lang="zh-CN" altLang="en-US" dirty="0" smtClean="0"/>
              <a:t>大海或</a:t>
            </a:r>
            <a:r>
              <a:rPr lang="zh-CN" altLang="en-US" dirty="0"/>
              <a:t>吃到你看到的食物。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</a:t>
            </a:r>
            <a:r>
              <a:rPr lang="zh-CN" altLang="en-US" b="1" dirty="0"/>
              <a:t>必</a:t>
            </a:r>
            <a:r>
              <a:rPr lang="zh-CN" altLang="en-US" b="1" dirty="0" smtClean="0"/>
              <a:t>记</a:t>
            </a:r>
            <a:endParaRPr lang="en-US" altLang="zh-CN" b="1" dirty="0" smtClean="0"/>
          </a:p>
          <a:p>
            <a:r>
              <a:rPr lang="en-US" altLang="zh-CN" dirty="0" smtClean="0"/>
              <a:t>dip </a:t>
            </a:r>
            <a:r>
              <a:rPr lang="en-US" altLang="zh-CN" dirty="0"/>
              <a:t>sth. in/into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把某物在另一物中浸 </a:t>
            </a:r>
            <a:r>
              <a:rPr lang="en-US" altLang="zh-CN" dirty="0" smtClean="0"/>
              <a:t>/</a:t>
            </a:r>
            <a:r>
              <a:rPr lang="zh-CN" altLang="en-US" dirty="0" smtClean="0"/>
              <a:t>蘸一下</a:t>
            </a:r>
            <a:endParaRPr lang="en-US" altLang="zh-CN" dirty="0" smtClean="0"/>
          </a:p>
          <a:p>
            <a:r>
              <a:rPr lang="en-US" altLang="zh-CN" dirty="0" smtClean="0"/>
              <a:t>dip </a:t>
            </a:r>
            <a:r>
              <a:rPr lang="en-US" altLang="zh-CN" dirty="0"/>
              <a:t>into </a:t>
            </a:r>
            <a:r>
              <a:rPr lang="zh-CN" altLang="en-US" dirty="0"/>
              <a:t>把手伸进（</a:t>
            </a:r>
            <a:r>
              <a:rPr lang="en-US" altLang="zh-CN" dirty="0"/>
              <a:t>……</a:t>
            </a:r>
            <a:r>
              <a:rPr lang="zh-CN" altLang="en-US" dirty="0"/>
              <a:t>里取东西）；</a:t>
            </a:r>
            <a:r>
              <a:rPr lang="zh-CN" altLang="en-US" dirty="0" smtClean="0"/>
              <a:t>浏览              </a:t>
            </a:r>
            <a:endParaRPr lang="en-US" altLang="zh-CN" dirty="0" smtClean="0"/>
          </a:p>
          <a:p>
            <a:r>
              <a:rPr lang="en-US" altLang="zh-CN" dirty="0" smtClean="0"/>
              <a:t>dip </a:t>
            </a:r>
            <a:r>
              <a:rPr lang="en-US" altLang="zh-CN" dirty="0"/>
              <a:t>into one’s pocket </a:t>
            </a:r>
            <a:r>
              <a:rPr lang="zh-CN" altLang="en-US" dirty="0"/>
              <a:t>花钱，</a:t>
            </a:r>
            <a:r>
              <a:rPr lang="zh-CN" altLang="en-US" dirty="0" smtClean="0"/>
              <a:t>掏腰包</a:t>
            </a:r>
            <a:r>
              <a:rPr lang="en-US" altLang="zh-CN" dirty="0" smtClean="0"/>
              <a:t>	dip </a:t>
            </a:r>
            <a:r>
              <a:rPr lang="en-US" altLang="zh-CN" dirty="0"/>
              <a:t>a toe in/into sth. </a:t>
            </a:r>
            <a:r>
              <a:rPr lang="zh-CN" altLang="en-US" dirty="0"/>
              <a:t>涉足某事，试做某事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学</a:t>
            </a:r>
            <a:r>
              <a:rPr lang="zh-CN" altLang="en-US" b="1" dirty="0"/>
              <a:t>法</a:t>
            </a:r>
            <a:r>
              <a:rPr lang="zh-CN" altLang="en-US" b="1" dirty="0" smtClean="0"/>
              <a:t>点拨</a:t>
            </a:r>
            <a:endParaRPr lang="en-US" altLang="zh-CN" b="1" dirty="0" smtClean="0"/>
          </a:p>
          <a:p>
            <a:r>
              <a:rPr lang="en-US" altLang="zh-CN" dirty="0" smtClean="0"/>
              <a:t>dipped</a:t>
            </a:r>
            <a:r>
              <a:rPr lang="zh-CN" altLang="en-US" dirty="0"/>
              <a:t>；</a:t>
            </a:r>
            <a:r>
              <a:rPr lang="en-US" altLang="zh-CN" dirty="0"/>
              <a:t>dipped</a:t>
            </a:r>
            <a:r>
              <a:rPr lang="zh-CN" altLang="en-US" dirty="0"/>
              <a:t>；</a:t>
            </a:r>
            <a:r>
              <a:rPr lang="en-US" altLang="zh-CN" dirty="0"/>
              <a:t>dipping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(1)She dipped her handkerchief  ________ the water and gently began to wipe </a:t>
            </a:r>
            <a:r>
              <a:rPr lang="en-US" altLang="zh-CN" dirty="0"/>
              <a:t>the dirt from the boy’s face.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写作</a:t>
            </a:r>
          </a:p>
          <a:p>
            <a:r>
              <a:rPr lang="en-US" altLang="zh-CN" dirty="0"/>
              <a:t>(2) I have only had time to  </a:t>
            </a:r>
            <a:r>
              <a:rPr lang="en-US" altLang="zh-CN" dirty="0" smtClean="0"/>
              <a:t>__________</a:t>
            </a:r>
            <a:r>
              <a:rPr lang="en-US" altLang="zh-CN" dirty="0"/>
              <a:t>____</a:t>
            </a:r>
            <a:r>
              <a:rPr lang="en-US" altLang="zh-CN" dirty="0" smtClean="0"/>
              <a:t>______ </a:t>
            </a:r>
            <a:r>
              <a:rPr lang="zh-CN" altLang="en-US" dirty="0" smtClean="0"/>
              <a:t>（浏览</a:t>
            </a:r>
            <a:r>
              <a:rPr lang="zh-CN" altLang="en-US" dirty="0"/>
              <a:t>这则报道）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(3) Lisa was forced to  </a:t>
            </a:r>
            <a:r>
              <a:rPr lang="en-US" altLang="zh-CN" dirty="0" smtClean="0"/>
              <a:t>________</a:t>
            </a:r>
            <a:r>
              <a:rPr lang="en-US" altLang="zh-CN" dirty="0"/>
              <a:t>____</a:t>
            </a:r>
            <a:r>
              <a:rPr lang="en-US" altLang="zh-CN" dirty="0" smtClean="0"/>
              <a:t>____ </a:t>
            </a:r>
            <a:r>
              <a:rPr lang="zh-CN" altLang="en-US" dirty="0" smtClean="0"/>
              <a:t>（</a:t>
            </a:r>
            <a:r>
              <a:rPr lang="zh-CN" altLang="en-US" dirty="0"/>
              <a:t>掏</a:t>
            </a:r>
            <a:r>
              <a:rPr lang="zh-CN" altLang="en-US" dirty="0" smtClean="0"/>
              <a:t>自己的</a:t>
            </a:r>
            <a:r>
              <a:rPr lang="zh-CN" altLang="en-US" dirty="0"/>
              <a:t>腰包） </a:t>
            </a:r>
            <a:r>
              <a:rPr lang="en-US" altLang="zh-CN" dirty="0"/>
              <a:t>to pay for the repair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4672248" y="1517568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in/into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4272857" y="328330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the report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537134" y="3910875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her pocket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996448" cy="5111172"/>
          </a:xfrm>
        </p:spPr>
        <p:txBody>
          <a:bodyPr/>
          <a:lstStyle/>
          <a:p>
            <a:pPr algn="ctr"/>
            <a:r>
              <a:rPr lang="zh-CN" altLang="en-US" b="1" dirty="0"/>
              <a:t>重点句式</a:t>
            </a:r>
          </a:p>
          <a:p>
            <a:r>
              <a:rPr lang="zh-CN" altLang="en-US" b="1" dirty="0">
                <a:solidFill>
                  <a:srgbClr val="00B0F0"/>
                </a:solidFill>
              </a:rPr>
              <a:t>句 式一 　现在分词（短语）作方式或伴随状语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教材</a:t>
            </a:r>
            <a:r>
              <a:rPr lang="zh-CN" altLang="en-US" b="1" dirty="0"/>
              <a:t>原</a:t>
            </a:r>
            <a:r>
              <a:rPr lang="zh-CN" altLang="en-US" b="1" dirty="0" smtClean="0"/>
              <a:t>句</a:t>
            </a:r>
            <a:endParaRPr lang="zh-CN" altLang="en-US" b="1" dirty="0"/>
          </a:p>
          <a:p>
            <a:r>
              <a:rPr lang="en-US" altLang="zh-CN" dirty="0"/>
              <a:t>Cathy</a:t>
            </a:r>
            <a:r>
              <a:rPr lang="zh-CN" altLang="en-US" dirty="0"/>
              <a:t>，</a:t>
            </a:r>
            <a:r>
              <a:rPr lang="en-US" altLang="zh-CN" dirty="0"/>
              <a:t>do you mean...</a:t>
            </a:r>
            <a:r>
              <a:rPr lang="en-US" altLang="zh-CN" b="1" dirty="0"/>
              <a:t>entering and </a:t>
            </a:r>
            <a:r>
              <a:rPr lang="en-US" altLang="zh-CN" b="1" dirty="0" smtClean="0"/>
              <a:t>exiting countries </a:t>
            </a:r>
            <a:r>
              <a:rPr lang="en-US" altLang="zh-CN" b="1" dirty="0"/>
              <a:t>in seconds and visiting all </a:t>
            </a:r>
            <a:r>
              <a:rPr lang="en-US" altLang="zh-CN" b="1" dirty="0" smtClean="0"/>
              <a:t>the historical sites</a:t>
            </a:r>
            <a:r>
              <a:rPr lang="en-US" altLang="zh-CN" dirty="0" smtClean="0"/>
              <a:t>? </a:t>
            </a:r>
            <a:r>
              <a:rPr lang="zh-CN" altLang="en-US" dirty="0" smtClean="0"/>
              <a:t>凯茜，你的意思是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在几秒钟内进出各国，并参观所有的历史古迹</a:t>
            </a:r>
            <a:r>
              <a:rPr lang="zh-CN" altLang="en-US" dirty="0"/>
              <a:t>吗？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要点归纳</a:t>
            </a:r>
            <a:endParaRPr lang="zh-CN" altLang="en-US" b="1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）用法：说明动作发生的背景或情况</a:t>
            </a:r>
            <a:r>
              <a:rPr lang="zh-CN" altLang="en-US" dirty="0" smtClean="0"/>
              <a:t>，表示</a:t>
            </a:r>
            <a:r>
              <a:rPr lang="zh-CN" altLang="en-US" dirty="0"/>
              <a:t>一个陪衬动作，它没有相应的状语</a:t>
            </a:r>
          </a:p>
          <a:p>
            <a:r>
              <a:rPr lang="zh-CN" altLang="en-US" dirty="0"/>
              <a:t>从句可以转换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dirty="0" smtClean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）与谓语动词的关系：一般情况下，</a:t>
            </a:r>
            <a:r>
              <a:rPr lang="zh-CN" altLang="en-US" dirty="0" smtClean="0"/>
              <a:t>现在</a:t>
            </a:r>
            <a:r>
              <a:rPr lang="zh-CN" altLang="en-US" dirty="0"/>
              <a:t>分词所表示的动作与谓语动词所表示</a:t>
            </a:r>
          </a:p>
          <a:p>
            <a:r>
              <a:rPr lang="zh-CN" altLang="en-US" dirty="0"/>
              <a:t>的动作同时发生。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）逻辑主语：它的逻辑主语就是句子</a:t>
            </a:r>
            <a:r>
              <a:rPr lang="zh-CN" altLang="en-US" dirty="0" smtClean="0"/>
              <a:t>的主语</a:t>
            </a:r>
            <a:r>
              <a:rPr lang="zh-CN" altLang="en-US" dirty="0"/>
              <a:t>。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学</a:t>
            </a:r>
            <a:r>
              <a:rPr lang="zh-CN" altLang="en-US" b="1" dirty="0"/>
              <a:t>法</a:t>
            </a:r>
            <a:r>
              <a:rPr lang="zh-CN" altLang="en-US" b="1" dirty="0" smtClean="0"/>
              <a:t>点拨</a:t>
            </a:r>
            <a:endParaRPr lang="zh-CN" altLang="en-US" b="1" dirty="0"/>
          </a:p>
          <a:p>
            <a:r>
              <a:rPr lang="zh-CN" altLang="en-US" dirty="0"/>
              <a:t>现在分词（短语）作伴随状语时，常</a:t>
            </a:r>
            <a:r>
              <a:rPr lang="zh-CN" altLang="en-US" dirty="0" smtClean="0"/>
              <a:t>置于句</a:t>
            </a:r>
            <a:r>
              <a:rPr lang="zh-CN" altLang="en-US" dirty="0"/>
              <a:t>末，可转换成一个并列谓语。</a:t>
            </a:r>
          </a:p>
        </p:txBody>
      </p:sp>
    </p:spTree>
    <p:extLst>
      <p:ext uri="{BB962C8B-B14F-4D97-AF65-F5344CB8AC3E}">
        <p14:creationId xmlns:p14="http://schemas.microsoft.com/office/powerpoint/2010/main" val="2879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>
            <a:normAutofit lnSpcReduction="10000"/>
          </a:bodyPr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</a:t>
            </a:r>
            <a:r>
              <a:rPr lang="zh-CN" altLang="en-US" dirty="0"/>
              <a:t>词汇复现］</a:t>
            </a:r>
            <a:r>
              <a:rPr lang="en-US" altLang="zh-CN" dirty="0"/>
              <a:t>He sat on the sofa</a:t>
            </a:r>
            <a:r>
              <a:rPr lang="zh-CN" altLang="en-US" dirty="0" smtClean="0"/>
              <a:t>，</a:t>
            </a:r>
            <a:r>
              <a:rPr lang="en-US" altLang="zh-CN" dirty="0" smtClean="0"/>
              <a:t>__________</a:t>
            </a:r>
            <a:r>
              <a:rPr lang="zh-CN" altLang="en-US" dirty="0" smtClean="0"/>
              <a:t>（</a:t>
            </a:r>
            <a:r>
              <a:rPr lang="en-US" altLang="zh-CN" dirty="0"/>
              <a:t>focus</a:t>
            </a:r>
            <a:r>
              <a:rPr lang="zh-CN" altLang="en-US" dirty="0"/>
              <a:t>） </a:t>
            </a:r>
            <a:r>
              <a:rPr lang="en-US" altLang="zh-CN" dirty="0"/>
              <a:t>his </a:t>
            </a:r>
            <a:r>
              <a:rPr lang="en-US" altLang="zh-CN" i="1" dirty="0"/>
              <a:t>attention</a:t>
            </a:r>
            <a:r>
              <a:rPr lang="en-US" altLang="zh-CN" dirty="0"/>
              <a:t> </a:t>
            </a:r>
            <a:r>
              <a:rPr lang="en-US" altLang="zh-CN" dirty="0" smtClean="0"/>
              <a:t>on a </a:t>
            </a:r>
            <a:r>
              <a:rPr lang="en-US" altLang="zh-CN" dirty="0"/>
              <a:t>storybook.</a:t>
            </a:r>
          </a:p>
          <a:p>
            <a:r>
              <a:rPr lang="en-US" altLang="zh-CN" dirty="0"/>
              <a:t>(2) </a:t>
            </a:r>
            <a:r>
              <a:rPr lang="zh-CN" altLang="en-US" dirty="0"/>
              <a:t>［词汇复现］</a:t>
            </a:r>
            <a:r>
              <a:rPr lang="en-US" altLang="zh-CN" dirty="0"/>
              <a:t>She shook her head</a:t>
            </a:r>
            <a:r>
              <a:rPr lang="zh-CN" altLang="en-US" dirty="0" smtClean="0"/>
              <a:t>，</a:t>
            </a:r>
            <a:r>
              <a:rPr lang="en-US" altLang="zh-CN" dirty="0"/>
              <a:t> __________ </a:t>
            </a:r>
            <a:r>
              <a:rPr lang="zh-CN" altLang="en-US" dirty="0" smtClean="0"/>
              <a:t>（</a:t>
            </a:r>
            <a:r>
              <a:rPr lang="en-US" altLang="zh-CN" dirty="0"/>
              <a:t>reject</a:t>
            </a:r>
            <a:r>
              <a:rPr lang="zh-CN" altLang="en-US" dirty="0"/>
              <a:t>） </a:t>
            </a:r>
            <a:r>
              <a:rPr lang="en-US" altLang="zh-CN" dirty="0"/>
              <a:t>my offer.</a:t>
            </a:r>
          </a:p>
          <a:p>
            <a:r>
              <a:rPr lang="en-US" altLang="zh-CN" dirty="0"/>
              <a:t>(3) </a:t>
            </a:r>
            <a:r>
              <a:rPr lang="zh-CN" altLang="en-US" dirty="0"/>
              <a:t>［词汇复现］</a:t>
            </a:r>
            <a:r>
              <a:rPr lang="en-US" altLang="zh-CN" dirty="0"/>
              <a:t>A waiter was </a:t>
            </a:r>
            <a:r>
              <a:rPr lang="en-US" altLang="zh-CN" i="1" dirty="0"/>
              <a:t>serving</a:t>
            </a:r>
            <a:r>
              <a:rPr lang="en-US" altLang="zh-CN" dirty="0"/>
              <a:t> a big group</a:t>
            </a:r>
            <a:r>
              <a:rPr lang="zh-CN" altLang="en-US" dirty="0"/>
              <a:t>，</a:t>
            </a:r>
            <a:r>
              <a:rPr lang="en-US" altLang="zh-CN" i="1" dirty="0"/>
              <a:t>rapidly</a:t>
            </a:r>
            <a:r>
              <a:rPr lang="en-US" altLang="zh-CN" dirty="0"/>
              <a:t> ___________</a:t>
            </a:r>
            <a:r>
              <a:rPr lang="zh-CN" altLang="en-US" dirty="0" smtClean="0"/>
              <a:t>（</a:t>
            </a:r>
            <a:r>
              <a:rPr lang="en-US" altLang="zh-CN" dirty="0"/>
              <a:t>rearrange</a:t>
            </a:r>
            <a:r>
              <a:rPr lang="zh-CN" altLang="en-US" dirty="0"/>
              <a:t>） </a:t>
            </a:r>
            <a:r>
              <a:rPr lang="en-US" altLang="zh-CN" dirty="0"/>
              <a:t>tables for them.</a:t>
            </a:r>
          </a:p>
          <a:p>
            <a:r>
              <a:rPr lang="en-US" altLang="zh-CN" dirty="0"/>
              <a:t>(4) Lots of rescue workers were working around the clock</a:t>
            </a:r>
            <a:r>
              <a:rPr lang="zh-CN" altLang="en-US" dirty="0" smtClean="0"/>
              <a:t>，</a:t>
            </a:r>
            <a:r>
              <a:rPr lang="en-US" altLang="zh-CN" dirty="0"/>
              <a:t> </a:t>
            </a:r>
            <a:r>
              <a:rPr lang="en-US" altLang="zh-CN" dirty="0" smtClean="0"/>
              <a:t>__________</a:t>
            </a:r>
            <a:r>
              <a:rPr lang="zh-CN" altLang="en-US" dirty="0" smtClean="0"/>
              <a:t>（</a:t>
            </a:r>
            <a:r>
              <a:rPr lang="en-US" altLang="zh-CN" dirty="0"/>
              <a:t>send</a:t>
            </a:r>
            <a:r>
              <a:rPr lang="zh-CN" altLang="en-US" dirty="0"/>
              <a:t>）</a:t>
            </a:r>
            <a:r>
              <a:rPr lang="en-US" altLang="zh-CN" dirty="0"/>
              <a:t>supplies to the earthquake-stricken area.</a:t>
            </a:r>
          </a:p>
          <a:p>
            <a:r>
              <a:rPr lang="en-US" altLang="zh-CN" dirty="0"/>
              <a:t>(5) He was busy writing a story</a:t>
            </a:r>
            <a:r>
              <a:rPr lang="zh-CN" altLang="en-US" dirty="0"/>
              <a:t>，</a:t>
            </a:r>
            <a:r>
              <a:rPr lang="en-US" altLang="zh-CN" dirty="0" smtClean="0"/>
              <a:t>only</a:t>
            </a:r>
            <a:r>
              <a:rPr lang="en-US" altLang="zh-CN" dirty="0"/>
              <a:t> __________ </a:t>
            </a:r>
            <a:r>
              <a:rPr lang="zh-CN" altLang="en-US" dirty="0" smtClean="0"/>
              <a:t>（</a:t>
            </a:r>
            <a:r>
              <a:rPr lang="en-US" altLang="zh-CN" dirty="0"/>
              <a:t>stop</a:t>
            </a:r>
            <a:r>
              <a:rPr lang="zh-CN" altLang="en-US" dirty="0"/>
              <a:t>） </a:t>
            </a:r>
            <a:r>
              <a:rPr lang="en-US" altLang="zh-CN" dirty="0"/>
              <a:t>once in a </a:t>
            </a:r>
            <a:r>
              <a:rPr lang="en-US" altLang="zh-CN" dirty="0" smtClean="0"/>
              <a:t>while to </a:t>
            </a:r>
            <a:r>
              <a:rPr lang="en-US" altLang="zh-CN" dirty="0"/>
              <a:t>smoke a cigarette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8"/>
          <p:cNvSpPr txBox="1"/>
          <p:nvPr/>
        </p:nvSpPr>
        <p:spPr>
          <a:xfrm>
            <a:off x="5250320" y="1494508"/>
            <a:ext cx="3368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5597158" y="2166155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7888416" y="2807291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rearranging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83009" y="3895092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5481548" y="5036510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en-US" altLang="zh-CN" dirty="0" smtClean="0"/>
              <a:t>(</a:t>
            </a:r>
            <a:r>
              <a:rPr lang="en-US" altLang="zh-CN" dirty="0"/>
              <a:t>6</a:t>
            </a:r>
            <a:r>
              <a:rPr lang="en-US" altLang="zh-CN" dirty="0" smtClean="0"/>
              <a:t>)</a:t>
            </a:r>
            <a:r>
              <a:rPr lang="en-US" altLang="zh-CN" dirty="0"/>
              <a:t> __________ </a:t>
            </a:r>
            <a:r>
              <a:rPr lang="zh-CN" altLang="en-US" dirty="0" smtClean="0"/>
              <a:t>（</a:t>
            </a:r>
            <a:r>
              <a:rPr lang="en-US" altLang="zh-CN" dirty="0"/>
              <a:t>walk</a:t>
            </a:r>
            <a:r>
              <a:rPr lang="zh-CN" altLang="en-US" dirty="0"/>
              <a:t>）</a:t>
            </a:r>
            <a:r>
              <a:rPr lang="en-US" altLang="zh-CN" dirty="0"/>
              <a:t>in the fields on a March afternoon</a:t>
            </a:r>
            <a:r>
              <a:rPr lang="zh-CN" altLang="en-US" dirty="0"/>
              <a:t>，</a:t>
            </a:r>
            <a:r>
              <a:rPr lang="en-US" altLang="zh-CN" dirty="0"/>
              <a:t>he could feel</a:t>
            </a:r>
          </a:p>
          <a:p>
            <a:r>
              <a:rPr lang="en-US" altLang="zh-CN" dirty="0"/>
              <a:t>the warmth of spring.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句型</a:t>
            </a:r>
            <a:r>
              <a:rPr lang="zh-CN" altLang="en-US" b="1" dirty="0"/>
              <a:t>转换</a:t>
            </a:r>
          </a:p>
          <a:p>
            <a:r>
              <a:rPr lang="en-US" altLang="zh-CN" dirty="0"/>
              <a:t>(7) </a:t>
            </a:r>
            <a:r>
              <a:rPr lang="zh-CN" altLang="en-US" dirty="0"/>
              <a:t>［词 汇 复 现］</a:t>
            </a:r>
            <a:r>
              <a:rPr lang="en-US" altLang="zh-CN" dirty="0"/>
              <a:t>The boys </a:t>
            </a:r>
            <a:r>
              <a:rPr lang="en-US" altLang="zh-CN" i="1" dirty="0"/>
              <a:t>exited through </a:t>
            </a:r>
            <a:r>
              <a:rPr lang="en-US" altLang="zh-CN" dirty="0"/>
              <a:t>a side door</a:t>
            </a:r>
            <a:r>
              <a:rPr lang="zh-CN" altLang="en-US" dirty="0"/>
              <a:t>，</a:t>
            </a:r>
            <a:r>
              <a:rPr lang="en-US" altLang="zh-CN" dirty="0"/>
              <a:t>and </a:t>
            </a:r>
            <a:r>
              <a:rPr lang="en-US" altLang="zh-CN" dirty="0" smtClean="0"/>
              <a:t>laughed merrily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→ The boys exited through a side door</a:t>
            </a:r>
            <a:r>
              <a:rPr lang="zh-CN" altLang="en-US" dirty="0" smtClean="0"/>
              <a:t>，</a:t>
            </a:r>
            <a:r>
              <a:rPr lang="en-US" altLang="zh-CN" dirty="0"/>
              <a:t> </a:t>
            </a:r>
            <a:r>
              <a:rPr lang="en-US" altLang="zh-CN" dirty="0" smtClean="0"/>
              <a:t>_______</a:t>
            </a:r>
            <a:r>
              <a:rPr lang="en-US" altLang="zh-CN" dirty="0"/>
              <a:t>___</a:t>
            </a:r>
            <a:r>
              <a:rPr lang="en-US" altLang="zh-CN" dirty="0" smtClean="0"/>
              <a:t>______.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1403534" y="905930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5597160" y="3407392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laughing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merrily</a:t>
            </a:r>
          </a:p>
        </p:txBody>
      </p:sp>
    </p:spTree>
    <p:extLst>
      <p:ext uri="{BB962C8B-B14F-4D97-AF65-F5344CB8AC3E}">
        <p14:creationId xmlns:p14="http://schemas.microsoft.com/office/powerpoint/2010/main" val="142153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9731" y="869183"/>
            <a:ext cx="10515600" cy="5205795"/>
          </a:xfrm>
        </p:spPr>
        <p:txBody>
          <a:bodyPr/>
          <a:lstStyle/>
          <a:p>
            <a:r>
              <a:rPr lang="en-US" altLang="zh-CN" dirty="0" smtClean="0"/>
              <a:t>4</a:t>
            </a:r>
            <a:r>
              <a:rPr lang="en-US" altLang="zh-CN" dirty="0"/>
              <a:t>. In Cathy’s opinion</a:t>
            </a:r>
            <a:r>
              <a:rPr lang="zh-CN" altLang="en-US" dirty="0"/>
              <a:t>，</a:t>
            </a:r>
            <a:r>
              <a:rPr lang="en-US" altLang="zh-CN" dirty="0"/>
              <a:t>virtual reality holidays have </a:t>
            </a:r>
            <a:r>
              <a:rPr lang="en-US" altLang="zh-CN" dirty="0" smtClean="0"/>
              <a:t>the following </a:t>
            </a:r>
            <a:r>
              <a:rPr lang="en-US" altLang="zh-CN" dirty="0"/>
              <a:t>advantages EXCEPT that </a:t>
            </a:r>
            <a:r>
              <a:rPr lang="zh-CN" altLang="en-US" u="sng" dirty="0"/>
              <a:t>　　　　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A. we don’t worry about the </a:t>
            </a:r>
            <a:r>
              <a:rPr lang="en-US" altLang="zh-CN" dirty="0" smtClean="0"/>
              <a:t>weather	B</a:t>
            </a:r>
            <a:r>
              <a:rPr lang="en-US" altLang="zh-CN" dirty="0"/>
              <a:t>. we can visit some countries in seconds</a:t>
            </a:r>
          </a:p>
          <a:p>
            <a:r>
              <a:rPr lang="en-US" altLang="zh-CN" dirty="0"/>
              <a:t>C. we can experience what we </a:t>
            </a:r>
            <a:r>
              <a:rPr lang="en-US" altLang="zh-CN" dirty="0" smtClean="0"/>
              <a:t>see	D</a:t>
            </a:r>
            <a:r>
              <a:rPr lang="en-US" altLang="zh-CN" dirty="0"/>
              <a:t>. we don’t have to spend much time travelling</a:t>
            </a:r>
          </a:p>
          <a:p>
            <a:r>
              <a:rPr lang="en-US" altLang="zh-CN" dirty="0"/>
              <a:t>5. What do we need in order to have a virtual </a:t>
            </a:r>
            <a:r>
              <a:rPr lang="en-US" altLang="zh-CN" dirty="0" smtClean="0"/>
              <a:t>reality holiday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A. Just a computer and the </a:t>
            </a:r>
            <a:r>
              <a:rPr lang="en-US" altLang="zh-CN" dirty="0" smtClean="0"/>
              <a:t>Internet.	B</a:t>
            </a:r>
            <a:r>
              <a:rPr lang="en-US" altLang="zh-CN" dirty="0"/>
              <a:t>. A suitcase.</a:t>
            </a:r>
          </a:p>
          <a:p>
            <a:r>
              <a:rPr lang="en-US" altLang="zh-CN" dirty="0"/>
              <a:t>C. A plane ticket</a:t>
            </a:r>
            <a:r>
              <a:rPr lang="en-US" altLang="zh-CN" dirty="0" smtClean="0"/>
              <a:t>.			D</a:t>
            </a:r>
            <a:r>
              <a:rPr lang="en-US" altLang="zh-CN" dirty="0"/>
              <a:t>. An umbrella.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057" y="2676988"/>
            <a:ext cx="108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057" y="3938228"/>
            <a:ext cx="108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17236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句 式二 　 </a:t>
            </a:r>
            <a:r>
              <a:rPr lang="en-US" altLang="zh-CN" b="1" dirty="0">
                <a:solidFill>
                  <a:srgbClr val="00B0F0"/>
                </a:solidFill>
              </a:rPr>
              <a:t>such + a </a:t>
            </a:r>
            <a:r>
              <a:rPr lang="zh-CN" altLang="en-US" b="1" dirty="0">
                <a:solidFill>
                  <a:srgbClr val="00B0F0"/>
                </a:solidFill>
              </a:rPr>
              <a:t>（ </a:t>
            </a:r>
            <a:r>
              <a:rPr lang="en-US" altLang="zh-CN" b="1" dirty="0">
                <a:solidFill>
                  <a:srgbClr val="00B0F0"/>
                </a:solidFill>
              </a:rPr>
              <a:t>n </a:t>
            </a:r>
            <a:r>
              <a:rPr lang="zh-CN" altLang="en-US" b="1" dirty="0">
                <a:solidFill>
                  <a:srgbClr val="00B0F0"/>
                </a:solidFill>
              </a:rPr>
              <a:t>）</a:t>
            </a:r>
            <a:r>
              <a:rPr lang="en-US" altLang="zh-CN" b="1" dirty="0">
                <a:solidFill>
                  <a:srgbClr val="00B0F0"/>
                </a:solidFill>
              </a:rPr>
              <a:t>+ </a:t>
            </a:r>
            <a:r>
              <a:rPr lang="en-US" altLang="zh-CN" b="1" i="1" dirty="0">
                <a:solidFill>
                  <a:srgbClr val="00B0F0"/>
                </a:solidFill>
              </a:rPr>
              <a:t>adj</a:t>
            </a:r>
            <a:r>
              <a:rPr lang="en-US" altLang="zh-CN" b="1" dirty="0">
                <a:solidFill>
                  <a:srgbClr val="00B0F0"/>
                </a:solidFill>
              </a:rPr>
              <a:t>. + </a:t>
            </a:r>
            <a:r>
              <a:rPr lang="zh-CN" altLang="en-US" b="1" dirty="0">
                <a:solidFill>
                  <a:srgbClr val="00B0F0"/>
                </a:solidFill>
              </a:rPr>
              <a:t>可数名词单数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教材</a:t>
            </a:r>
            <a:r>
              <a:rPr lang="zh-CN" altLang="en-US" b="1" dirty="0"/>
              <a:t>原</a:t>
            </a:r>
            <a:r>
              <a:rPr lang="zh-CN" altLang="en-US" b="1" dirty="0" smtClean="0"/>
              <a:t>句</a:t>
            </a:r>
            <a:endParaRPr lang="zh-CN" altLang="en-US" b="1" dirty="0"/>
          </a:p>
          <a:p>
            <a:r>
              <a:rPr lang="en-US" altLang="zh-CN" dirty="0"/>
              <a:t>...you would be able to study in </a:t>
            </a:r>
            <a:r>
              <a:rPr lang="en-US" altLang="zh-CN" b="1" dirty="0"/>
              <a:t>such </a:t>
            </a:r>
            <a:r>
              <a:rPr lang="en-US" altLang="zh-CN" b="1" dirty="0" smtClean="0"/>
              <a:t>a world-famous </a:t>
            </a:r>
            <a:r>
              <a:rPr lang="en-US" altLang="zh-CN" b="1" dirty="0"/>
              <a:t>university </a:t>
            </a:r>
            <a:r>
              <a:rPr lang="en-US" altLang="zh-CN" dirty="0"/>
              <a:t>without </a:t>
            </a:r>
            <a:r>
              <a:rPr lang="en-US" altLang="zh-CN" dirty="0" smtClean="0"/>
              <a:t>going out </a:t>
            </a:r>
            <a:r>
              <a:rPr lang="en-US" altLang="zh-CN" dirty="0"/>
              <a:t>of your room! ……</a:t>
            </a:r>
            <a:r>
              <a:rPr lang="zh-CN" altLang="en-US" dirty="0"/>
              <a:t>不用走出房间你</a:t>
            </a:r>
            <a:r>
              <a:rPr lang="zh-CN" altLang="en-US" dirty="0" smtClean="0"/>
              <a:t>就能</a:t>
            </a:r>
            <a:r>
              <a:rPr lang="zh-CN" altLang="en-US" dirty="0"/>
              <a:t>在这样一所世界闻名的大学里学习！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句法分析</a:t>
            </a:r>
            <a:endParaRPr lang="zh-CN" altLang="en-US" b="1" dirty="0"/>
          </a:p>
          <a:p>
            <a:r>
              <a:rPr lang="en-US" altLang="zh-CN" dirty="0"/>
              <a:t>such a world-famous university </a:t>
            </a:r>
            <a:r>
              <a:rPr lang="zh-CN" altLang="en-US" dirty="0"/>
              <a:t>这样一</a:t>
            </a:r>
            <a:r>
              <a:rPr lang="zh-CN" altLang="en-US" dirty="0" smtClean="0"/>
              <a:t>所世界</a:t>
            </a:r>
            <a:r>
              <a:rPr lang="zh-CN" altLang="en-US" dirty="0"/>
              <a:t>闻名的大学，“</a:t>
            </a:r>
            <a:r>
              <a:rPr lang="en-US" altLang="zh-CN" dirty="0" err="1"/>
              <a:t>such+a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</a:t>
            </a:r>
            <a:r>
              <a:rPr lang="en-US" altLang="zh-CN" dirty="0"/>
              <a:t>+</a:t>
            </a:r>
            <a:r>
              <a:rPr lang="en-US" altLang="zh-CN" i="1" dirty="0"/>
              <a:t>adj</a:t>
            </a:r>
            <a:r>
              <a:rPr lang="en-US" altLang="zh-CN" dirty="0"/>
              <a:t>. + </a:t>
            </a:r>
            <a:r>
              <a:rPr lang="zh-CN" altLang="en-US" dirty="0"/>
              <a:t>可</a:t>
            </a:r>
          </a:p>
          <a:p>
            <a:r>
              <a:rPr lang="zh-CN" altLang="en-US" dirty="0"/>
              <a:t>数名词单数”结构。</a:t>
            </a: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260724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归纳拓展</a:t>
            </a:r>
            <a:endParaRPr lang="zh-CN" altLang="en-US" b="1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such </a:t>
            </a:r>
            <a:r>
              <a:rPr lang="zh-CN" altLang="en-US" dirty="0"/>
              <a:t>修饰名词：</a:t>
            </a:r>
          </a:p>
          <a:p>
            <a:r>
              <a:rPr lang="en-US" altLang="zh-CN" dirty="0" err="1"/>
              <a:t>such+a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</a:t>
            </a:r>
            <a:r>
              <a:rPr lang="en-US" altLang="zh-CN" dirty="0"/>
              <a:t>+ </a:t>
            </a:r>
            <a:r>
              <a:rPr lang="zh-CN" altLang="en-US" dirty="0"/>
              <a:t>形容词 </a:t>
            </a:r>
            <a:r>
              <a:rPr lang="en-US" altLang="zh-CN" dirty="0"/>
              <a:t>+ </a:t>
            </a:r>
            <a:r>
              <a:rPr lang="zh-CN" altLang="en-US" dirty="0"/>
              <a:t>可数名词单数</a:t>
            </a:r>
          </a:p>
          <a:p>
            <a:r>
              <a:rPr lang="en-US" altLang="zh-CN" dirty="0"/>
              <a:t>such+ </a:t>
            </a:r>
            <a:r>
              <a:rPr lang="zh-CN" altLang="en-US" dirty="0"/>
              <a:t>形容词 </a:t>
            </a:r>
            <a:r>
              <a:rPr lang="en-US" altLang="zh-CN" dirty="0"/>
              <a:t>+ </a:t>
            </a:r>
            <a:r>
              <a:rPr lang="zh-CN" altLang="en-US" dirty="0"/>
              <a:t>可数名词</a:t>
            </a:r>
            <a:r>
              <a:rPr lang="zh-CN" altLang="en-US" dirty="0" smtClean="0"/>
              <a:t>复数</a:t>
            </a:r>
            <a:r>
              <a:rPr lang="en-US" altLang="zh-CN" dirty="0" smtClean="0"/>
              <a:t>			such</a:t>
            </a:r>
            <a:r>
              <a:rPr lang="en-US" altLang="zh-CN" dirty="0"/>
              <a:t>+ </a:t>
            </a:r>
            <a:r>
              <a:rPr lang="zh-CN" altLang="en-US" dirty="0"/>
              <a:t>形容词 </a:t>
            </a:r>
            <a:r>
              <a:rPr lang="en-US" altLang="zh-CN" dirty="0"/>
              <a:t>+ </a:t>
            </a:r>
            <a:r>
              <a:rPr lang="zh-CN" altLang="en-US" dirty="0"/>
              <a:t>不可数名词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so </a:t>
            </a:r>
            <a:r>
              <a:rPr lang="zh-CN" altLang="en-US" dirty="0"/>
              <a:t>修饰形容词或副词：</a:t>
            </a:r>
          </a:p>
          <a:p>
            <a:r>
              <a:rPr lang="en-US" altLang="zh-CN" dirty="0"/>
              <a:t>so+ </a:t>
            </a:r>
            <a:r>
              <a:rPr lang="zh-CN" altLang="en-US" dirty="0"/>
              <a:t>形容词 </a:t>
            </a:r>
            <a:r>
              <a:rPr lang="en-US" altLang="zh-CN" dirty="0"/>
              <a:t>/ </a:t>
            </a:r>
            <a:r>
              <a:rPr lang="zh-CN" altLang="en-US" dirty="0" smtClean="0"/>
              <a:t>副词</a:t>
            </a:r>
            <a:r>
              <a:rPr lang="en-US" altLang="zh-CN" dirty="0" smtClean="0"/>
              <a:t>		            		so</a:t>
            </a:r>
            <a:r>
              <a:rPr lang="en-US" altLang="zh-CN" dirty="0"/>
              <a:t>+ </a:t>
            </a:r>
            <a:r>
              <a:rPr lang="zh-CN" altLang="en-US" dirty="0"/>
              <a:t>形容词 </a:t>
            </a:r>
            <a:r>
              <a:rPr lang="en-US" altLang="zh-CN" dirty="0"/>
              <a:t>+a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</a:t>
            </a:r>
            <a:r>
              <a:rPr lang="en-US" altLang="zh-CN" dirty="0"/>
              <a:t>+ </a:t>
            </a:r>
            <a:r>
              <a:rPr lang="zh-CN" altLang="en-US" dirty="0"/>
              <a:t>可数名词</a:t>
            </a:r>
            <a:r>
              <a:rPr lang="zh-CN" altLang="en-US" dirty="0" smtClean="0"/>
              <a:t>单数</a:t>
            </a:r>
            <a:endParaRPr lang="en-US" altLang="zh-CN" dirty="0" smtClean="0"/>
          </a:p>
          <a:p>
            <a:r>
              <a:rPr lang="en-US" altLang="zh-CN" dirty="0"/>
              <a:t>so many/few+ </a:t>
            </a:r>
            <a:r>
              <a:rPr lang="zh-CN" altLang="en-US" dirty="0"/>
              <a:t>可数名词复数</a:t>
            </a:r>
            <a:r>
              <a:rPr lang="en-US" altLang="zh-CN" dirty="0"/>
              <a:t>	</a:t>
            </a:r>
            <a:r>
              <a:rPr lang="en-US" altLang="zh-CN" dirty="0" smtClean="0"/>
              <a:t>            		so </a:t>
            </a:r>
            <a:r>
              <a:rPr lang="en-US" altLang="zh-CN" dirty="0"/>
              <a:t>much/ little</a:t>
            </a:r>
            <a:r>
              <a:rPr lang="zh-CN" altLang="en-US" dirty="0"/>
              <a:t>（少）</a:t>
            </a:r>
            <a:r>
              <a:rPr lang="en-US" altLang="zh-CN" dirty="0"/>
              <a:t>+ </a:t>
            </a:r>
            <a:r>
              <a:rPr lang="zh-CN" altLang="en-US" dirty="0"/>
              <a:t>不可数名词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071538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易</a:t>
            </a:r>
            <a:r>
              <a:rPr lang="zh-CN" altLang="en-US" b="1" dirty="0"/>
              <a:t>混</a:t>
            </a:r>
            <a:r>
              <a:rPr lang="zh-CN" altLang="en-US" b="1" dirty="0" smtClean="0"/>
              <a:t>比较</a:t>
            </a:r>
            <a:endParaRPr lang="zh-CN" altLang="en-US" b="1" dirty="0"/>
          </a:p>
          <a:p>
            <a:r>
              <a:rPr lang="en-US" altLang="zh-CN" dirty="0"/>
              <a:t>so+ </a:t>
            </a:r>
            <a:r>
              <a:rPr lang="zh-CN" altLang="en-US" dirty="0"/>
              <a:t>形容词 </a:t>
            </a:r>
            <a:r>
              <a:rPr lang="en-US" altLang="zh-CN" dirty="0"/>
              <a:t>+a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</a:t>
            </a:r>
            <a:r>
              <a:rPr lang="en-US" altLang="zh-CN" dirty="0"/>
              <a:t>+ </a:t>
            </a:r>
            <a:r>
              <a:rPr lang="zh-CN" altLang="en-US" dirty="0"/>
              <a:t>可数名词</a:t>
            </a:r>
            <a:r>
              <a:rPr lang="zh-CN" altLang="en-US" dirty="0" smtClean="0"/>
              <a:t>单数</a:t>
            </a:r>
            <a:endParaRPr lang="en-US" altLang="zh-CN" dirty="0" smtClean="0"/>
          </a:p>
          <a:p>
            <a:r>
              <a:rPr lang="en-US" altLang="zh-CN" dirty="0" smtClean="0"/>
              <a:t>=</a:t>
            </a:r>
            <a:r>
              <a:rPr lang="en-US" altLang="zh-CN" dirty="0" err="1"/>
              <a:t>such+a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</a:t>
            </a:r>
            <a:r>
              <a:rPr lang="en-US" altLang="zh-CN" dirty="0"/>
              <a:t>+ </a:t>
            </a:r>
            <a:r>
              <a:rPr lang="zh-CN" altLang="en-US" dirty="0"/>
              <a:t>形容词 </a:t>
            </a:r>
            <a:r>
              <a:rPr lang="en-US" altLang="zh-CN" dirty="0"/>
              <a:t>+ </a:t>
            </a:r>
            <a:r>
              <a:rPr lang="zh-CN" altLang="en-US" dirty="0"/>
              <a:t>可数名词单数</a:t>
            </a:r>
          </a:p>
          <a:p>
            <a:r>
              <a:rPr lang="en-US" altLang="zh-CN" dirty="0"/>
              <a:t>so lovely a day=such a lovely </a:t>
            </a:r>
            <a:r>
              <a:rPr lang="en-US" altLang="zh-CN" dirty="0" smtClean="0"/>
              <a:t>day</a:t>
            </a:r>
            <a:r>
              <a:rPr lang="zh-CN" altLang="en-US" dirty="0" smtClean="0"/>
              <a:t>如此</a:t>
            </a:r>
            <a:r>
              <a:rPr lang="zh-CN" altLang="en-US" dirty="0"/>
              <a:t>美好的一天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误区警示</a:t>
            </a:r>
            <a:endParaRPr lang="zh-CN" altLang="en-US" b="1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so...that... </a:t>
            </a:r>
            <a:r>
              <a:rPr lang="zh-CN" altLang="en-US" dirty="0"/>
              <a:t>和 </a:t>
            </a:r>
            <a:r>
              <a:rPr lang="en-US" altLang="zh-CN" dirty="0"/>
              <a:t>such...that... </a:t>
            </a:r>
            <a:r>
              <a:rPr lang="zh-CN" altLang="en-US" dirty="0"/>
              <a:t>句式表示“</a:t>
            </a:r>
            <a:r>
              <a:rPr lang="zh-CN" altLang="en-US" dirty="0" smtClean="0"/>
              <a:t>如此</a:t>
            </a:r>
            <a:r>
              <a:rPr lang="en-US" altLang="zh-CN" dirty="0"/>
              <a:t>……</a:t>
            </a:r>
            <a:r>
              <a:rPr lang="zh-CN" altLang="en-US" dirty="0"/>
              <a:t>以至于</a:t>
            </a:r>
            <a:r>
              <a:rPr lang="en-US" altLang="zh-CN" dirty="0"/>
              <a:t>……”</a:t>
            </a:r>
            <a:r>
              <a:rPr lang="zh-CN" altLang="en-US" dirty="0"/>
              <a:t>，</a:t>
            </a:r>
            <a:r>
              <a:rPr lang="en-US" altLang="zh-CN" dirty="0"/>
              <a:t>that </a:t>
            </a:r>
            <a:r>
              <a:rPr lang="zh-CN" altLang="en-US" dirty="0"/>
              <a:t>引导结果</a:t>
            </a:r>
            <a:r>
              <a:rPr lang="zh-CN" altLang="en-US" dirty="0" smtClean="0"/>
              <a:t>状语从句</a:t>
            </a:r>
            <a:r>
              <a:rPr lang="zh-CN" altLang="en-US" dirty="0"/>
              <a:t>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so/such</a:t>
            </a:r>
            <a:r>
              <a:rPr lang="zh-CN" altLang="en-US" dirty="0"/>
              <a:t>置于句首，主句需要用部分倒装。</a:t>
            </a:r>
          </a:p>
        </p:txBody>
      </p:sp>
    </p:spTree>
    <p:extLst>
      <p:ext uri="{BB962C8B-B14F-4D97-AF65-F5344CB8AC3E}">
        <p14:creationId xmlns:p14="http://schemas.microsoft.com/office/powerpoint/2010/main" val="2515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辨析</a:t>
            </a:r>
            <a:r>
              <a:rPr lang="zh-CN" altLang="en-US" b="1" dirty="0"/>
              <a:t>填空</a:t>
            </a:r>
            <a:r>
              <a:rPr lang="zh-CN" altLang="en-US" dirty="0"/>
              <a:t>（</a:t>
            </a:r>
            <a:r>
              <a:rPr lang="en-US" altLang="zh-CN" dirty="0"/>
              <a:t>so/such</a:t>
            </a:r>
            <a:r>
              <a:rPr lang="zh-CN" altLang="en-US" dirty="0"/>
              <a:t>）</a:t>
            </a:r>
          </a:p>
          <a:p>
            <a:r>
              <a:rPr lang="en-US" altLang="zh-CN" dirty="0" smtClean="0"/>
              <a:t>(1)It’s </a:t>
            </a:r>
            <a:r>
              <a:rPr lang="en-US" altLang="zh-CN" dirty="0"/>
              <a:t>impossible for </a:t>
            </a:r>
            <a:r>
              <a:rPr lang="en-US" altLang="zh-CN" dirty="0" smtClean="0"/>
              <a:t>_______ few </a:t>
            </a:r>
            <a:r>
              <a:rPr lang="en-US" altLang="zh-CN" dirty="0"/>
              <a:t>people to finish _______ </a:t>
            </a:r>
            <a:r>
              <a:rPr lang="en-US" altLang="zh-CN" dirty="0" smtClean="0"/>
              <a:t>a </a:t>
            </a:r>
            <a:r>
              <a:rPr lang="en-US" altLang="zh-CN" dirty="0"/>
              <a:t>lot </a:t>
            </a:r>
            <a:r>
              <a:rPr lang="en-US" altLang="zh-CN" dirty="0" smtClean="0"/>
              <a:t>of work </a:t>
            </a:r>
            <a:r>
              <a:rPr lang="en-US" altLang="zh-CN" dirty="0"/>
              <a:t>in only two days.</a:t>
            </a:r>
          </a:p>
          <a:p>
            <a:r>
              <a:rPr lang="en-US" altLang="zh-CN" dirty="0"/>
              <a:t>(2) I haven’t seen Ann for _______ </a:t>
            </a:r>
            <a:r>
              <a:rPr lang="en-US" altLang="zh-CN" dirty="0" smtClean="0"/>
              <a:t>long </a:t>
            </a:r>
            <a:r>
              <a:rPr lang="en-US" altLang="zh-CN" dirty="0"/>
              <a:t>that I’ve forgotten what </a:t>
            </a:r>
            <a:r>
              <a:rPr lang="en-US" altLang="zh-CN" dirty="0" smtClean="0"/>
              <a:t>she looks </a:t>
            </a:r>
            <a:r>
              <a:rPr lang="en-US" altLang="zh-CN" dirty="0"/>
              <a:t>like.</a:t>
            </a:r>
          </a:p>
          <a:p>
            <a:r>
              <a:rPr lang="en-US" altLang="zh-CN" dirty="0"/>
              <a:t>(3) I really enjoyed your party—it was _______ </a:t>
            </a:r>
            <a:r>
              <a:rPr lang="en-US" altLang="zh-CN" dirty="0" smtClean="0"/>
              <a:t>much </a:t>
            </a:r>
            <a:r>
              <a:rPr lang="en-US" altLang="zh-CN" dirty="0"/>
              <a:t>fun.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写作</a:t>
            </a:r>
          </a:p>
          <a:p>
            <a:r>
              <a:rPr lang="en-US" altLang="zh-CN" dirty="0"/>
              <a:t>(4) </a:t>
            </a:r>
            <a:r>
              <a:rPr lang="zh-CN" altLang="en-US" dirty="0"/>
              <a:t>她是一个如此聪明的女孩。（</a:t>
            </a:r>
            <a:r>
              <a:rPr lang="en-US" altLang="zh-CN" dirty="0"/>
              <a:t>such/so</a:t>
            </a:r>
            <a:r>
              <a:rPr lang="zh-CN" altLang="en-US" dirty="0"/>
              <a:t>）</a:t>
            </a:r>
          </a:p>
          <a:p>
            <a:r>
              <a:rPr lang="zh-CN" altLang="en-US" dirty="0"/>
              <a:t>　</a:t>
            </a:r>
          </a:p>
        </p:txBody>
      </p:sp>
      <p:sp>
        <p:nvSpPr>
          <p:cNvPr id="4" name="文本框 8"/>
          <p:cNvSpPr txBox="1"/>
          <p:nvPr/>
        </p:nvSpPr>
        <p:spPr>
          <a:xfrm>
            <a:off x="3552898" y="152603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6679726" y="1536552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4104691" y="2156659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5513077" y="2797788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1224855" y="4683865"/>
            <a:ext cx="9537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such a clever girl/so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clever a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girl.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en-US" altLang="zh-CN" dirty="0"/>
              <a:t>(5) </a:t>
            </a:r>
            <a:r>
              <a:rPr lang="zh-CN" altLang="en-US" dirty="0"/>
              <a:t>这是如此重要的一课，以至于我们都把注意力集中在上面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  <a:p>
            <a:r>
              <a:rPr lang="en-US" altLang="zh-CN" dirty="0" smtClean="0"/>
              <a:t>(</a:t>
            </a:r>
            <a:r>
              <a:rPr lang="en-US" altLang="zh-CN" dirty="0"/>
              <a:t>6) He </a:t>
            </a:r>
            <a:r>
              <a:rPr lang="en-US" altLang="zh-CN" dirty="0" smtClean="0"/>
              <a:t>_____________</a:t>
            </a:r>
            <a:r>
              <a:rPr lang="en-US" altLang="zh-CN" dirty="0"/>
              <a:t>_____</a:t>
            </a:r>
            <a:r>
              <a:rPr lang="en-US" altLang="zh-CN" dirty="0" smtClean="0"/>
              <a:t>____ </a:t>
            </a:r>
            <a:r>
              <a:rPr lang="zh-CN" altLang="en-US" dirty="0" smtClean="0"/>
              <a:t>（</a:t>
            </a:r>
            <a:r>
              <a:rPr lang="zh-CN" altLang="en-US" dirty="0"/>
              <a:t>赚如此少</a:t>
            </a:r>
            <a:r>
              <a:rPr lang="zh-CN" altLang="en-US" dirty="0" smtClean="0"/>
              <a:t>的钱</a:t>
            </a:r>
            <a:r>
              <a:rPr lang="zh-CN" altLang="en-US" dirty="0"/>
              <a:t>以至于）</a:t>
            </a:r>
            <a:r>
              <a:rPr lang="en-US" altLang="zh-CN" dirty="0"/>
              <a:t>he found it hard to provide for his children.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句型</a:t>
            </a:r>
            <a:r>
              <a:rPr lang="zh-CN" altLang="en-US" b="1" dirty="0"/>
              <a:t>转换</a:t>
            </a:r>
          </a:p>
          <a:p>
            <a:r>
              <a:rPr lang="en-US" altLang="zh-CN" dirty="0"/>
              <a:t>(7) John was so busy that he didn’t have time for fun.</a:t>
            </a:r>
          </a:p>
          <a:p>
            <a:r>
              <a:rPr lang="en-US" altLang="zh-CN" dirty="0"/>
              <a:t>=John was </a:t>
            </a:r>
            <a:r>
              <a:rPr lang="en-US" altLang="zh-CN" dirty="0" smtClean="0"/>
              <a:t>____________</a:t>
            </a:r>
            <a:r>
              <a:rPr lang="en-US" altLang="zh-CN" dirty="0"/>
              <a:t>_____</a:t>
            </a:r>
            <a:r>
              <a:rPr lang="en-US" altLang="zh-CN" dirty="0" smtClean="0"/>
              <a:t>_____ for </a:t>
            </a:r>
            <a:r>
              <a:rPr lang="en-US" altLang="zh-CN" dirty="0"/>
              <a:t>fun.</a:t>
            </a:r>
          </a:p>
          <a:p>
            <a:r>
              <a:rPr lang="en-US" altLang="zh-CN" dirty="0"/>
              <a:t>=So busy </a:t>
            </a:r>
            <a:r>
              <a:rPr lang="en-US" altLang="zh-CN" dirty="0" smtClean="0"/>
              <a:t>__________ that </a:t>
            </a:r>
            <a:r>
              <a:rPr lang="en-US" altLang="zh-CN" dirty="0"/>
              <a:t>he didn’t have time for fun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1729354" y="2188192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earned so little money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1256388" y="1371399"/>
            <a:ext cx="9516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so important a lesson that we all focused our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 on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 </a:t>
            </a:r>
            <a:endParaRPr lang="en-US" altLang="zh-C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such an important lesson that we all focused our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 on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2328438" y="453199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busy to have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2065683" y="5194249"/>
            <a:ext cx="18364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John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3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2"/>
          <p:cNvSpPr txBox="1">
            <a:spLocks/>
          </p:cNvSpPr>
          <p:nvPr/>
        </p:nvSpPr>
        <p:spPr bwMode="auto">
          <a:xfrm>
            <a:off x="884085" y="804105"/>
            <a:ext cx="286810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综合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提升能力</a:t>
            </a:r>
          </a:p>
        </p:txBody>
      </p:sp>
      <p:pic>
        <p:nvPicPr>
          <p:cNvPr id="10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22" y="629645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38200" y="1377950"/>
            <a:ext cx="10515600" cy="4799013"/>
          </a:xfrm>
        </p:spPr>
        <p:txBody>
          <a:bodyPr/>
          <a:lstStyle/>
          <a:p>
            <a:pPr algn="ctr"/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完成</a:t>
            </a:r>
            <a:r>
              <a:rPr lang="zh-CN" altLang="en-US" sz="2400" b="1" dirty="0" smtClean="0">
                <a:latin typeface="宋体" pitchFamily="2" charset="-122"/>
              </a:rPr>
              <a:t>“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综合练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提升能力</a:t>
            </a:r>
            <a:r>
              <a:rPr lang="zh-CN" altLang="en-US" sz="2400" b="1" dirty="0" smtClean="0">
                <a:latin typeface="宋体" pitchFamily="2" charset="-122"/>
              </a:rPr>
              <a:t>”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中的题目</a:t>
            </a:r>
          </a:p>
        </p:txBody>
      </p:sp>
    </p:spTree>
    <p:extLst>
      <p:ext uri="{BB962C8B-B14F-4D97-AF65-F5344CB8AC3E}">
        <p14:creationId xmlns:p14="http://schemas.microsoft.com/office/powerpoint/2010/main" val="40164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pPr algn="ctr"/>
            <a:r>
              <a:rPr lang="zh-CN" altLang="en-US" b="1" dirty="0"/>
              <a:t>单元语法</a:t>
            </a:r>
          </a:p>
          <a:p>
            <a:pPr algn="ctr"/>
            <a:r>
              <a:rPr lang="en-US" altLang="zh-CN" b="1" dirty="0"/>
              <a:t>if </a:t>
            </a:r>
            <a:r>
              <a:rPr lang="zh-CN" altLang="en-US" b="1" dirty="0"/>
              <a:t>引导的条件状语从句</a:t>
            </a:r>
            <a:endParaRPr lang="en-US" altLang="zh-CN" b="1" dirty="0"/>
          </a:p>
          <a:p>
            <a:r>
              <a:rPr lang="zh-CN" altLang="en-US" b="1" dirty="0">
                <a:solidFill>
                  <a:srgbClr val="00B0F0"/>
                </a:solidFill>
              </a:rPr>
              <a:t>要 点一 　真实条件句和虚拟</a:t>
            </a:r>
            <a:r>
              <a:rPr lang="zh-CN" altLang="en-US" b="1" dirty="0" smtClean="0">
                <a:solidFill>
                  <a:srgbClr val="00B0F0"/>
                </a:solidFill>
              </a:rPr>
              <a:t>条件句</a:t>
            </a:r>
            <a:endParaRPr lang="en-US" altLang="zh-CN" b="1" dirty="0" smtClean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用法归纳  </a:t>
            </a:r>
            <a:r>
              <a:rPr lang="en-US" altLang="zh-CN" dirty="0" smtClean="0"/>
              <a:t>if </a:t>
            </a:r>
            <a:r>
              <a:rPr lang="zh-CN" altLang="en-US" dirty="0"/>
              <a:t>引导的条件状语从句分为真实</a:t>
            </a:r>
            <a:r>
              <a:rPr lang="zh-CN" altLang="en-US" dirty="0" smtClean="0"/>
              <a:t>条件句和</a:t>
            </a:r>
            <a:r>
              <a:rPr lang="zh-CN" altLang="en-US" dirty="0"/>
              <a:t>虚拟条件句两种。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）真实条件句：假设的情况可能发生</a:t>
            </a:r>
            <a:r>
              <a:rPr lang="zh-CN" altLang="en-US" dirty="0" smtClean="0"/>
              <a:t>，是</a:t>
            </a:r>
            <a:r>
              <a:rPr lang="zh-CN" altLang="en-US" dirty="0"/>
              <a:t>真实条件，用陈述语气。主句是一般将</a:t>
            </a:r>
          </a:p>
          <a:p>
            <a:r>
              <a:rPr lang="zh-CN" altLang="en-US" dirty="0"/>
              <a:t>来时，则从句用一般现在时表示将来。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）虚拟条件句：假设的情况根本</a:t>
            </a:r>
            <a:r>
              <a:rPr lang="zh-CN" altLang="en-US" dirty="0" smtClean="0"/>
              <a:t>不可能实现</a:t>
            </a:r>
            <a:r>
              <a:rPr lang="zh-CN" altLang="en-US" dirty="0"/>
              <a:t>或实现的可能性很小，主句和从句</a:t>
            </a:r>
          </a:p>
          <a:p>
            <a:r>
              <a:rPr lang="zh-CN" altLang="en-US" dirty="0"/>
              <a:t>都用虚拟语气。</a:t>
            </a: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654339" y="804105"/>
            <a:ext cx="286663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题组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领悟方法</a:t>
            </a: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79" y="629645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5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</a:t>
            </a:r>
            <a:r>
              <a:rPr lang="zh-CN" altLang="en-US" dirty="0"/>
              <a:t>词汇复现］</a:t>
            </a:r>
            <a:r>
              <a:rPr lang="en-US" altLang="zh-CN" dirty="0"/>
              <a:t>I will </a:t>
            </a:r>
            <a:r>
              <a:rPr lang="en-US" altLang="zh-CN" i="1" dirty="0"/>
              <a:t>likely</a:t>
            </a:r>
            <a:r>
              <a:rPr lang="en-US" altLang="zh-CN" dirty="0"/>
              <a:t> go to the party if I ___________</a:t>
            </a:r>
            <a:r>
              <a:rPr lang="zh-CN" altLang="en-US" dirty="0" smtClean="0"/>
              <a:t>（</a:t>
            </a:r>
            <a:r>
              <a:rPr lang="en-US" altLang="zh-CN" dirty="0"/>
              <a:t>invite</a:t>
            </a:r>
            <a:r>
              <a:rPr lang="zh-CN" altLang="en-US" dirty="0"/>
              <a:t>）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(2) If it doesn’t rain tomorrow</a:t>
            </a:r>
            <a:r>
              <a:rPr lang="zh-CN" altLang="en-US" dirty="0"/>
              <a:t>，</a:t>
            </a:r>
            <a:r>
              <a:rPr lang="en-US" altLang="zh-CN" dirty="0"/>
              <a:t>I ________ </a:t>
            </a:r>
            <a:r>
              <a:rPr lang="zh-CN" altLang="en-US" dirty="0" smtClean="0"/>
              <a:t>（</a:t>
            </a:r>
            <a:r>
              <a:rPr lang="en-US" altLang="zh-CN" dirty="0"/>
              <a:t>go</a:t>
            </a:r>
            <a:r>
              <a:rPr lang="zh-CN" altLang="en-US" dirty="0"/>
              <a:t>）</a:t>
            </a:r>
            <a:r>
              <a:rPr lang="en-US" altLang="zh-CN" dirty="0"/>
              <a:t>for a picnic.</a:t>
            </a: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判断</a:t>
            </a:r>
            <a:r>
              <a:rPr lang="zh-CN" altLang="en-US" b="1" dirty="0"/>
              <a:t>语气</a:t>
            </a:r>
            <a:r>
              <a:rPr lang="zh-CN" altLang="en-US" dirty="0"/>
              <a:t>（陈述语气 </a:t>
            </a:r>
            <a:r>
              <a:rPr lang="en-US" altLang="zh-CN" dirty="0"/>
              <a:t>/ </a:t>
            </a:r>
            <a:r>
              <a:rPr lang="zh-CN" altLang="en-US" dirty="0"/>
              <a:t>虚拟语气）</a:t>
            </a:r>
          </a:p>
          <a:p>
            <a:r>
              <a:rPr lang="en-US" altLang="zh-CN" dirty="0"/>
              <a:t>(3) Oil floats if you pour it on water. </a:t>
            </a:r>
            <a:r>
              <a:rPr lang="zh-CN" altLang="en-US" dirty="0"/>
              <a:t>　　　</a:t>
            </a:r>
          </a:p>
          <a:p>
            <a:r>
              <a:rPr lang="en-US" altLang="zh-CN" dirty="0"/>
              <a:t>(4) </a:t>
            </a:r>
            <a:r>
              <a:rPr lang="zh-CN" altLang="en-US" dirty="0"/>
              <a:t>［词汇复现］</a:t>
            </a:r>
            <a:r>
              <a:rPr lang="en-US" altLang="zh-CN" dirty="0"/>
              <a:t>If I were you</a:t>
            </a:r>
            <a:r>
              <a:rPr lang="zh-CN" altLang="en-US" dirty="0"/>
              <a:t>，</a:t>
            </a:r>
            <a:r>
              <a:rPr lang="en-US" altLang="zh-CN" dirty="0"/>
              <a:t>I would not reject his suggestion.</a:t>
            </a:r>
          </a:p>
          <a:p>
            <a:r>
              <a:rPr lang="zh-CN" altLang="en-US" dirty="0"/>
              <a:t>　　　</a:t>
            </a:r>
          </a:p>
        </p:txBody>
      </p:sp>
      <p:sp>
        <p:nvSpPr>
          <p:cNvPr id="4" name="文本框 8"/>
          <p:cNvSpPr txBox="1"/>
          <p:nvPr/>
        </p:nvSpPr>
        <p:spPr>
          <a:xfrm>
            <a:off x="6501049" y="152807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invited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4840415" y="2164965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6" name="文本框 8"/>
          <p:cNvSpPr txBox="1"/>
          <p:nvPr/>
        </p:nvSpPr>
        <p:spPr>
          <a:xfrm>
            <a:off x="5239808" y="345773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陈述</a:t>
            </a:r>
            <a:r>
              <a:rPr lang="zh-CN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语气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7736419" y="4582341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虚拟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语气</a:t>
            </a:r>
          </a:p>
        </p:txBody>
      </p:sp>
    </p:spTree>
    <p:extLst>
      <p:ext uri="{BB962C8B-B14F-4D97-AF65-F5344CB8AC3E}">
        <p14:creationId xmlns:p14="http://schemas.microsoft.com/office/powerpoint/2010/main" val="14946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要 点二 　虚拟条件句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157" y="661493"/>
            <a:ext cx="4572544" cy="551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6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</a:t>
            </a:r>
            <a:r>
              <a:rPr lang="zh-CN" altLang="en-US" dirty="0"/>
              <a:t>词汇复现］</a:t>
            </a:r>
            <a:r>
              <a:rPr lang="en-US" altLang="zh-CN" dirty="0"/>
              <a:t>If I ________ </a:t>
            </a:r>
            <a:r>
              <a:rPr lang="zh-CN" altLang="en-US" dirty="0" smtClean="0"/>
              <a:t>（</a:t>
            </a:r>
            <a:r>
              <a:rPr lang="en-US" altLang="zh-CN" dirty="0"/>
              <a:t>know</a:t>
            </a:r>
            <a:r>
              <a:rPr lang="zh-CN" altLang="en-US" dirty="0"/>
              <a:t>） </a:t>
            </a:r>
            <a:r>
              <a:rPr lang="en-US" altLang="zh-CN" dirty="0"/>
              <a:t>his telephone number</a:t>
            </a:r>
            <a:r>
              <a:rPr lang="zh-CN" altLang="en-US" dirty="0"/>
              <a:t>，</a:t>
            </a:r>
            <a:r>
              <a:rPr lang="en-US" altLang="zh-CN" dirty="0"/>
              <a:t>I </a:t>
            </a:r>
            <a:r>
              <a:rPr lang="en-US" altLang="zh-CN" dirty="0" smtClean="0"/>
              <a:t>would </a:t>
            </a:r>
            <a:r>
              <a:rPr lang="en-US" altLang="zh-CN" i="1" dirty="0" smtClean="0"/>
              <a:t>get </a:t>
            </a:r>
            <a:r>
              <a:rPr lang="en-US" altLang="zh-CN" i="1" dirty="0"/>
              <a:t>in touch with</a:t>
            </a:r>
            <a:r>
              <a:rPr lang="en-US" altLang="zh-CN" dirty="0"/>
              <a:t> him.</a:t>
            </a:r>
          </a:p>
          <a:p>
            <a:r>
              <a:rPr lang="en-US" altLang="zh-CN" dirty="0"/>
              <a:t>(2) </a:t>
            </a:r>
            <a:r>
              <a:rPr lang="zh-CN" altLang="en-US" dirty="0"/>
              <a:t>［词汇复现］</a:t>
            </a:r>
            <a:r>
              <a:rPr lang="en-US" altLang="zh-CN" dirty="0"/>
              <a:t>If I ________ </a:t>
            </a:r>
            <a:r>
              <a:rPr lang="zh-CN" altLang="en-US" dirty="0" smtClean="0"/>
              <a:t>（</a:t>
            </a:r>
            <a:r>
              <a:rPr lang="en-US" altLang="zh-CN" dirty="0"/>
              <a:t>be</a:t>
            </a:r>
            <a:r>
              <a:rPr lang="zh-CN" altLang="en-US" dirty="0"/>
              <a:t>） </a:t>
            </a:r>
            <a:r>
              <a:rPr lang="en-US" altLang="zh-CN" dirty="0"/>
              <a:t>you</a:t>
            </a:r>
            <a:r>
              <a:rPr lang="zh-CN" altLang="en-US" dirty="0"/>
              <a:t>，</a:t>
            </a:r>
            <a:r>
              <a:rPr lang="en-US" altLang="zh-CN" dirty="0"/>
              <a:t>I would follow her </a:t>
            </a:r>
            <a:r>
              <a:rPr lang="en-US" altLang="zh-CN" i="1" dirty="0"/>
              <a:t>suggestion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(3) </a:t>
            </a:r>
            <a:r>
              <a:rPr lang="zh-CN" altLang="en-US" dirty="0"/>
              <a:t>［词 汇 复 现］</a:t>
            </a:r>
            <a:r>
              <a:rPr lang="en-US" altLang="zh-CN" dirty="0"/>
              <a:t>If I </a:t>
            </a:r>
            <a:r>
              <a:rPr lang="en-US" altLang="zh-CN" dirty="0" smtClean="0"/>
              <a:t>____</a:t>
            </a:r>
            <a:r>
              <a:rPr lang="en-US" altLang="zh-CN" dirty="0"/>
              <a:t>_</a:t>
            </a:r>
            <a:r>
              <a:rPr lang="en-US" altLang="zh-CN" dirty="0" smtClean="0"/>
              <a:t>______ </a:t>
            </a:r>
            <a:r>
              <a:rPr lang="zh-CN" altLang="en-US" dirty="0" smtClean="0"/>
              <a:t>（</a:t>
            </a:r>
            <a:r>
              <a:rPr lang="en-US" altLang="zh-CN" dirty="0"/>
              <a:t>study</a:t>
            </a:r>
            <a:r>
              <a:rPr lang="zh-CN" altLang="en-US" dirty="0"/>
              <a:t>） </a:t>
            </a:r>
            <a:r>
              <a:rPr lang="en-US" altLang="zh-CN" dirty="0"/>
              <a:t>hard</a:t>
            </a:r>
            <a:r>
              <a:rPr lang="zh-CN" altLang="en-US" dirty="0"/>
              <a:t>，</a:t>
            </a:r>
            <a:r>
              <a:rPr lang="en-US" altLang="zh-CN" dirty="0"/>
              <a:t>my dream would </a:t>
            </a:r>
            <a:r>
              <a:rPr lang="en-US" altLang="zh-CN" dirty="0" smtClean="0"/>
              <a:t>have </a:t>
            </a:r>
            <a:r>
              <a:rPr lang="en-US" altLang="zh-CN" i="1" dirty="0" smtClean="0"/>
              <a:t>come </a:t>
            </a:r>
            <a:r>
              <a:rPr lang="en-US" altLang="zh-CN" i="1" dirty="0"/>
              <a:t>true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(4) </a:t>
            </a:r>
            <a:r>
              <a:rPr lang="zh-CN" altLang="en-US" dirty="0"/>
              <a:t>［词汇复现］</a:t>
            </a:r>
            <a:r>
              <a:rPr lang="en-US" altLang="zh-CN" dirty="0"/>
              <a:t>If I had got there earlier</a:t>
            </a:r>
            <a:r>
              <a:rPr lang="zh-CN" altLang="en-US" dirty="0"/>
              <a:t>，</a:t>
            </a:r>
            <a:r>
              <a:rPr lang="en-US" altLang="zh-CN" dirty="0"/>
              <a:t>I </a:t>
            </a:r>
            <a:r>
              <a:rPr lang="en-US" altLang="zh-CN" dirty="0" smtClean="0"/>
              <a:t>________</a:t>
            </a:r>
            <a:r>
              <a:rPr lang="en-US" altLang="zh-CN" dirty="0"/>
              <a:t>___</a:t>
            </a:r>
            <a:r>
              <a:rPr lang="en-US" altLang="zh-CN" dirty="0" smtClean="0"/>
              <a:t>___ </a:t>
            </a:r>
            <a:r>
              <a:rPr lang="zh-CN" altLang="en-US" dirty="0" smtClean="0"/>
              <a:t>（</a:t>
            </a:r>
            <a:r>
              <a:rPr lang="en-US" altLang="zh-CN" dirty="0"/>
              <a:t>meet</a:t>
            </a:r>
            <a:r>
              <a:rPr lang="zh-CN" altLang="en-US" dirty="0"/>
              <a:t>）</a:t>
            </a:r>
            <a:r>
              <a:rPr lang="en-US" altLang="zh-CN" dirty="0"/>
              <a:t>her </a:t>
            </a:r>
            <a:r>
              <a:rPr lang="en-US" altLang="zh-CN" i="1" dirty="0"/>
              <a:t>in </a:t>
            </a:r>
            <a:r>
              <a:rPr lang="en-US" altLang="zh-CN" i="1" dirty="0" smtClean="0"/>
              <a:t>the flesh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(5) </a:t>
            </a:r>
            <a:r>
              <a:rPr lang="zh-CN" altLang="en-US" dirty="0"/>
              <a:t>［词汇复现］</a:t>
            </a:r>
            <a:r>
              <a:rPr lang="en-US" altLang="zh-CN" dirty="0"/>
              <a:t>If I were a </a:t>
            </a:r>
            <a:r>
              <a:rPr lang="en-US" altLang="zh-CN" i="1" dirty="0"/>
              <a:t>millionaire</a:t>
            </a:r>
            <a:r>
              <a:rPr lang="en-US" altLang="zh-CN" dirty="0"/>
              <a:t> in the future</a:t>
            </a:r>
            <a:r>
              <a:rPr lang="zh-CN" altLang="en-US" dirty="0"/>
              <a:t>，</a:t>
            </a:r>
            <a:r>
              <a:rPr lang="en-US" altLang="zh-CN" dirty="0" smtClean="0"/>
              <a:t>I</a:t>
            </a:r>
            <a:r>
              <a:rPr lang="en-US" altLang="zh-CN" dirty="0"/>
              <a:t> </a:t>
            </a:r>
            <a:r>
              <a:rPr lang="en-US" altLang="zh-CN" dirty="0" smtClean="0"/>
              <a:t>__________</a:t>
            </a:r>
            <a:r>
              <a:rPr lang="en-US" altLang="zh-CN" dirty="0"/>
              <a:t>___</a:t>
            </a:r>
            <a:r>
              <a:rPr lang="en-US" altLang="zh-CN" dirty="0" smtClean="0"/>
              <a:t>____ </a:t>
            </a:r>
            <a:r>
              <a:rPr lang="zh-CN" altLang="en-US" dirty="0" smtClean="0"/>
              <a:t>（</a:t>
            </a:r>
            <a:r>
              <a:rPr lang="en-US" altLang="zh-CN" dirty="0"/>
              <a:t>contribute</a:t>
            </a:r>
            <a:r>
              <a:rPr lang="zh-CN" altLang="en-US" dirty="0" smtClean="0"/>
              <a:t>）</a:t>
            </a:r>
            <a:r>
              <a:rPr lang="en-US" altLang="zh-CN" dirty="0" smtClean="0"/>
              <a:t>a </a:t>
            </a:r>
            <a:r>
              <a:rPr lang="en-US" altLang="zh-CN" dirty="0"/>
              <a:t>lot of money to </a:t>
            </a:r>
            <a:r>
              <a:rPr lang="en-US" altLang="zh-CN" i="1" dirty="0"/>
              <a:t>Project Hope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8"/>
          <p:cNvSpPr txBox="1"/>
          <p:nvPr/>
        </p:nvSpPr>
        <p:spPr>
          <a:xfrm>
            <a:off x="3526619" y="1536548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knew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3610699" y="2655054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710958" y="3281230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studied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6143700" y="3943767"/>
            <a:ext cx="3210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7394431" y="4536408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contribute</a:t>
            </a:r>
          </a:p>
        </p:txBody>
      </p:sp>
    </p:spTree>
    <p:extLst>
      <p:ext uri="{BB962C8B-B14F-4D97-AF65-F5344CB8AC3E}">
        <p14:creationId xmlns:p14="http://schemas.microsoft.com/office/powerpoint/2010/main" val="14946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0851" y="502457"/>
            <a:ext cx="10943900" cy="5782734"/>
          </a:xfrm>
        </p:spPr>
        <p:txBody>
          <a:bodyPr>
            <a:noAutofit/>
          </a:bodyPr>
          <a:lstStyle/>
          <a:p>
            <a:r>
              <a:rPr lang="en-US" altLang="zh-CN" sz="2000" b="1" dirty="0"/>
              <a:t>Ⅱ </a:t>
            </a:r>
            <a:r>
              <a:rPr lang="zh-CN" altLang="en-US" sz="2000" b="1" dirty="0"/>
              <a:t>语法填空 （根据课文内容，依据语法规则完成短文）</a:t>
            </a:r>
          </a:p>
          <a:p>
            <a:r>
              <a:rPr lang="zh-CN" altLang="en-US" sz="2000" dirty="0"/>
              <a:t>　　</a:t>
            </a:r>
            <a:r>
              <a:rPr lang="en-US" altLang="zh-CN" sz="2000" dirty="0"/>
              <a:t>Tom and Cathy are talking about their plans for </a:t>
            </a:r>
            <a:r>
              <a:rPr lang="en-US" altLang="zh-CN" sz="2000" dirty="0" smtClean="0"/>
              <a:t>this weekend</a:t>
            </a:r>
            <a:r>
              <a:rPr lang="en-US" altLang="zh-CN" sz="2000" dirty="0"/>
              <a:t>. Cathy will be busy this weekend because </a:t>
            </a:r>
            <a:r>
              <a:rPr lang="en-US" altLang="zh-CN" sz="2000" dirty="0" smtClean="0"/>
              <a:t>she 1</a:t>
            </a:r>
            <a:r>
              <a:rPr lang="zh-CN" altLang="en-US" sz="2000" u="sng" dirty="0"/>
              <a:t>　　　　　　</a:t>
            </a:r>
            <a:r>
              <a:rPr lang="zh-CN" altLang="en-US" sz="2000" dirty="0"/>
              <a:t>（</a:t>
            </a:r>
            <a:r>
              <a:rPr lang="en-US" altLang="zh-CN" sz="2000" dirty="0"/>
              <a:t>finish</a:t>
            </a:r>
            <a:r>
              <a:rPr lang="zh-CN" altLang="en-US" sz="2000" dirty="0"/>
              <a:t>） </a:t>
            </a:r>
            <a:r>
              <a:rPr lang="en-US" altLang="zh-CN" sz="2000" dirty="0"/>
              <a:t>her project on the history of </a:t>
            </a:r>
            <a:r>
              <a:rPr lang="en-US" altLang="zh-CN" sz="2000" dirty="0" smtClean="0"/>
              <a:t>the Internet </a:t>
            </a:r>
            <a:r>
              <a:rPr lang="en-US" altLang="zh-CN" sz="2000" dirty="0"/>
              <a:t>for next Monday’s lesson. And Tom will </a:t>
            </a:r>
            <a:r>
              <a:rPr lang="en-US" altLang="zh-CN" sz="2000" dirty="0" smtClean="0"/>
              <a:t>probably go </a:t>
            </a:r>
            <a:r>
              <a:rPr lang="en-US" altLang="zh-CN" sz="2000" dirty="0"/>
              <a:t>2</a:t>
            </a:r>
            <a:r>
              <a:rPr lang="zh-CN" altLang="en-US" sz="2000" u="sng" dirty="0"/>
              <a:t>　　　　</a:t>
            </a:r>
            <a:r>
              <a:rPr lang="zh-CN" altLang="en-US" sz="2000" dirty="0"/>
              <a:t>（</a:t>
            </a:r>
            <a:r>
              <a:rPr lang="en-US" altLang="zh-CN" sz="2000" dirty="0"/>
              <a:t>camp</a:t>
            </a:r>
            <a:r>
              <a:rPr lang="zh-CN" altLang="en-US" sz="2000" dirty="0"/>
              <a:t>），</a:t>
            </a:r>
            <a:r>
              <a:rPr lang="en-US" altLang="zh-CN" sz="2000" dirty="0"/>
              <a:t>but it depends on the weather. </a:t>
            </a:r>
            <a:r>
              <a:rPr lang="en-US" altLang="zh-CN" sz="2000" dirty="0" smtClean="0"/>
              <a:t>If it </a:t>
            </a:r>
            <a:r>
              <a:rPr lang="en-US" altLang="zh-CN" sz="2000" dirty="0"/>
              <a:t>rains</a:t>
            </a:r>
            <a:r>
              <a:rPr lang="zh-CN" altLang="en-US" sz="2000" dirty="0"/>
              <a:t>，</a:t>
            </a:r>
            <a:r>
              <a:rPr lang="en-US" altLang="zh-CN" sz="2000" dirty="0"/>
              <a:t>he will stay at home and help Cathy 3</a:t>
            </a:r>
            <a:r>
              <a:rPr lang="zh-CN" altLang="en-US" sz="2000" u="sng" dirty="0"/>
              <a:t>　　　</a:t>
            </a:r>
            <a:r>
              <a:rPr lang="en-US" altLang="zh-CN" sz="2000" dirty="0" smtClean="0"/>
              <a:t>her </a:t>
            </a:r>
            <a:r>
              <a:rPr lang="en-US" altLang="zh-CN" sz="2000" dirty="0"/>
              <a:t>project. Cathy is very thankful for his offer. And </a:t>
            </a:r>
            <a:r>
              <a:rPr lang="en-US" altLang="zh-CN" sz="2000" dirty="0" smtClean="0"/>
              <a:t>she hopes </a:t>
            </a:r>
            <a:r>
              <a:rPr lang="en-US" altLang="zh-CN" sz="2000" dirty="0"/>
              <a:t>he can give her some </a:t>
            </a:r>
            <a:r>
              <a:rPr lang="en-US" altLang="zh-CN" sz="2000" dirty="0" smtClean="0"/>
              <a:t>4___</a:t>
            </a:r>
            <a:r>
              <a:rPr lang="zh-CN" altLang="en-US" sz="2000" u="sng" dirty="0"/>
              <a:t>　　　　</a:t>
            </a:r>
            <a:r>
              <a:rPr lang="zh-CN" altLang="en-US" sz="2000" dirty="0"/>
              <a:t>（</a:t>
            </a:r>
            <a:r>
              <a:rPr lang="en-US" altLang="zh-CN" sz="2000" dirty="0"/>
              <a:t>suggest</a:t>
            </a:r>
            <a:r>
              <a:rPr lang="zh-CN" altLang="en-US" sz="2000" dirty="0"/>
              <a:t>） </a:t>
            </a:r>
            <a:r>
              <a:rPr lang="en-US" altLang="zh-CN" sz="2000" dirty="0" smtClean="0"/>
              <a:t>about books </a:t>
            </a:r>
            <a:r>
              <a:rPr lang="en-US" altLang="zh-CN" sz="2000" dirty="0"/>
              <a:t>on the project</a:t>
            </a:r>
            <a:r>
              <a:rPr lang="zh-CN" altLang="en-US" sz="2000" dirty="0"/>
              <a:t>，</a:t>
            </a:r>
            <a:r>
              <a:rPr lang="en-US" altLang="zh-CN" sz="2000" dirty="0"/>
              <a:t>and then she will look for them </a:t>
            </a:r>
            <a:r>
              <a:rPr lang="en-US" altLang="zh-CN" sz="2000" dirty="0" smtClean="0"/>
              <a:t>in the </a:t>
            </a:r>
            <a:r>
              <a:rPr lang="en-US" altLang="zh-CN" sz="2000" dirty="0"/>
              <a:t>library. Tom suggests she </a:t>
            </a:r>
            <a:r>
              <a:rPr lang="en-US" altLang="zh-CN" sz="2000" dirty="0" smtClean="0"/>
              <a:t> 5</a:t>
            </a:r>
            <a:r>
              <a:rPr lang="zh-CN" altLang="en-US" sz="2000" u="sng" dirty="0"/>
              <a:t>　　　</a:t>
            </a:r>
            <a:r>
              <a:rPr lang="zh-CN" altLang="en-US" sz="2000" u="sng" dirty="0"/>
              <a:t>　</a:t>
            </a:r>
            <a:r>
              <a:rPr lang="zh-CN" altLang="en-US" sz="2000" dirty="0"/>
              <a:t>（</a:t>
            </a:r>
            <a:r>
              <a:rPr lang="en-US" altLang="zh-CN" sz="2000" dirty="0"/>
              <a:t>use</a:t>
            </a:r>
            <a:r>
              <a:rPr lang="zh-CN" altLang="en-US" sz="2000" dirty="0"/>
              <a:t>）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library computer </a:t>
            </a:r>
            <a:r>
              <a:rPr lang="en-US" altLang="zh-CN" sz="2000" dirty="0"/>
              <a:t>to look for information. He will send her </a:t>
            </a:r>
            <a:r>
              <a:rPr lang="en-US" altLang="zh-CN" sz="2000" dirty="0" smtClean="0"/>
              <a:t>the website </a:t>
            </a:r>
            <a:r>
              <a:rPr lang="en-US" altLang="zh-CN" sz="2000" dirty="0"/>
              <a:t>address when he </a:t>
            </a:r>
            <a:r>
              <a:rPr lang="en-US" altLang="zh-CN" sz="2000" dirty="0" smtClean="0"/>
              <a:t> 6</a:t>
            </a:r>
            <a:r>
              <a:rPr lang="zh-CN" altLang="en-US" sz="2000" u="sng" dirty="0"/>
              <a:t>　　　　</a:t>
            </a:r>
            <a:r>
              <a:rPr lang="zh-CN" altLang="en-US" sz="2000" dirty="0"/>
              <a:t>（</a:t>
            </a:r>
            <a:r>
              <a:rPr lang="en-US" altLang="zh-CN" sz="2000" dirty="0"/>
              <a:t>get</a:t>
            </a:r>
            <a:r>
              <a:rPr lang="zh-CN" altLang="en-US" sz="2000" dirty="0"/>
              <a:t>） </a:t>
            </a:r>
            <a:r>
              <a:rPr lang="en-US" altLang="zh-CN" sz="2000" dirty="0"/>
              <a:t>home. </a:t>
            </a:r>
            <a:r>
              <a:rPr lang="en-US" altLang="zh-CN" sz="2000" dirty="0" smtClean="0"/>
              <a:t>Cathy imagines </a:t>
            </a:r>
            <a:r>
              <a:rPr lang="en-US" altLang="zh-CN" sz="2000" dirty="0"/>
              <a:t>that they would not only be able to travel </a:t>
            </a:r>
            <a:r>
              <a:rPr lang="en-US" altLang="zh-CN" sz="2000" dirty="0" smtClean="0"/>
              <a:t>around the </a:t>
            </a:r>
            <a:r>
              <a:rPr lang="en-US" altLang="zh-CN" sz="2000" dirty="0"/>
              <a:t>world</a:t>
            </a:r>
            <a:r>
              <a:rPr lang="zh-CN" altLang="en-US" sz="2000" dirty="0"/>
              <a:t>，</a:t>
            </a:r>
            <a:r>
              <a:rPr lang="en-US" altLang="zh-CN" sz="2000" dirty="0"/>
              <a:t>but also go to study in any </a:t>
            </a:r>
            <a:r>
              <a:rPr lang="en-US" altLang="zh-CN" sz="2000" dirty="0" smtClean="0"/>
              <a:t>world-famous university </a:t>
            </a:r>
            <a:r>
              <a:rPr lang="en-US" altLang="zh-CN" sz="2000" dirty="0"/>
              <a:t>they wanted to. They would be able to </a:t>
            </a:r>
            <a:r>
              <a:rPr lang="en-US" altLang="zh-CN" sz="2000" dirty="0" smtClean="0"/>
              <a:t>go 7</a:t>
            </a:r>
            <a:r>
              <a:rPr lang="zh-CN" altLang="en-US" sz="2000" u="sng" dirty="0"/>
              <a:t>　</a:t>
            </a:r>
            <a:r>
              <a:rPr lang="zh-CN" altLang="en-US" sz="2000" u="sng" dirty="0" smtClean="0"/>
              <a:t>    </a:t>
            </a:r>
            <a:r>
              <a:rPr lang="zh-CN" altLang="en-US" sz="2000" u="sng" dirty="0"/>
              <a:t>　　　</a:t>
            </a:r>
            <a:r>
              <a:rPr lang="zh-CN" altLang="en-US" sz="2000" dirty="0"/>
              <a:t>（</a:t>
            </a:r>
            <a:r>
              <a:rPr lang="en-US" altLang="zh-CN" sz="2000" dirty="0"/>
              <a:t>somewhere</a:t>
            </a:r>
            <a:r>
              <a:rPr lang="zh-CN" altLang="en-US" sz="2000" dirty="0"/>
              <a:t>） </a:t>
            </a:r>
            <a:r>
              <a:rPr lang="en-US" altLang="zh-CN" sz="2000" dirty="0"/>
              <a:t>they liked if they had </a:t>
            </a:r>
            <a:r>
              <a:rPr lang="en-US" altLang="zh-CN" sz="2000" dirty="0" smtClean="0"/>
              <a:t>virtual reality </a:t>
            </a:r>
            <a:r>
              <a:rPr lang="en-US" altLang="zh-CN" sz="2000" dirty="0"/>
              <a:t>holidays. And they wouldn’t have to go there </a:t>
            </a:r>
            <a:r>
              <a:rPr lang="en-US" altLang="zh-CN" sz="2000" dirty="0" smtClean="0"/>
              <a:t>in 8</a:t>
            </a:r>
            <a:r>
              <a:rPr lang="zh-CN" altLang="en-US" sz="2000" u="sng" dirty="0"/>
              <a:t>　　　　</a:t>
            </a:r>
            <a:r>
              <a:rPr lang="en-US" altLang="zh-CN" sz="2000" dirty="0"/>
              <a:t>flesh at all. Although Tom doesn’t </a:t>
            </a:r>
            <a:r>
              <a:rPr lang="en-US" altLang="zh-CN" sz="2000" dirty="0" smtClean="0"/>
              <a:t>understand </a:t>
            </a:r>
          </a:p>
          <a:p>
            <a:r>
              <a:rPr lang="en-US" altLang="zh-CN" sz="2000" dirty="0" smtClean="0"/>
              <a:t>9</a:t>
            </a:r>
            <a:r>
              <a:rPr lang="zh-CN" altLang="en-US" sz="2000" u="sng" dirty="0"/>
              <a:t>　　</a:t>
            </a:r>
            <a:r>
              <a:rPr lang="zh-CN" altLang="en-US" sz="2000" u="sng" dirty="0" smtClean="0"/>
              <a:t>       </a:t>
            </a:r>
            <a:r>
              <a:rPr lang="zh-CN" altLang="en-US" sz="2000" u="sng" dirty="0"/>
              <a:t>　　</a:t>
            </a:r>
            <a:r>
              <a:rPr lang="zh-CN" altLang="en-US" sz="2000" dirty="0"/>
              <a:t>（</a:t>
            </a:r>
            <a:r>
              <a:rPr lang="en-US" altLang="zh-CN" sz="2000" dirty="0"/>
              <a:t>complete</a:t>
            </a:r>
            <a:r>
              <a:rPr lang="zh-CN" altLang="en-US" sz="2000" dirty="0"/>
              <a:t>），</a:t>
            </a:r>
            <a:r>
              <a:rPr lang="en-US" altLang="zh-CN" sz="2000" dirty="0"/>
              <a:t>he thinks it could be </a:t>
            </a:r>
            <a:r>
              <a:rPr lang="en-US" altLang="zh-CN" sz="2000" dirty="0" smtClean="0"/>
              <a:t>really 10</a:t>
            </a:r>
            <a:r>
              <a:rPr lang="zh-CN" altLang="en-US" sz="2000" u="sng" dirty="0"/>
              <a:t>　　　</a:t>
            </a:r>
            <a:r>
              <a:rPr lang="zh-CN" altLang="en-US" sz="2000" u="sng" dirty="0" smtClean="0"/>
              <a:t>     </a:t>
            </a:r>
            <a:r>
              <a:rPr lang="zh-CN" altLang="en-US" sz="2000" dirty="0" smtClean="0"/>
              <a:t>（</a:t>
            </a:r>
            <a:r>
              <a:rPr lang="en-US" altLang="zh-CN" sz="2000" dirty="0"/>
              <a:t>excite</a:t>
            </a:r>
            <a:r>
              <a:rPr lang="zh-CN" altLang="en-US" sz="2000" dirty="0"/>
              <a:t>）</a:t>
            </a:r>
            <a:r>
              <a:rPr lang="en-US" altLang="zh-CN" sz="2000" dirty="0"/>
              <a:t>.</a:t>
            </a:r>
            <a:endParaRPr lang="zh-CN" altLang="en-US" sz="2000" dirty="0"/>
          </a:p>
        </p:txBody>
      </p:sp>
      <p:sp>
        <p:nvSpPr>
          <p:cNvPr id="4" name="文本框 8"/>
          <p:cNvSpPr txBox="1"/>
          <p:nvPr/>
        </p:nvSpPr>
        <p:spPr>
          <a:xfrm>
            <a:off x="2065681" y="1574197"/>
            <a:ext cx="3672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finish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3495085" y="2021142"/>
            <a:ext cx="3672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camping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202819" y="2485602"/>
            <a:ext cx="3672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2244358" y="2964079"/>
            <a:ext cx="3672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suggestions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4049309" y="3426176"/>
            <a:ext cx="3672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19386" y="3877404"/>
            <a:ext cx="3672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3752188" y="4781293"/>
            <a:ext cx="3672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anywhere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4822204" y="5243747"/>
            <a:ext cx="3672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851332" y="5786567"/>
            <a:ext cx="1692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8"/>
          <p:cNvSpPr txBox="1"/>
          <p:nvPr/>
        </p:nvSpPr>
        <p:spPr>
          <a:xfrm>
            <a:off x="6928327" y="5796874"/>
            <a:ext cx="3672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6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要 点三 　省略 </a:t>
            </a:r>
            <a:r>
              <a:rPr lang="en-US" altLang="zh-CN" b="1" dirty="0">
                <a:solidFill>
                  <a:srgbClr val="00B0F0"/>
                </a:solidFill>
              </a:rPr>
              <a:t>if </a:t>
            </a:r>
            <a:r>
              <a:rPr lang="zh-CN" altLang="en-US" b="1" dirty="0">
                <a:solidFill>
                  <a:srgbClr val="00B0F0"/>
                </a:solidFill>
              </a:rPr>
              <a:t>的虚拟条件句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用法归纳</a:t>
            </a:r>
            <a:endParaRPr lang="zh-CN" altLang="en-US" b="1" dirty="0"/>
          </a:p>
          <a:p>
            <a:r>
              <a:rPr lang="zh-CN" altLang="en-US" dirty="0"/>
              <a:t>虚拟条件句中如果有 </a:t>
            </a:r>
            <a:r>
              <a:rPr lang="en-US" altLang="zh-CN" dirty="0"/>
              <a:t>were</a:t>
            </a:r>
            <a:r>
              <a:rPr lang="zh-CN" altLang="en-US" dirty="0"/>
              <a:t>，</a:t>
            </a:r>
            <a:r>
              <a:rPr lang="en-US" altLang="zh-CN" dirty="0"/>
              <a:t>had</a:t>
            </a:r>
            <a:r>
              <a:rPr lang="zh-CN" altLang="en-US" dirty="0"/>
              <a:t>，</a:t>
            </a:r>
            <a:r>
              <a:rPr lang="en-US" altLang="zh-CN" dirty="0"/>
              <a:t>should</a:t>
            </a:r>
            <a:r>
              <a:rPr lang="zh-CN" altLang="en-US" dirty="0" smtClean="0"/>
              <a:t>，那 </a:t>
            </a:r>
            <a:r>
              <a:rPr lang="zh-CN" altLang="en-US" dirty="0"/>
              <a:t>么 </a:t>
            </a:r>
            <a:r>
              <a:rPr lang="en-US" altLang="zh-CN" dirty="0"/>
              <a:t>if </a:t>
            </a:r>
            <a:r>
              <a:rPr lang="zh-CN" altLang="en-US" dirty="0"/>
              <a:t>可 省 略，但 要 把 </a:t>
            </a:r>
            <a:r>
              <a:rPr lang="en-US" altLang="zh-CN" dirty="0"/>
              <a:t>were</a:t>
            </a:r>
            <a:r>
              <a:rPr lang="zh-CN" altLang="en-US" dirty="0"/>
              <a:t>，</a:t>
            </a:r>
            <a:r>
              <a:rPr lang="en-US" altLang="zh-CN" dirty="0"/>
              <a:t>had </a:t>
            </a:r>
            <a:r>
              <a:rPr lang="zh-CN" altLang="en-US" dirty="0"/>
              <a:t>或</a:t>
            </a:r>
          </a:p>
          <a:p>
            <a:r>
              <a:rPr lang="en-US" altLang="zh-CN" dirty="0"/>
              <a:t>should </a:t>
            </a:r>
            <a:r>
              <a:rPr lang="zh-CN" altLang="en-US" dirty="0"/>
              <a:t>提到句首，变为倒装句式。</a:t>
            </a:r>
          </a:p>
          <a:p>
            <a:r>
              <a:rPr lang="en-US" altLang="zh-CN" dirty="0"/>
              <a:t>Should he agree to go there</a:t>
            </a:r>
            <a:r>
              <a:rPr lang="zh-CN" altLang="en-US" dirty="0"/>
              <a:t>，</a:t>
            </a:r>
            <a:r>
              <a:rPr lang="en-US" altLang="zh-CN" dirty="0"/>
              <a:t>we would </a:t>
            </a:r>
            <a:r>
              <a:rPr lang="en-US" altLang="zh-CN" dirty="0" smtClean="0"/>
              <a:t>send him </a:t>
            </a:r>
            <a:r>
              <a:rPr lang="en-US" altLang="zh-CN" dirty="0"/>
              <a:t>there. </a:t>
            </a:r>
            <a:endParaRPr lang="en-US" altLang="zh-CN" dirty="0" smtClean="0"/>
          </a:p>
          <a:p>
            <a:r>
              <a:rPr lang="zh-CN" altLang="en-US" dirty="0" smtClean="0"/>
              <a:t>要是</a:t>
            </a:r>
            <a:r>
              <a:rPr lang="zh-CN" altLang="en-US" dirty="0"/>
              <a:t>他答应去的话，我们就</a:t>
            </a:r>
            <a:r>
              <a:rPr lang="zh-CN" altLang="en-US" dirty="0" smtClean="0"/>
              <a:t>派他</a:t>
            </a:r>
            <a:r>
              <a:rPr lang="zh-CN" altLang="en-US" dirty="0"/>
              <a:t>去了。</a:t>
            </a:r>
          </a:p>
          <a:p>
            <a:r>
              <a:rPr lang="en-US" altLang="zh-CN" dirty="0"/>
              <a:t>Were she here</a:t>
            </a:r>
            <a:r>
              <a:rPr lang="zh-CN" altLang="en-US" dirty="0"/>
              <a:t>，</a:t>
            </a:r>
            <a:r>
              <a:rPr lang="en-US" altLang="zh-CN" dirty="0"/>
              <a:t>she would agree with us</a:t>
            </a:r>
            <a:r>
              <a:rPr lang="en-US" altLang="zh-CN" dirty="0" smtClean="0"/>
              <a:t>.</a:t>
            </a:r>
            <a:r>
              <a:rPr lang="zh-CN" altLang="en-US" dirty="0" smtClean="0"/>
              <a:t>如果</a:t>
            </a:r>
            <a:r>
              <a:rPr lang="zh-CN" altLang="en-US" dirty="0"/>
              <a:t>她在这儿的话，她会同意我们的。</a:t>
            </a:r>
          </a:p>
        </p:txBody>
      </p:sp>
    </p:spTree>
    <p:extLst>
      <p:ext uri="{BB962C8B-B14F-4D97-AF65-F5344CB8AC3E}">
        <p14:creationId xmlns:p14="http://schemas.microsoft.com/office/powerpoint/2010/main" val="14946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同义</a:t>
            </a:r>
            <a:r>
              <a:rPr lang="zh-CN" altLang="en-US" b="1" dirty="0"/>
              <a:t>句转换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</a:t>
            </a:r>
            <a:r>
              <a:rPr lang="zh-CN" altLang="en-US" dirty="0"/>
              <a:t>词汇复现］</a:t>
            </a:r>
            <a:r>
              <a:rPr lang="en-US" altLang="zh-CN" dirty="0"/>
              <a:t>If the country were in </a:t>
            </a:r>
            <a:r>
              <a:rPr lang="en-US" altLang="zh-CN" i="1" dirty="0"/>
              <a:t>economic chaos</a:t>
            </a:r>
            <a:r>
              <a:rPr lang="zh-CN" altLang="en-US" dirty="0"/>
              <a:t>，</a:t>
            </a:r>
            <a:r>
              <a:rPr lang="en-US" altLang="zh-CN" dirty="0"/>
              <a:t>what would you do?</a:t>
            </a:r>
          </a:p>
          <a:p>
            <a:r>
              <a:rPr lang="en-US" altLang="zh-CN" dirty="0"/>
              <a:t>→ </a:t>
            </a:r>
            <a:r>
              <a:rPr lang="en-US" altLang="zh-CN" dirty="0" smtClean="0"/>
              <a:t>___________</a:t>
            </a:r>
            <a:r>
              <a:rPr lang="en-US" altLang="zh-CN" dirty="0"/>
              <a:t>____</a:t>
            </a:r>
            <a:r>
              <a:rPr lang="en-US" altLang="zh-CN" dirty="0" smtClean="0"/>
              <a:t>_____ in </a:t>
            </a:r>
            <a:r>
              <a:rPr lang="en-US" altLang="zh-CN" dirty="0"/>
              <a:t>economic chaos</a:t>
            </a:r>
            <a:r>
              <a:rPr lang="zh-CN" altLang="en-US" dirty="0"/>
              <a:t>，</a:t>
            </a:r>
            <a:r>
              <a:rPr lang="en-US" altLang="zh-CN" dirty="0"/>
              <a:t>what </a:t>
            </a:r>
            <a:r>
              <a:rPr lang="en-US" altLang="zh-CN" dirty="0" smtClean="0"/>
              <a:t>would you </a:t>
            </a:r>
            <a:r>
              <a:rPr lang="en-US" altLang="zh-CN" dirty="0"/>
              <a:t>do?</a:t>
            </a:r>
          </a:p>
          <a:p>
            <a:r>
              <a:rPr lang="en-US" altLang="zh-CN" dirty="0"/>
              <a:t>(2) </a:t>
            </a:r>
            <a:r>
              <a:rPr lang="zh-CN" altLang="en-US" dirty="0"/>
              <a:t>［词 汇 复 现］</a:t>
            </a:r>
            <a:r>
              <a:rPr lang="en-US" altLang="zh-CN" dirty="0"/>
              <a:t>If you had </a:t>
            </a:r>
            <a:r>
              <a:rPr lang="en-US" altLang="zh-CN" i="1" dirty="0"/>
              <a:t>dipped</a:t>
            </a:r>
            <a:r>
              <a:rPr lang="en-US" altLang="zh-CN" dirty="0"/>
              <a:t> the fruits in chocolate</a:t>
            </a:r>
            <a:r>
              <a:rPr lang="zh-CN" altLang="en-US" dirty="0"/>
              <a:t>，</a:t>
            </a:r>
            <a:r>
              <a:rPr lang="en-US" altLang="zh-CN" dirty="0"/>
              <a:t>they </a:t>
            </a:r>
            <a:r>
              <a:rPr lang="en-US" altLang="zh-CN" dirty="0" smtClean="0"/>
              <a:t>would have </a:t>
            </a:r>
            <a:r>
              <a:rPr lang="en-US" altLang="zh-CN" dirty="0"/>
              <a:t>tasted better.</a:t>
            </a:r>
          </a:p>
          <a:p>
            <a:r>
              <a:rPr lang="en-US" altLang="zh-CN" dirty="0"/>
              <a:t>→ ________ </a:t>
            </a:r>
            <a:r>
              <a:rPr lang="en-US" altLang="zh-CN" dirty="0" smtClean="0"/>
              <a:t>you </a:t>
            </a:r>
            <a:r>
              <a:rPr lang="en-US" altLang="zh-CN" dirty="0"/>
              <a:t>________ </a:t>
            </a:r>
            <a:r>
              <a:rPr lang="en-US" altLang="zh-CN" dirty="0" smtClean="0"/>
              <a:t>the </a:t>
            </a:r>
            <a:r>
              <a:rPr lang="en-US" altLang="zh-CN" dirty="0"/>
              <a:t>fruits in chocolate</a:t>
            </a:r>
            <a:r>
              <a:rPr lang="zh-CN" altLang="en-US" dirty="0"/>
              <a:t>，</a:t>
            </a:r>
            <a:r>
              <a:rPr lang="en-US" altLang="zh-CN" dirty="0"/>
              <a:t>they would </a:t>
            </a:r>
            <a:r>
              <a:rPr lang="en-US" altLang="zh-CN" dirty="0" smtClean="0"/>
              <a:t>have tasted </a:t>
            </a:r>
            <a:r>
              <a:rPr lang="en-US" altLang="zh-CN" dirty="0"/>
              <a:t>better.</a:t>
            </a:r>
          </a:p>
          <a:p>
            <a:r>
              <a:rPr lang="en-US" altLang="zh-CN" dirty="0"/>
              <a:t>(3) </a:t>
            </a:r>
            <a:r>
              <a:rPr lang="zh-CN" altLang="en-US" dirty="0"/>
              <a:t>［词汇复现］</a:t>
            </a:r>
            <a:r>
              <a:rPr lang="en-US" altLang="zh-CN" dirty="0"/>
              <a:t>If it should happen</a:t>
            </a:r>
            <a:r>
              <a:rPr lang="zh-CN" altLang="en-US" dirty="0"/>
              <a:t>，</a:t>
            </a:r>
            <a:r>
              <a:rPr lang="en-US" altLang="zh-CN" dirty="0"/>
              <a:t>I would give you good </a:t>
            </a:r>
            <a:r>
              <a:rPr lang="en-US" altLang="zh-CN" i="1" dirty="0" smtClean="0"/>
              <a:t>entertainment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→ </a:t>
            </a:r>
            <a:r>
              <a:rPr lang="en-US" altLang="zh-CN" dirty="0" smtClean="0"/>
              <a:t>________</a:t>
            </a:r>
            <a:r>
              <a:rPr lang="en-US" altLang="zh-CN" dirty="0"/>
              <a:t>____</a:t>
            </a:r>
            <a:r>
              <a:rPr lang="en-US" altLang="zh-CN" dirty="0" smtClean="0"/>
              <a:t>____ </a:t>
            </a:r>
            <a:r>
              <a:rPr lang="zh-CN" altLang="en-US" dirty="0" smtClean="0"/>
              <a:t>，</a:t>
            </a:r>
            <a:r>
              <a:rPr lang="en-US" altLang="zh-CN" dirty="0"/>
              <a:t>I would give you good </a:t>
            </a:r>
            <a:r>
              <a:rPr lang="en-US" altLang="zh-CN" dirty="0" smtClean="0"/>
              <a:t>entertainment.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1592711" y="2156659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country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1561181" y="3449431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061342" y="3417901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dipped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424551" y="4668629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happen</a:t>
            </a:r>
          </a:p>
        </p:txBody>
      </p:sp>
    </p:spTree>
    <p:extLst>
      <p:ext uri="{BB962C8B-B14F-4D97-AF65-F5344CB8AC3E}">
        <p14:creationId xmlns:p14="http://schemas.microsoft.com/office/powerpoint/2010/main" val="14946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要 点四 　错综时间条件句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用法归纳</a:t>
            </a:r>
            <a:endParaRPr lang="zh-CN" altLang="en-US" b="1" dirty="0"/>
          </a:p>
          <a:p>
            <a:r>
              <a:rPr lang="zh-CN" altLang="en-US" dirty="0"/>
              <a:t>当条件状语从句表示的行为和主句</a:t>
            </a:r>
            <a:r>
              <a:rPr lang="zh-CN" altLang="en-US" dirty="0" smtClean="0"/>
              <a:t>表示的</a:t>
            </a:r>
            <a:r>
              <a:rPr lang="zh-CN" altLang="en-US" dirty="0"/>
              <a:t>行为发生的时间不一致时，称为</a:t>
            </a:r>
            <a:r>
              <a:rPr lang="zh-CN" altLang="en-US" dirty="0" smtClean="0"/>
              <a:t>错综时间</a:t>
            </a:r>
            <a:r>
              <a:rPr lang="zh-CN" altLang="en-US" dirty="0"/>
              <a:t>条件句。主句和从句的谓语动词</a:t>
            </a:r>
            <a:r>
              <a:rPr lang="zh-CN" altLang="en-US" dirty="0" smtClean="0"/>
              <a:t>要根据</a:t>
            </a:r>
            <a:r>
              <a:rPr lang="zh-CN" altLang="en-US" dirty="0"/>
              <a:t>各自所发生的不同时间选择适当</a:t>
            </a:r>
            <a:r>
              <a:rPr lang="zh-CN" altLang="en-US" dirty="0" smtClean="0"/>
              <a:t>的形式。</a:t>
            </a:r>
            <a:endParaRPr lang="en-US" altLang="zh-CN" dirty="0" smtClean="0"/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</a:t>
            </a:r>
            <a:r>
              <a:rPr lang="zh-CN" altLang="en-US" dirty="0"/>
              <a:t>词汇复现］</a:t>
            </a:r>
            <a:r>
              <a:rPr lang="en-US" altLang="zh-CN" dirty="0"/>
              <a:t>If people had protected the rainforest better</a:t>
            </a:r>
            <a:r>
              <a:rPr lang="zh-CN" altLang="en-US" dirty="0"/>
              <a:t>，</a:t>
            </a:r>
            <a:r>
              <a:rPr lang="en-US" altLang="zh-CN" dirty="0"/>
              <a:t>it </a:t>
            </a:r>
            <a:r>
              <a:rPr lang="en-US" altLang="zh-CN" dirty="0" smtClean="0"/>
              <a:t>______________</a:t>
            </a:r>
            <a:r>
              <a:rPr lang="en-US" altLang="zh-CN" dirty="0"/>
              <a:t>___</a:t>
            </a:r>
            <a:r>
              <a:rPr lang="en-US" altLang="zh-CN" dirty="0" smtClean="0"/>
              <a:t>___</a:t>
            </a:r>
            <a:r>
              <a:rPr lang="zh-CN" altLang="en-US" dirty="0" smtClean="0"/>
              <a:t>（</a:t>
            </a:r>
            <a:r>
              <a:rPr lang="en-US" altLang="zh-CN" dirty="0"/>
              <a:t>not disappear</a:t>
            </a:r>
            <a:r>
              <a:rPr lang="zh-CN" altLang="en-US" dirty="0"/>
              <a:t>） </a:t>
            </a:r>
            <a:r>
              <a:rPr lang="en-US" altLang="zh-CN" dirty="0"/>
              <a:t>now.</a:t>
            </a:r>
          </a:p>
          <a:p>
            <a:r>
              <a:rPr lang="en-US" altLang="zh-CN" dirty="0"/>
              <a:t>(2) </a:t>
            </a:r>
            <a:r>
              <a:rPr lang="zh-CN" altLang="en-US" dirty="0"/>
              <a:t>［词汇复现］</a:t>
            </a:r>
            <a:r>
              <a:rPr lang="en-US" altLang="zh-CN" dirty="0"/>
              <a:t>You would be much better now if you </a:t>
            </a:r>
            <a:r>
              <a:rPr lang="en-US" altLang="zh-CN" dirty="0" smtClean="0"/>
              <a:t>_______</a:t>
            </a:r>
            <a:r>
              <a:rPr lang="en-US" altLang="zh-CN" dirty="0"/>
              <a:t>_</a:t>
            </a:r>
            <a:r>
              <a:rPr lang="en-US" altLang="zh-CN" dirty="0" smtClean="0"/>
              <a:t>_____ my </a:t>
            </a:r>
            <a:r>
              <a:rPr lang="en-US" altLang="zh-CN" i="1" dirty="0"/>
              <a:t>suggestion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8287809" y="3922399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disappear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7299838" y="5099556"/>
            <a:ext cx="2180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followed</a:t>
            </a:r>
          </a:p>
        </p:txBody>
      </p:sp>
    </p:spTree>
    <p:extLst>
      <p:ext uri="{BB962C8B-B14F-4D97-AF65-F5344CB8AC3E}">
        <p14:creationId xmlns:p14="http://schemas.microsoft.com/office/powerpoint/2010/main" val="14946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要 点五 　含蓄条件句</a:t>
            </a:r>
            <a:endParaRPr lang="en-US" altLang="zh-CN" b="1" dirty="0">
              <a:solidFill>
                <a:srgbClr val="00B0F0"/>
              </a:solidFill>
            </a:endParaRPr>
          </a:p>
          <a:p>
            <a:r>
              <a:rPr lang="zh-CN" altLang="en-US" sz="2400" dirty="0"/>
              <a:t>◆</a:t>
            </a:r>
            <a:r>
              <a:rPr lang="zh-CN" altLang="en-US" b="1" dirty="0" smtClean="0"/>
              <a:t>用法归纳</a:t>
            </a:r>
            <a:endParaRPr lang="zh-CN" altLang="en-US" b="1" dirty="0"/>
          </a:p>
          <a:p>
            <a:r>
              <a:rPr lang="zh-CN" altLang="en-US" dirty="0"/>
              <a:t>有时不出现 </a:t>
            </a:r>
            <a:r>
              <a:rPr lang="en-US" altLang="zh-CN" dirty="0"/>
              <a:t>if </a:t>
            </a:r>
            <a:r>
              <a:rPr lang="zh-CN" altLang="en-US" dirty="0"/>
              <a:t>虚拟条件句，而是以</a:t>
            </a:r>
            <a:r>
              <a:rPr lang="zh-CN" altLang="en-US" dirty="0" smtClean="0"/>
              <a:t>介词短语</a:t>
            </a:r>
            <a:r>
              <a:rPr lang="zh-CN" altLang="en-US" dirty="0"/>
              <a:t>、并列句、副词、非谓语动词的形式</a:t>
            </a:r>
          </a:p>
          <a:p>
            <a:r>
              <a:rPr lang="zh-CN" altLang="en-US" dirty="0"/>
              <a:t>出现。常见的介词（短语）有 </a:t>
            </a:r>
            <a:r>
              <a:rPr lang="en-US" altLang="zh-CN" dirty="0"/>
              <a:t>without“</a:t>
            </a:r>
            <a:r>
              <a:rPr lang="zh-CN" altLang="en-US" dirty="0" smtClean="0"/>
              <a:t>没有 </a:t>
            </a:r>
            <a:r>
              <a:rPr lang="en-US" altLang="zh-CN" dirty="0"/>
              <a:t>……”</a:t>
            </a:r>
            <a:r>
              <a:rPr lang="zh-CN" altLang="en-US" dirty="0"/>
              <a:t>，</a:t>
            </a:r>
            <a:r>
              <a:rPr lang="en-US" altLang="zh-CN" dirty="0"/>
              <a:t>but for“ </a:t>
            </a:r>
            <a:r>
              <a:rPr lang="zh-CN" altLang="en-US" dirty="0"/>
              <a:t>要 不 是 </a:t>
            </a:r>
            <a:r>
              <a:rPr lang="en-US" altLang="zh-CN" dirty="0"/>
              <a:t>……”</a:t>
            </a:r>
            <a:r>
              <a:rPr lang="zh-CN" altLang="en-US" dirty="0"/>
              <a:t>；连</a:t>
            </a:r>
          </a:p>
          <a:p>
            <a:r>
              <a:rPr lang="zh-CN" altLang="en-US" dirty="0"/>
              <a:t>词有 </a:t>
            </a:r>
            <a:r>
              <a:rPr lang="en-US" altLang="zh-CN" dirty="0"/>
              <a:t>but“</a:t>
            </a:r>
            <a:r>
              <a:rPr lang="zh-CN" altLang="en-US" dirty="0"/>
              <a:t>但是”，</a:t>
            </a:r>
            <a:r>
              <a:rPr lang="en-US" altLang="zh-CN" dirty="0"/>
              <a:t>or“</a:t>
            </a:r>
            <a:r>
              <a:rPr lang="zh-CN" altLang="en-US" dirty="0"/>
              <a:t>不然”；副词</a:t>
            </a:r>
            <a:r>
              <a:rPr lang="zh-CN" altLang="en-US" dirty="0" smtClean="0"/>
              <a:t>有</a:t>
            </a:r>
            <a:r>
              <a:rPr lang="en-US" altLang="zh-CN" dirty="0" smtClean="0"/>
              <a:t>otherwise</a:t>
            </a:r>
            <a:r>
              <a:rPr lang="en-US" altLang="zh-CN" dirty="0"/>
              <a:t>“</a:t>
            </a:r>
            <a:r>
              <a:rPr lang="zh-CN" altLang="en-US" dirty="0"/>
              <a:t>否则的话”等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46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</a:t>
            </a:r>
            <a:r>
              <a:rPr lang="zh-CN" altLang="en-US" dirty="0" smtClean="0"/>
              <a:t>［</a:t>
            </a:r>
            <a:r>
              <a:rPr lang="zh-CN" altLang="en-US" dirty="0"/>
              <a:t>词汇复现］</a:t>
            </a:r>
            <a:r>
              <a:rPr lang="en-US" altLang="zh-CN" dirty="0"/>
              <a:t>But for the meeting</a:t>
            </a:r>
            <a:r>
              <a:rPr lang="zh-CN" altLang="en-US" dirty="0"/>
              <a:t>，</a:t>
            </a:r>
            <a:r>
              <a:rPr lang="en-US" altLang="zh-CN" dirty="0"/>
              <a:t>I </a:t>
            </a:r>
            <a:r>
              <a:rPr lang="en-US" altLang="zh-CN" dirty="0" smtClean="0"/>
              <a:t>________</a:t>
            </a:r>
            <a:r>
              <a:rPr lang="en-US" altLang="zh-CN" dirty="0"/>
              <a:t>__</a:t>
            </a:r>
            <a:r>
              <a:rPr lang="en-US" altLang="zh-CN" dirty="0" smtClean="0"/>
              <a:t>_______ </a:t>
            </a:r>
            <a:r>
              <a:rPr lang="zh-CN" altLang="en-US" dirty="0" smtClean="0"/>
              <a:t>（</a:t>
            </a:r>
            <a:r>
              <a:rPr lang="en-US" altLang="zh-CN" dirty="0"/>
              <a:t>finish</a:t>
            </a:r>
            <a:r>
              <a:rPr lang="zh-CN" altLang="en-US" dirty="0"/>
              <a:t>） </a:t>
            </a:r>
            <a:r>
              <a:rPr lang="en-US" altLang="zh-CN" dirty="0"/>
              <a:t>my </a:t>
            </a:r>
            <a:r>
              <a:rPr lang="en-US" altLang="zh-CN" i="1" dirty="0"/>
              <a:t>project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(2) He felt very tired yesterday</a:t>
            </a:r>
            <a:r>
              <a:rPr lang="zh-CN" altLang="en-US" dirty="0"/>
              <a:t>，</a:t>
            </a:r>
            <a:r>
              <a:rPr lang="en-US" altLang="zh-CN" dirty="0"/>
              <a:t>or he </a:t>
            </a:r>
            <a:r>
              <a:rPr lang="en-US" altLang="zh-CN" dirty="0" smtClean="0"/>
              <a:t>___________________</a:t>
            </a:r>
            <a:r>
              <a:rPr lang="zh-CN" altLang="en-US" dirty="0" smtClean="0"/>
              <a:t>（</a:t>
            </a:r>
            <a:r>
              <a:rPr lang="en-US" altLang="zh-CN" dirty="0"/>
              <a:t>attend</a:t>
            </a:r>
            <a:r>
              <a:rPr lang="zh-CN" altLang="en-US" dirty="0"/>
              <a:t>） </a:t>
            </a:r>
            <a:r>
              <a:rPr lang="en-US" altLang="zh-CN" dirty="0"/>
              <a:t>the party.</a:t>
            </a:r>
          </a:p>
          <a:p>
            <a:r>
              <a:rPr lang="en-US" altLang="zh-CN" dirty="0"/>
              <a:t>(3) We didn’t know his telephone number</a:t>
            </a:r>
            <a:r>
              <a:rPr lang="zh-CN" altLang="en-US" dirty="0"/>
              <a:t>，</a:t>
            </a:r>
            <a:r>
              <a:rPr lang="en-US" altLang="zh-CN" dirty="0"/>
              <a:t>otherwise we </a:t>
            </a:r>
            <a:r>
              <a:rPr lang="en-US" altLang="zh-CN" dirty="0" smtClean="0"/>
              <a:t>___</a:t>
            </a:r>
            <a:r>
              <a:rPr lang="en-US" altLang="zh-CN" dirty="0"/>
              <a:t>__</a:t>
            </a:r>
            <a:r>
              <a:rPr lang="en-US" altLang="zh-CN" dirty="0" smtClean="0"/>
              <a:t>________________ </a:t>
            </a:r>
            <a:r>
              <a:rPr lang="zh-CN" altLang="en-US" dirty="0" smtClean="0"/>
              <a:t>（</a:t>
            </a:r>
            <a:r>
              <a:rPr lang="en-US" altLang="zh-CN" dirty="0"/>
              <a:t>telephone</a:t>
            </a:r>
            <a:r>
              <a:rPr lang="zh-CN" altLang="en-US" dirty="0"/>
              <a:t>） </a:t>
            </a:r>
            <a:r>
              <a:rPr lang="en-US" altLang="zh-CN" dirty="0"/>
              <a:t>him.</a:t>
            </a:r>
          </a:p>
          <a:p>
            <a:r>
              <a:rPr lang="en-US" altLang="zh-CN" dirty="0"/>
              <a:t>(4) </a:t>
            </a:r>
            <a:r>
              <a:rPr lang="zh-CN" altLang="en-US" dirty="0"/>
              <a:t>［词汇复现］</a:t>
            </a:r>
            <a:r>
              <a:rPr lang="en-US" altLang="zh-CN" dirty="0"/>
              <a:t>I was busy </a:t>
            </a:r>
            <a:r>
              <a:rPr lang="en-US" altLang="zh-CN" i="1" dirty="0"/>
              <a:t>packing</a:t>
            </a:r>
            <a:r>
              <a:rPr lang="en-US" altLang="zh-CN" dirty="0"/>
              <a:t> at that time. Otherwise</a:t>
            </a:r>
            <a:r>
              <a:rPr lang="zh-CN" altLang="en-US" dirty="0"/>
              <a:t>，</a:t>
            </a:r>
            <a:r>
              <a:rPr lang="en-US" altLang="zh-CN" dirty="0"/>
              <a:t>I </a:t>
            </a:r>
            <a:r>
              <a:rPr lang="en-US" altLang="zh-CN" dirty="0" smtClean="0"/>
              <a:t>__</a:t>
            </a:r>
            <a:r>
              <a:rPr lang="en-US" altLang="zh-CN" dirty="0"/>
              <a:t>__</a:t>
            </a:r>
            <a:r>
              <a:rPr lang="en-US" altLang="zh-CN" dirty="0" smtClean="0"/>
              <a:t>___________ </a:t>
            </a:r>
            <a:r>
              <a:rPr lang="zh-CN" altLang="en-US" dirty="0" smtClean="0"/>
              <a:t>（</a:t>
            </a:r>
            <a:r>
              <a:rPr lang="en-US" altLang="zh-CN" dirty="0"/>
              <a:t>call</a:t>
            </a:r>
            <a:r>
              <a:rPr lang="zh-CN" altLang="en-US" dirty="0"/>
              <a:t>） </a:t>
            </a:r>
            <a:r>
              <a:rPr lang="en-US" altLang="zh-CN" dirty="0"/>
              <a:t>you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5576140" y="1568081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finished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5323892" y="2219723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attended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7412621" y="2829323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have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telephoned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8190386" y="3903381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called</a:t>
            </a:r>
          </a:p>
        </p:txBody>
      </p:sp>
    </p:spTree>
    <p:extLst>
      <p:ext uri="{BB962C8B-B14F-4D97-AF65-F5344CB8AC3E}">
        <p14:creationId xmlns:p14="http://schemas.microsoft.com/office/powerpoint/2010/main" val="203532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2"/>
          <p:cNvSpPr txBox="1">
            <a:spLocks/>
          </p:cNvSpPr>
          <p:nvPr/>
        </p:nvSpPr>
        <p:spPr bwMode="auto">
          <a:xfrm>
            <a:off x="884085" y="804105"/>
            <a:ext cx="286810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综合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提升能力</a:t>
            </a:r>
          </a:p>
        </p:txBody>
      </p:sp>
      <p:pic>
        <p:nvPicPr>
          <p:cNvPr id="10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22" y="629645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838200" y="1377950"/>
            <a:ext cx="10515600" cy="4799013"/>
          </a:xfrm>
        </p:spPr>
        <p:txBody>
          <a:bodyPr/>
          <a:lstStyle/>
          <a:p>
            <a:pPr algn="ctr"/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完成</a:t>
            </a:r>
            <a:r>
              <a:rPr lang="zh-CN" altLang="en-US" sz="2400" b="1" dirty="0" smtClean="0">
                <a:latin typeface="宋体" pitchFamily="2" charset="-122"/>
              </a:rPr>
              <a:t>“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综合练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提升能力</a:t>
            </a:r>
            <a:r>
              <a:rPr lang="zh-CN" altLang="en-US" sz="2400" b="1" dirty="0" smtClean="0">
                <a:latin typeface="宋体" pitchFamily="2" charset="-122"/>
              </a:rPr>
              <a:t>”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中的题目</a:t>
            </a:r>
          </a:p>
        </p:txBody>
      </p:sp>
    </p:spTree>
    <p:extLst>
      <p:ext uri="{BB962C8B-B14F-4D97-AF65-F5344CB8AC3E}">
        <p14:creationId xmlns:p14="http://schemas.microsoft.com/office/powerpoint/2010/main" val="41499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52177"/>
            <a:ext cx="10515600" cy="4724786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</a:pP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654339" y="804105"/>
            <a:ext cx="286663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题组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领悟方法</a:t>
            </a: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79" y="629645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内容占位符 2"/>
          <p:cNvSpPr>
            <a:spLocks noGrp="1"/>
          </p:cNvSpPr>
          <p:nvPr/>
        </p:nvSpPr>
        <p:spPr>
          <a:xfrm>
            <a:off x="838200" y="1222725"/>
            <a:ext cx="10515600" cy="50558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50000"/>
              </a:lnSpc>
              <a:buNone/>
            </a:pPr>
            <a:r>
              <a:rPr lang="zh-CN" altLang="en-US" sz="2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核心词汇</a:t>
            </a:r>
            <a:endParaRPr lang="en-US" altLang="zh-CN" sz="2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CN" altLang="en-US" sz="2200" b="1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词 汇一 </a:t>
            </a:r>
            <a:r>
              <a:rPr lang="zh-CN" altLang="en-US" sz="2200" b="1" dirty="0" smtClean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200" b="1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suggest </a:t>
            </a:r>
            <a:r>
              <a:rPr lang="en-US" altLang="zh-CN" sz="2200" b="1" i="1" dirty="0" err="1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en-US" altLang="zh-CN" sz="2200" b="1" i="1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200" b="1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b="1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）建议，</a:t>
            </a:r>
            <a:r>
              <a:rPr lang="zh-CN" altLang="en-US" sz="2200" b="1" dirty="0" smtClean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提议  （</a:t>
            </a:r>
            <a:r>
              <a:rPr lang="en-US" altLang="zh-CN" sz="2200" b="1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200" b="1" dirty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）暗示；</a:t>
            </a:r>
            <a:r>
              <a:rPr lang="zh-CN" altLang="en-US" sz="2200" b="1" dirty="0" smtClean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表明</a:t>
            </a:r>
            <a:endParaRPr lang="en-US" altLang="zh-CN" sz="2200" b="1" dirty="0" smtClean="0">
              <a:solidFill>
                <a:srgbClr val="00B0F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CN" altLang="en-US" sz="2400" dirty="0"/>
              <a:t>◆</a:t>
            </a:r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教材原句</a:t>
            </a:r>
            <a:endParaRPr lang="en-US" altLang="zh-CN" sz="2200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 you </a:t>
            </a:r>
            <a:r>
              <a:rPr lang="en-US" altLang="zh-CN" sz="2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suggest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any good books </a:t>
            </a:r>
            <a:r>
              <a:rPr lang="en-US" altLang="zh-CN" sz="2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my 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project? </a:t>
            </a:r>
            <a:endParaRPr lang="en-US" altLang="zh-CN" sz="2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CN" altLang="en-US" sz="2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汤姆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，你能提供一些和我</a:t>
            </a:r>
            <a:r>
              <a:rPr lang="zh-CN" altLang="en-US" sz="2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做的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课题有关的好参考书吗</a:t>
            </a:r>
            <a:r>
              <a:rPr lang="zh-CN" altLang="en-US" sz="2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  <a:endParaRPr lang="en-US" altLang="zh-CN" sz="2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CN" altLang="en-US" sz="2400" dirty="0"/>
              <a:t>◆</a:t>
            </a:r>
            <a:r>
              <a:rPr lang="zh-CN" altLang="en-US" sz="2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要点</a:t>
            </a:r>
            <a:r>
              <a:rPr lang="zh-CN" altLang="en-US" sz="2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必</a:t>
            </a:r>
            <a:r>
              <a:rPr lang="zh-CN" altLang="en-US" sz="2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记</a:t>
            </a:r>
            <a:endParaRPr lang="en-US" altLang="zh-CN" sz="2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sz="2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suggest </a:t>
            </a:r>
            <a:r>
              <a:rPr lang="en-US" altLang="zh-CN" sz="2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to sb.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向某人提议 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建议某事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suggest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one’s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doing </a:t>
            </a:r>
            <a:r>
              <a:rPr lang="en-US" altLang="zh-CN" sz="2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建议（某人）</a:t>
            </a:r>
            <a:r>
              <a:rPr lang="zh-CN" altLang="en-US" sz="2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做某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事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suggest that sb.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should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 </a:t>
            </a:r>
            <a:r>
              <a:rPr lang="en-US" altLang="zh-CN" sz="22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建议</a:t>
            </a:r>
            <a:r>
              <a:rPr lang="zh-CN" altLang="en-US" sz="22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某人做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某事（虚拟语气）</a:t>
            </a:r>
            <a:endParaRPr lang="en-US" altLang="zh-CN" sz="2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一</a:t>
            </a:r>
            <a:r>
              <a:rPr lang="zh-CN" altLang="en-US" b="1" dirty="0"/>
              <a:t>言辨异</a:t>
            </a:r>
          </a:p>
          <a:p>
            <a:r>
              <a:rPr lang="en-US" altLang="zh-CN" dirty="0"/>
              <a:t>Jane’s pale face </a:t>
            </a:r>
            <a:r>
              <a:rPr lang="en-US" altLang="zh-CN" b="1" dirty="0"/>
              <a:t>suggested</a:t>
            </a:r>
            <a:r>
              <a:rPr lang="en-US" altLang="zh-CN" dirty="0"/>
              <a:t> she was ill</a:t>
            </a:r>
            <a:r>
              <a:rPr lang="zh-CN" altLang="en-US" dirty="0"/>
              <a:t>，</a:t>
            </a:r>
            <a:r>
              <a:rPr lang="en-US" altLang="zh-CN" dirty="0" smtClean="0"/>
              <a:t>and her </a:t>
            </a:r>
            <a:r>
              <a:rPr lang="en-US" altLang="zh-CN" dirty="0"/>
              <a:t>parents </a:t>
            </a:r>
            <a:r>
              <a:rPr lang="en-US" altLang="zh-CN" b="1" dirty="0"/>
              <a:t>suggested</a:t>
            </a:r>
            <a:r>
              <a:rPr lang="en-US" altLang="zh-CN" dirty="0"/>
              <a:t> that she</a:t>
            </a:r>
            <a:r>
              <a:rPr lang="zh-CN" altLang="en-US" dirty="0"/>
              <a:t>（</a:t>
            </a:r>
            <a:r>
              <a:rPr lang="en-US" altLang="zh-CN" b="1" dirty="0"/>
              <a:t>should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have </a:t>
            </a:r>
            <a:r>
              <a:rPr lang="en-US" altLang="zh-CN" dirty="0"/>
              <a:t>a medical examination. </a:t>
            </a:r>
            <a:r>
              <a:rPr lang="zh-CN" altLang="en-US" dirty="0"/>
              <a:t>简苍白的</a:t>
            </a:r>
            <a:r>
              <a:rPr lang="zh-CN" altLang="en-US" dirty="0" smtClean="0"/>
              <a:t>脸色</a:t>
            </a:r>
            <a:r>
              <a:rPr lang="zh-CN" altLang="en-US" dirty="0"/>
              <a:t>表明她生病了，她父母建议她做</a:t>
            </a:r>
            <a:r>
              <a:rPr lang="zh-CN" altLang="en-US" dirty="0" smtClean="0"/>
              <a:t>一下体检</a:t>
            </a:r>
            <a:r>
              <a:rPr lang="zh-CN" altLang="en-US" dirty="0"/>
              <a:t>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suggest </a:t>
            </a:r>
            <a:r>
              <a:rPr lang="zh-CN" altLang="en-US" dirty="0"/>
              <a:t>表示“建议”时，其后的</a:t>
            </a:r>
            <a:r>
              <a:rPr lang="zh-CN" altLang="en-US" dirty="0" smtClean="0"/>
              <a:t>名词性</a:t>
            </a:r>
            <a:r>
              <a:rPr lang="zh-CN" altLang="en-US" dirty="0"/>
              <a:t>从句用虚拟语气，即从句谓语的形式</a:t>
            </a:r>
          </a:p>
          <a:p>
            <a:r>
              <a:rPr lang="zh-CN" altLang="en-US" dirty="0"/>
              <a:t>为“</a:t>
            </a:r>
            <a:r>
              <a:rPr lang="en-US" altLang="zh-CN" dirty="0"/>
              <a:t>should +</a:t>
            </a:r>
            <a:r>
              <a:rPr lang="zh-CN" altLang="en-US" dirty="0"/>
              <a:t>动词原形”，</a:t>
            </a:r>
            <a:r>
              <a:rPr lang="en-US" altLang="zh-CN" dirty="0"/>
              <a:t>should</a:t>
            </a:r>
            <a:r>
              <a:rPr lang="zh-CN" altLang="en-US" dirty="0"/>
              <a:t>可以省略。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suggest </a:t>
            </a:r>
            <a:r>
              <a:rPr lang="zh-CN" altLang="en-US" dirty="0"/>
              <a:t>表示“表明，暗示”时，后接</a:t>
            </a:r>
            <a:r>
              <a:rPr lang="zh-CN" altLang="en-US" dirty="0" smtClean="0"/>
              <a:t>从句</a:t>
            </a:r>
            <a:r>
              <a:rPr lang="zh-CN" altLang="en-US" dirty="0"/>
              <a:t>用陈述语气。</a:t>
            </a:r>
          </a:p>
        </p:txBody>
      </p:sp>
    </p:spTree>
    <p:extLst>
      <p:ext uri="{BB962C8B-B14F-4D97-AF65-F5344CB8AC3E}">
        <p14:creationId xmlns:p14="http://schemas.microsoft.com/office/powerpoint/2010/main" val="7217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8704"/>
            <a:ext cx="10515600" cy="5111172"/>
          </a:xfrm>
        </p:spPr>
        <p:txBody>
          <a:bodyPr/>
          <a:lstStyle/>
          <a:p>
            <a:r>
              <a:rPr lang="zh-CN" altLang="en-US" sz="2400" dirty="0"/>
              <a:t>◆</a:t>
            </a:r>
            <a:r>
              <a:rPr lang="zh-CN" altLang="en-US" b="1" dirty="0" smtClean="0"/>
              <a:t>单句</a:t>
            </a:r>
            <a:r>
              <a:rPr lang="zh-CN" altLang="en-US" b="1" dirty="0"/>
              <a:t>语法填空</a:t>
            </a:r>
          </a:p>
          <a:p>
            <a:r>
              <a:rPr lang="en-US" altLang="zh-CN" dirty="0" smtClean="0"/>
              <a:t>(1)Bill suggested  ________</a:t>
            </a:r>
            <a:r>
              <a:rPr lang="zh-CN" altLang="en-US" dirty="0" smtClean="0"/>
              <a:t>（</a:t>
            </a:r>
            <a:r>
              <a:rPr lang="en-US" altLang="zh-CN" dirty="0"/>
              <a:t>hold</a:t>
            </a:r>
            <a:r>
              <a:rPr lang="zh-CN" altLang="en-US" dirty="0"/>
              <a:t>） </a:t>
            </a:r>
            <a:r>
              <a:rPr lang="en-US" altLang="zh-CN" dirty="0"/>
              <a:t>a meeting on what to do for </a:t>
            </a:r>
            <a:r>
              <a:rPr lang="en-US" altLang="zh-CN" dirty="0" smtClean="0"/>
              <a:t>the sales </a:t>
            </a:r>
            <a:r>
              <a:rPr lang="en-US" altLang="zh-CN" dirty="0"/>
              <a:t>promotion during the vacation.</a:t>
            </a:r>
          </a:p>
          <a:p>
            <a:r>
              <a:rPr lang="en-US" altLang="zh-CN" dirty="0"/>
              <a:t>(2) The smile on his face suggested that he ________ </a:t>
            </a:r>
            <a:r>
              <a:rPr lang="zh-CN" altLang="en-US" dirty="0" smtClean="0"/>
              <a:t>（</a:t>
            </a:r>
            <a:r>
              <a:rPr lang="en-US" altLang="zh-CN" dirty="0"/>
              <a:t>be</a:t>
            </a:r>
            <a:r>
              <a:rPr lang="zh-CN" altLang="en-US" dirty="0"/>
              <a:t>） </a:t>
            </a:r>
            <a:r>
              <a:rPr lang="en-US" altLang="zh-CN" dirty="0"/>
              <a:t>glad to be </a:t>
            </a:r>
            <a:r>
              <a:rPr lang="en-US" altLang="zh-CN" dirty="0" smtClean="0"/>
              <a:t>of some </a:t>
            </a:r>
            <a:r>
              <a:rPr lang="en-US" altLang="zh-CN" dirty="0"/>
              <a:t>help.</a:t>
            </a:r>
          </a:p>
          <a:p>
            <a:r>
              <a:rPr lang="en-US" altLang="zh-CN" dirty="0"/>
              <a:t>(3) </a:t>
            </a:r>
            <a:r>
              <a:rPr lang="zh-CN" altLang="en-US" dirty="0"/>
              <a:t>［词汇复现］</a:t>
            </a:r>
            <a:r>
              <a:rPr lang="en-US" altLang="zh-CN" dirty="0"/>
              <a:t>Tom suggested a good website address ________ </a:t>
            </a:r>
            <a:r>
              <a:rPr lang="en-US" altLang="zh-CN" dirty="0" smtClean="0"/>
              <a:t>Cathy for </a:t>
            </a:r>
            <a:r>
              <a:rPr lang="en-US" altLang="zh-CN" dirty="0"/>
              <a:t>her </a:t>
            </a:r>
            <a:r>
              <a:rPr lang="en-US" altLang="zh-CN" i="1" dirty="0"/>
              <a:t>project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(4) All of us suggested that John </a:t>
            </a:r>
            <a:r>
              <a:rPr lang="en-US" altLang="zh-CN" dirty="0" smtClean="0"/>
              <a:t>________</a:t>
            </a:r>
            <a:r>
              <a:rPr lang="en-US" altLang="zh-CN" dirty="0"/>
              <a:t>___</a:t>
            </a:r>
            <a:r>
              <a:rPr lang="en-US" altLang="zh-CN" dirty="0" smtClean="0"/>
              <a:t>___ </a:t>
            </a:r>
            <a:r>
              <a:rPr lang="zh-CN" altLang="en-US" dirty="0" smtClean="0"/>
              <a:t>（</a:t>
            </a:r>
            <a:r>
              <a:rPr lang="en-US" altLang="zh-CN" dirty="0"/>
              <a:t>buy</a:t>
            </a:r>
            <a:r>
              <a:rPr lang="zh-CN" altLang="en-US" dirty="0"/>
              <a:t>） </a:t>
            </a:r>
            <a:r>
              <a:rPr lang="en-US" altLang="zh-CN" dirty="0"/>
              <a:t>a good-quality </a:t>
            </a:r>
            <a:r>
              <a:rPr lang="en-US" altLang="zh-CN" dirty="0" smtClean="0"/>
              <a:t>bicycle rather </a:t>
            </a:r>
            <a:r>
              <a:rPr lang="en-US" altLang="zh-CN" dirty="0"/>
              <a:t>than a cheap one.</a:t>
            </a:r>
          </a:p>
          <a:p>
            <a:r>
              <a:rPr lang="en-US" altLang="zh-CN" dirty="0"/>
              <a:t>(5) The doctor suggested </a:t>
            </a:r>
            <a:r>
              <a:rPr lang="en-US" altLang="zh-CN" dirty="0" smtClean="0"/>
              <a:t>him</a:t>
            </a:r>
            <a:r>
              <a:rPr lang="en-US" altLang="zh-CN" dirty="0"/>
              <a:t> ________ </a:t>
            </a:r>
            <a:r>
              <a:rPr lang="zh-CN" altLang="en-US" dirty="0" smtClean="0"/>
              <a:t>（</a:t>
            </a:r>
            <a:r>
              <a:rPr lang="en-US" altLang="zh-CN" dirty="0"/>
              <a:t>give</a:t>
            </a:r>
            <a:r>
              <a:rPr lang="zh-CN" altLang="en-US" dirty="0"/>
              <a:t>）</a:t>
            </a:r>
            <a:r>
              <a:rPr lang="en-US" altLang="zh-CN" dirty="0"/>
              <a:t>up smoking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8"/>
          <p:cNvSpPr txBox="1"/>
          <p:nvPr/>
        </p:nvSpPr>
        <p:spPr>
          <a:xfrm>
            <a:off x="3022125" y="1538588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holding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6028076" y="2657094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7772792" y="3308736"/>
            <a:ext cx="17075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51230" y="3970887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4420000" y="5045330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42474"/>
            <a:ext cx="10515600" cy="5111172"/>
          </a:xfrm>
        </p:spPr>
        <p:txBody>
          <a:bodyPr/>
          <a:lstStyle/>
          <a:p>
            <a:r>
              <a:rPr lang="en-US" altLang="zh-CN" dirty="0" smtClean="0"/>
              <a:t>(</a:t>
            </a:r>
            <a:r>
              <a:rPr lang="en-US" altLang="zh-CN" dirty="0"/>
              <a:t>6) </a:t>
            </a:r>
            <a:r>
              <a:rPr lang="zh-CN" altLang="en-US" dirty="0"/>
              <a:t>［</a:t>
            </a:r>
            <a:r>
              <a:rPr lang="en-US" altLang="zh-CN" dirty="0"/>
              <a:t>2019·</a:t>
            </a:r>
            <a:r>
              <a:rPr lang="zh-CN" altLang="en-US" dirty="0"/>
              <a:t>北京卷］</a:t>
            </a:r>
            <a:r>
              <a:rPr lang="en-US" altLang="zh-CN" dirty="0"/>
              <a:t>I suggest that you </a:t>
            </a:r>
            <a:r>
              <a:rPr lang="en-US" altLang="zh-CN" dirty="0" smtClean="0"/>
              <a:t>_______</a:t>
            </a:r>
            <a:r>
              <a:rPr lang="en-US" altLang="zh-CN" dirty="0"/>
              <a:t>__</a:t>
            </a:r>
            <a:r>
              <a:rPr lang="en-US" altLang="zh-CN" dirty="0" smtClean="0"/>
              <a:t>_____ </a:t>
            </a:r>
            <a:r>
              <a:rPr lang="zh-CN" altLang="en-US" dirty="0" smtClean="0"/>
              <a:t>（</a:t>
            </a:r>
            <a:r>
              <a:rPr lang="en-US" altLang="zh-CN" dirty="0"/>
              <a:t>begin</a:t>
            </a:r>
            <a:r>
              <a:rPr lang="zh-CN" altLang="en-US" dirty="0"/>
              <a:t>） </a:t>
            </a:r>
            <a:r>
              <a:rPr lang="en-US" altLang="zh-CN" dirty="0"/>
              <a:t>from Beijing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and </a:t>
            </a:r>
            <a:r>
              <a:rPr lang="en-US" altLang="zh-CN" dirty="0"/>
              <a:t>I’ll show you around.</a:t>
            </a:r>
          </a:p>
          <a:p>
            <a:r>
              <a:rPr lang="en-US" altLang="zh-CN" dirty="0"/>
              <a:t>(7) </a:t>
            </a:r>
            <a:r>
              <a:rPr lang="zh-CN" altLang="en-US" dirty="0"/>
              <a:t>［词汇复现］</a:t>
            </a:r>
            <a:r>
              <a:rPr lang="en-US" altLang="zh-CN" dirty="0"/>
              <a:t>The </a:t>
            </a:r>
            <a:r>
              <a:rPr lang="en-US" altLang="zh-CN" i="1" dirty="0"/>
              <a:t>chart</a:t>
            </a:r>
            <a:r>
              <a:rPr lang="en-US" altLang="zh-CN" dirty="0"/>
              <a:t> suggests that the economy of that area </a:t>
            </a:r>
            <a:r>
              <a:rPr lang="en-US" altLang="zh-CN" dirty="0" smtClean="0"/>
              <a:t>________</a:t>
            </a:r>
            <a:r>
              <a:rPr lang="zh-CN" altLang="en-US" dirty="0" smtClean="0"/>
              <a:t>（</a:t>
            </a:r>
            <a:r>
              <a:rPr lang="en-US" altLang="zh-CN" dirty="0"/>
              <a:t>be</a:t>
            </a:r>
            <a:r>
              <a:rPr lang="zh-CN" altLang="en-US" dirty="0"/>
              <a:t>） </a:t>
            </a:r>
            <a:r>
              <a:rPr lang="en-US" altLang="zh-CN" dirty="0"/>
              <a:t>recovering </a:t>
            </a:r>
            <a:r>
              <a:rPr lang="en-US" altLang="zh-CN" i="1" dirty="0"/>
              <a:t>rapidly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文本框 8"/>
          <p:cNvSpPr txBox="1"/>
          <p:nvPr/>
        </p:nvSpPr>
        <p:spPr>
          <a:xfrm>
            <a:off x="5211117" y="1210720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8781790" y="2319550"/>
            <a:ext cx="36729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1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2794</Words>
  <Application>Microsoft Office PowerPoint</Application>
  <PresentationFormat>自定义</PresentationFormat>
  <Paragraphs>432</Paragraphs>
  <Slides>55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55</vt:i4>
      </vt:variant>
    </vt:vector>
  </HeadingPairs>
  <TitlesOfParts>
    <vt:vector size="5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山东金星书业文化发展有限公司</dc:creator>
  <cp:lastModifiedBy>李雪峰</cp:lastModifiedBy>
  <cp:revision>881</cp:revision>
  <dcterms:created xsi:type="dcterms:W3CDTF">2018-05-18T09:56:00Z</dcterms:created>
  <dcterms:modified xsi:type="dcterms:W3CDTF">2019-10-25T02:40:29Z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