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517" r:id="rId2"/>
    <p:sldId id="664" r:id="rId3"/>
    <p:sldId id="774" r:id="rId4"/>
    <p:sldId id="775" r:id="rId5"/>
    <p:sldId id="809" r:id="rId6"/>
    <p:sldId id="778" r:id="rId7"/>
    <p:sldId id="779" r:id="rId8"/>
    <p:sldId id="780" r:id="rId9"/>
    <p:sldId id="781" r:id="rId10"/>
    <p:sldId id="776" r:id="rId11"/>
    <p:sldId id="777" r:id="rId12"/>
    <p:sldId id="782" r:id="rId13"/>
    <p:sldId id="783" r:id="rId14"/>
    <p:sldId id="784" r:id="rId15"/>
    <p:sldId id="785" r:id="rId16"/>
    <p:sldId id="786" r:id="rId17"/>
    <p:sldId id="810" r:id="rId18"/>
    <p:sldId id="787" r:id="rId19"/>
    <p:sldId id="788" r:id="rId20"/>
    <p:sldId id="789" r:id="rId21"/>
    <p:sldId id="790" r:id="rId22"/>
    <p:sldId id="791" r:id="rId23"/>
    <p:sldId id="792" r:id="rId24"/>
    <p:sldId id="794" r:id="rId25"/>
    <p:sldId id="793" r:id="rId26"/>
    <p:sldId id="795" r:id="rId27"/>
    <p:sldId id="796" r:id="rId28"/>
    <p:sldId id="797" r:id="rId29"/>
    <p:sldId id="798" r:id="rId30"/>
    <p:sldId id="799" r:id="rId31"/>
    <p:sldId id="801" r:id="rId32"/>
    <p:sldId id="749" r:id="rId33"/>
    <p:sldId id="802" r:id="rId34"/>
    <p:sldId id="773" r:id="rId35"/>
    <p:sldId id="803" r:id="rId36"/>
    <p:sldId id="808" r:id="rId37"/>
    <p:sldId id="804" r:id="rId38"/>
    <p:sldId id="805" r:id="rId39"/>
    <p:sldId id="806" r:id="rId40"/>
    <p:sldId id="657" r:id="rId4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6370" autoAdjust="0"/>
  </p:normalViewPr>
  <p:slideViewPr>
    <p:cSldViewPr snapToGrid="0">
      <p:cViewPr varScale="1">
        <p:scale>
          <a:sx n="104" d="100"/>
          <a:sy n="104" d="100"/>
        </p:scale>
        <p:origin x="-90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84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FAB8B-4DAB-4135-AEF0-CDBF5639971C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3C680-603A-4715-9488-AA94F6366D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13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F50-2106-43F6-8BD0-C31361EB150A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4005-1CC4-46EC-862D-504F2FE6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34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80F3244-9F1F-4CB7-B2C2-30CED3F38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4019CE80-FB74-47E4-948E-4651D3773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4F87515-6B65-42D2-A1A0-1F90F3B5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A03DA3E-1030-4A2A-B87F-D87B5DAB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97F5656-CE43-446D-8524-DCEBAFF7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B281745B-E354-480A-A085-DE8951FAF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"/>
            <a:ext cx="12192717" cy="6857596"/>
          </a:xfrm>
          <a:prstGeom prst="rect">
            <a:avLst/>
          </a:prstGeom>
        </p:spPr>
      </p:pic>
      <p:sp>
        <p:nvSpPr>
          <p:cNvPr id="9" name="文本框 3">
            <a:extLst>
              <a:ext uri="{FF2B5EF4-FFF2-40B4-BE49-F238E27FC236}">
                <a16:creationId xmlns:a16="http://schemas.microsoft.com/office/drawing/2014/main" xmlns="" id="{414C84BC-7BA9-4C68-8C1A-1C2B4FC245CF}"/>
              </a:ext>
            </a:extLst>
          </p:cNvPr>
          <p:cNvSpPr txBox="1"/>
          <p:nvPr userDrawn="1"/>
        </p:nvSpPr>
        <p:spPr>
          <a:xfrm>
            <a:off x="184068" y="308758"/>
            <a:ext cx="4009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必修第二册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UNIT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6 Earth first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7AD45840-D2B0-4901-B178-19B6783B1BA9}"/>
              </a:ext>
            </a:extLst>
          </p:cNvPr>
          <p:cNvCxnSpPr>
            <a:cxnSpLocks/>
          </p:cNvCxnSpPr>
          <p:nvPr userDrawn="1"/>
        </p:nvCxnSpPr>
        <p:spPr>
          <a:xfrm>
            <a:off x="106878" y="593766"/>
            <a:ext cx="11910951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24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A6CF5CC-DB4F-4617-8397-7A28B8F7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0AF72FF-C15C-417E-A77A-D79FCC18D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5138058-1B24-4362-9970-902D31E6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C870631-7CBE-4B1E-834F-07683671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FBC9E55-40AA-4118-8537-BDC90D0D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E6E5C656-FBF1-4F6A-9C86-339124210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"/>
            <a:ext cx="12192717" cy="6857596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7AD45840-D2B0-4901-B178-19B6783B1BA9}"/>
              </a:ext>
            </a:extLst>
          </p:cNvPr>
          <p:cNvCxnSpPr>
            <a:cxnSpLocks/>
          </p:cNvCxnSpPr>
          <p:nvPr userDrawn="1"/>
        </p:nvCxnSpPr>
        <p:spPr>
          <a:xfrm>
            <a:off x="106878" y="593766"/>
            <a:ext cx="11910951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3">
            <a:extLst>
              <a:ext uri="{FF2B5EF4-FFF2-40B4-BE49-F238E27FC236}">
                <a16:creationId xmlns:a16="http://schemas.microsoft.com/office/drawing/2014/main" xmlns="" id="{414C84BC-7BA9-4C68-8C1A-1C2B4FC245CF}"/>
              </a:ext>
            </a:extLst>
          </p:cNvPr>
          <p:cNvSpPr txBox="1"/>
          <p:nvPr userDrawn="1"/>
        </p:nvSpPr>
        <p:spPr>
          <a:xfrm>
            <a:off x="184068" y="308758"/>
            <a:ext cx="4009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必修第二册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UNIT 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 Earth first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069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A7D822B-ED7D-4103-86BD-F832BF40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E1A0C35-9A74-4C5D-9D68-3E9CE5E5B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3B08651-BC5A-40B0-ADCF-7B0B6744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CFC8B68-5A16-4B60-B816-E8AB21E2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EB47B72-4419-4FFD-9F24-1187AC12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99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77E7EBC-2750-431C-87E9-B4702944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000" y="607499"/>
            <a:ext cx="10440000" cy="6120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15F7298-537A-47DA-9181-673DCCB77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000" y="1326532"/>
            <a:ext cx="10440000" cy="5040000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ea typeface="+mn-ea"/>
              </a:defRPr>
            </a:lvl1pPr>
            <a:lvl2pPr>
              <a:defRPr sz="2000">
                <a:latin typeface="Times New Roman" pitchFamily="18" charset="0"/>
                <a:ea typeface="+mn-ea"/>
              </a:defRPr>
            </a:lvl2pPr>
            <a:lvl3pPr>
              <a:defRPr sz="2000">
                <a:latin typeface="Times New Roman" pitchFamily="18" charset="0"/>
                <a:ea typeface="+mn-ea"/>
              </a:defRPr>
            </a:lvl3pPr>
            <a:lvl4pPr>
              <a:defRPr sz="2000">
                <a:latin typeface="Times New Roman" pitchFamily="18" charset="0"/>
                <a:ea typeface="+mn-ea"/>
              </a:defRPr>
            </a:lvl4pPr>
            <a:lvl5pPr>
              <a:defRPr sz="2000">
                <a:latin typeface="Times New Roman" pitchFamily="18" charset="0"/>
                <a:ea typeface="+mn-ea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D7590CC-7EFC-44B2-AAEB-0589EABA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CCBB20A-4EF5-4A13-8B35-A5E58585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5D949D5-4D79-4042-9D50-8504BC24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502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71724FB-F557-4150-B51A-E2ECCD48D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6000" y="729000"/>
            <a:ext cx="104400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3B6592F-06DF-4327-9E56-9154EE989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D882-CFD8-4EAE-9856-CB61F34EFEB8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448000A-E768-45BC-A46E-7356200A0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F7A3220-F15C-4DD8-B4D5-3D52F43E4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63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i="0" kern="1200" baseline="0">
          <a:solidFill>
            <a:srgbClr val="00B0F0"/>
          </a:solidFill>
          <a:latin typeface="Times New Roman" pitchFamily="18" charset="0"/>
          <a:ea typeface="微软雅黑" pitchFamily="34" charset="-122"/>
          <a:cs typeface="+mj-cs"/>
        </a:defRPr>
      </a:lvl1pPr>
    </p:titleStyle>
    <p:bodyStyle>
      <a:lvl1pPr marL="0" indent="0" algn="just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0830" y="1839800"/>
            <a:ext cx="7685406" cy="1127739"/>
          </a:xfrm>
        </p:spPr>
        <p:txBody>
          <a:bodyPr>
            <a:noAutofit/>
          </a:bodyPr>
          <a:lstStyle/>
          <a:p>
            <a:r>
              <a:rPr lang="en-US" altLang="zh-CN" sz="4800" dirty="0" smtClean="0">
                <a:solidFill>
                  <a:schemeClr val="tx1"/>
                </a:solidFill>
                <a:latin typeface="微软雅黑" panose="020B0503020204020204" pitchFamily="34" charset="-122"/>
              </a:rPr>
              <a:t>UNIT 6</a:t>
            </a:r>
            <a:r>
              <a:rPr lang="zh-CN" altLang="en-US" sz="4800" dirty="0" smtClean="0">
                <a:solidFill>
                  <a:schemeClr val="tx1"/>
                </a:solidFill>
                <a:latin typeface="微软雅黑" panose="020B0503020204020204" pitchFamily="34" charset="-122"/>
              </a:rPr>
              <a:t>　</a:t>
            </a:r>
            <a:r>
              <a:rPr lang="en-US" altLang="zh-CN" sz="4800" dirty="0">
                <a:solidFill>
                  <a:schemeClr val="tx1"/>
                </a:solidFill>
                <a:latin typeface="微软雅黑" panose="020B0503020204020204" pitchFamily="34" charset="-122"/>
              </a:rPr>
              <a:t>Earth first</a:t>
            </a:r>
            <a:endParaRPr lang="zh-CN" altLang="en-US" sz="4800" b="1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703984" y="3129263"/>
            <a:ext cx="7899098" cy="1751207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Section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Using language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5986" y="2249998"/>
            <a:ext cx="3468208" cy="22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8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 </a:t>
            </a:r>
            <a:r>
              <a:rPr lang="zh-CN" altLang="en-US" dirty="0" smtClean="0"/>
              <a:t>（</a:t>
            </a:r>
            <a:r>
              <a:rPr lang="en-US" altLang="zh-CN" dirty="0"/>
              <a:t>establish</a:t>
            </a:r>
            <a:r>
              <a:rPr lang="zh-CN" altLang="en-US" dirty="0"/>
              <a:t>）</a:t>
            </a:r>
            <a:r>
              <a:rPr lang="en-US" altLang="zh-CN" dirty="0"/>
              <a:t>a new research centre in Hefei last year.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Our goal is </a:t>
            </a:r>
            <a:r>
              <a:rPr lang="en-US" altLang="zh-CN" u="sng" dirty="0" smtClean="0"/>
              <a:t>    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establish</a:t>
            </a:r>
            <a:r>
              <a:rPr lang="zh-CN" altLang="en-US" dirty="0"/>
              <a:t>）</a:t>
            </a:r>
            <a:r>
              <a:rPr lang="en-US" altLang="zh-CN" dirty="0"/>
              <a:t>a new research centre in the North. 	</a:t>
            </a:r>
          </a:p>
          <a:p>
            <a:r>
              <a:rPr lang="zh-CN" altLang="en-US" dirty="0"/>
              <a:t>单句写作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I wondered why he should bother to try and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i="1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（和</a:t>
            </a:r>
            <a:r>
              <a:rPr lang="en-US" altLang="zh-CN" dirty="0"/>
              <a:t>……</a:t>
            </a:r>
            <a:r>
              <a:rPr lang="zh-CN" altLang="en-US" dirty="0"/>
              <a:t>取得联系）</a:t>
            </a:r>
            <a:r>
              <a:rPr lang="en-US" altLang="zh-CN" dirty="0"/>
              <a:t>me.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Our goal is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 smtClean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</a:t>
            </a:r>
            <a:r>
              <a:rPr lang="zh-CN" altLang="en-US" dirty="0" smtClean="0"/>
              <a:t>（</a:t>
            </a:r>
            <a:r>
              <a:rPr lang="zh-CN" altLang="en-US" dirty="0"/>
              <a:t>成立分部） </a:t>
            </a:r>
            <a:r>
              <a:rPr lang="en-US" altLang="zh-CN" dirty="0"/>
              <a:t>in Zhengzhou.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I was never able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</a:t>
            </a:r>
            <a:r>
              <a:rPr lang="zh-CN" altLang="en-US" dirty="0" smtClean="0"/>
              <a:t> 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　　</a:t>
            </a:r>
            <a:r>
              <a:rPr lang="zh-CN" altLang="en-US" dirty="0" smtClean="0"/>
              <a:t>（</a:t>
            </a:r>
            <a:r>
              <a:rPr lang="zh-CN" altLang="en-US" dirty="0"/>
              <a:t>确定是否）</a:t>
            </a:r>
            <a:r>
              <a:rPr lang="en-US" altLang="zh-CN" dirty="0"/>
              <a:t>she was telling the truth.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It will be essential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 smtClean="0"/>
              <a:t>（</a:t>
            </a:r>
            <a:r>
              <a:rPr lang="zh-CN" altLang="en-US" dirty="0"/>
              <a:t>搞清楚如何）</a:t>
            </a:r>
            <a:r>
              <a:rPr lang="en-US" altLang="zh-CN" dirty="0"/>
              <a:t>the money is being spent. </a:t>
            </a:r>
          </a:p>
          <a:p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	</a:t>
            </a:r>
          </a:p>
          <a:p>
            <a:endParaRPr lang="zh-CN" altLang="en-US" sz="18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3251" y="2665001"/>
            <a:ext cx="363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establish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contact        with </a:t>
            </a:r>
            <a:endParaRPr lang="en-US" altLang="zh-CN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757" y="1298909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established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0904" y="1761617"/>
            <a:ext cx="159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 establish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5476" y="3579401"/>
            <a:ext cx="493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establish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a             new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branch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9200" y="4064143"/>
            <a:ext cx="252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establish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whether/if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8519" y="4499577"/>
            <a:ext cx="252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establish  how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979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词汇五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damage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v. 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&amp;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破损，损害，损伤</a:t>
            </a:r>
            <a:r>
              <a:rPr lang="zh-CN" altLang="en-US" dirty="0"/>
              <a:t>	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◆教材原句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In recent years</a:t>
            </a:r>
            <a:r>
              <a:rPr lang="zh-CN" altLang="en-US" dirty="0"/>
              <a:t>，</a:t>
            </a:r>
            <a:r>
              <a:rPr lang="en-US" altLang="zh-CN" dirty="0"/>
              <a:t>we have seen large areas of wetland that were </a:t>
            </a:r>
            <a:r>
              <a:rPr lang="en-US" altLang="zh-CN" b="1" dirty="0"/>
              <a:t>damaged </a:t>
            </a:r>
            <a:r>
              <a:rPr lang="en-US" altLang="zh-CN" dirty="0"/>
              <a:t>by human activity. </a:t>
            </a:r>
            <a:endParaRPr lang="en-US" altLang="zh-CN" dirty="0" smtClean="0"/>
          </a:p>
          <a:p>
            <a:pPr>
              <a:lnSpc>
                <a:spcPct val="140000"/>
              </a:lnSpc>
            </a:pPr>
            <a:r>
              <a:rPr lang="zh-CN" altLang="en-US" dirty="0" smtClean="0"/>
              <a:t>近年来</a:t>
            </a:r>
            <a:r>
              <a:rPr lang="zh-CN" altLang="en-US" dirty="0"/>
              <a:t>，我们看到大片湿地被人类活动破坏。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◆要点必记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do/cause damage to... 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造成损害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cause serious damage to the environment </a:t>
            </a:r>
            <a:r>
              <a:rPr lang="zh-CN" altLang="en-US" dirty="0"/>
              <a:t>对环境造成严重的破坏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damage one’s health </a:t>
            </a:r>
            <a:r>
              <a:rPr lang="zh-CN" altLang="en-US" dirty="0"/>
              <a:t>损害健康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◆词语辨析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damage</a:t>
            </a:r>
            <a:r>
              <a:rPr lang="zh-CN" altLang="en-US" dirty="0"/>
              <a:t>，</a:t>
            </a:r>
            <a:r>
              <a:rPr lang="en-US" altLang="zh-CN" dirty="0"/>
              <a:t>destroy </a:t>
            </a:r>
            <a:r>
              <a:rPr lang="zh-CN" altLang="en-US" dirty="0"/>
              <a:t>与</a:t>
            </a:r>
            <a:r>
              <a:rPr lang="en-US" altLang="zh-CN" dirty="0"/>
              <a:t>ruin 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• damage </a:t>
            </a:r>
            <a:r>
              <a:rPr lang="zh-CN" altLang="en-US" dirty="0"/>
              <a:t>部分性“破坏”“损坏”，一般还可修复。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• destroy </a:t>
            </a:r>
            <a:r>
              <a:rPr lang="zh-CN" altLang="en-US" dirty="0"/>
              <a:t>彻底地“破坏”“毁坏”，一般不能或很难再修复。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• ruin </a:t>
            </a:r>
            <a:r>
              <a:rPr lang="zh-CN" altLang="en-US" dirty="0"/>
              <a:t>严重地“毁坏”，侧重于破坏事物的内在价值。	</a:t>
            </a:r>
          </a:p>
        </p:txBody>
      </p:sp>
    </p:spTree>
    <p:extLst>
      <p:ext uri="{BB962C8B-B14F-4D97-AF65-F5344CB8AC3E}">
        <p14:creationId xmlns:p14="http://schemas.microsoft.com/office/powerpoint/2010/main" val="33689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 old farmer was very upset because the strong winds ________ ________  ________ </a:t>
            </a:r>
            <a:r>
              <a:rPr lang="en-US" altLang="zh-CN" dirty="0" smtClean="0"/>
              <a:t>________</a:t>
            </a:r>
            <a:r>
              <a:rPr lang="zh-CN" altLang="en-US" dirty="0" smtClean="0"/>
              <a:t>（</a:t>
            </a:r>
            <a:r>
              <a:rPr lang="zh-CN" altLang="en-US" dirty="0"/>
              <a:t>给</a:t>
            </a:r>
            <a:r>
              <a:rPr lang="en-US" altLang="zh-CN" dirty="0"/>
              <a:t>……</a:t>
            </a:r>
            <a:r>
              <a:rPr lang="zh-CN" altLang="en-US" dirty="0"/>
              <a:t>带来很大损害）</a:t>
            </a:r>
            <a:r>
              <a:rPr lang="en-US" altLang="zh-CN" dirty="0"/>
              <a:t>his wheat.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Smoking can  ________ </a:t>
            </a:r>
            <a:r>
              <a:rPr lang="en-US" altLang="zh-CN" dirty="0" smtClean="0"/>
              <a:t> ________  ________ </a:t>
            </a:r>
            <a:r>
              <a:rPr lang="zh-CN" altLang="en-US" dirty="0" smtClean="0"/>
              <a:t>（</a:t>
            </a:r>
            <a:r>
              <a:rPr lang="zh-CN" altLang="en-US" dirty="0"/>
              <a:t>损害你的健康）</a:t>
            </a:r>
            <a:r>
              <a:rPr lang="en-US" altLang="zh-CN" dirty="0"/>
              <a:t>. </a:t>
            </a:r>
          </a:p>
          <a:p>
            <a:r>
              <a:rPr lang="zh-CN" altLang="en-US" b="1" dirty="0"/>
              <a:t>辨析填空</a:t>
            </a:r>
            <a:r>
              <a:rPr lang="zh-CN" altLang="en-US" dirty="0"/>
              <a:t>（</a:t>
            </a:r>
            <a:r>
              <a:rPr lang="en-US" altLang="zh-CN" dirty="0"/>
              <a:t>damage/ruin/destroy</a:t>
            </a:r>
            <a:r>
              <a:rPr lang="zh-CN" altLang="en-US" dirty="0"/>
              <a:t>）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You have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my bike</a:t>
            </a:r>
            <a:r>
              <a:rPr lang="zh-CN" altLang="en-US" dirty="0"/>
              <a:t>；</a:t>
            </a:r>
            <a:r>
              <a:rPr lang="en-US" altLang="zh-CN" dirty="0"/>
              <a:t>you’d better get it repaired.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My car was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in an accident</a:t>
            </a:r>
            <a:r>
              <a:rPr lang="zh-CN" altLang="en-US" dirty="0"/>
              <a:t>，</a:t>
            </a:r>
            <a:r>
              <a:rPr lang="en-US" altLang="zh-CN" dirty="0"/>
              <a:t>and I have to buy a new one.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To our disappointment</a:t>
            </a:r>
            <a:r>
              <a:rPr lang="zh-CN" altLang="en-US" dirty="0"/>
              <a:t>，</a:t>
            </a:r>
            <a:r>
              <a:rPr lang="en-US" altLang="zh-CN" dirty="0"/>
              <a:t>the bad weather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our trip.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The accident caused some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to my car</a:t>
            </a:r>
            <a:r>
              <a:rPr lang="zh-CN" altLang="en-US" dirty="0"/>
              <a:t>，</a:t>
            </a:r>
            <a:r>
              <a:rPr lang="en-US" altLang="zh-CN" dirty="0"/>
              <a:t>but it’s nothing serious. </a:t>
            </a: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30997" y="1342977"/>
            <a:ext cx="330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caused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great       damage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442" y="1789428"/>
            <a:ext cx="89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2597" y="2229557"/>
            <a:ext cx="336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damage       your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health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5942" y="3111452"/>
            <a:ext cx="130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damaged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7296" y="3585178"/>
            <a:ext cx="140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destroyed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2191" y="4047886"/>
            <a:ext cx="89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ruined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52510" y="4488560"/>
            <a:ext cx="1178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damage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584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词汇六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flood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洪水，水灾；大量 </a:t>
            </a:r>
            <a:endParaRPr lang="en-US" altLang="zh-CN" sz="2200" b="1" dirty="0" smtClean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                      </a:t>
            </a:r>
            <a:r>
              <a:rPr lang="zh-CN" altLang="en-US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v.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淹没；泛滥；（感觉或回忆）涌上心头</a:t>
            </a:r>
            <a:r>
              <a:rPr lang="zh-CN" altLang="en-US" dirty="0"/>
              <a:t>	</a:t>
            </a:r>
          </a:p>
          <a:p>
            <a:r>
              <a:rPr lang="zh-CN" altLang="en-US" b="1" dirty="0"/>
              <a:t>◆教材原句</a:t>
            </a:r>
          </a:p>
          <a:p>
            <a:r>
              <a:rPr lang="en-US" altLang="zh-CN" dirty="0"/>
              <a:t>We’ve also seen droughts and </a:t>
            </a:r>
            <a:r>
              <a:rPr lang="en-US" altLang="zh-CN" b="1" dirty="0"/>
              <a:t>floods </a:t>
            </a:r>
            <a:r>
              <a:rPr lang="en-US" altLang="zh-CN" dirty="0"/>
              <a:t>caused by these changes</a:t>
            </a:r>
            <a:r>
              <a:rPr lang="zh-CN" altLang="en-US" dirty="0"/>
              <a:t>，</a:t>
            </a:r>
            <a:r>
              <a:rPr lang="en-US" altLang="zh-CN" dirty="0"/>
              <a:t>which </a:t>
            </a:r>
            <a:r>
              <a:rPr lang="en-US" altLang="zh-CN" b="1" dirty="0"/>
              <a:t>affect </a:t>
            </a:r>
            <a:r>
              <a:rPr lang="en-US" altLang="zh-CN" dirty="0"/>
              <a:t>the water </a:t>
            </a:r>
            <a:r>
              <a:rPr lang="en-US" altLang="zh-CN" b="1" dirty="0"/>
              <a:t>supply </a:t>
            </a:r>
            <a:r>
              <a:rPr lang="en-US" altLang="zh-CN" dirty="0"/>
              <a:t>downstream. </a:t>
            </a:r>
            <a:r>
              <a:rPr lang="zh-CN" altLang="en-US" dirty="0"/>
              <a:t>我们还看到了由这些变化引起的干旱和洪水，这些变化影响了下游的供水。</a:t>
            </a:r>
          </a:p>
          <a:p>
            <a:r>
              <a:rPr lang="zh-CN" altLang="en-US" b="1" dirty="0"/>
              <a:t>◆要点必记 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cause floods</a:t>
            </a:r>
            <a:r>
              <a:rPr lang="zh-CN" altLang="en-US" dirty="0"/>
              <a:t>引发水灾 </a:t>
            </a:r>
            <a:r>
              <a:rPr lang="en-US" altLang="zh-CN" dirty="0" smtClean="0"/>
              <a:t>		a </a:t>
            </a:r>
            <a:r>
              <a:rPr lang="en-US" altLang="zh-CN" dirty="0"/>
              <a:t>flood of </a:t>
            </a:r>
            <a:r>
              <a:rPr lang="zh-CN" altLang="en-US" dirty="0"/>
              <a:t>大量的</a:t>
            </a:r>
            <a:r>
              <a:rPr lang="en-US" altLang="zh-CN" dirty="0"/>
              <a:t>…… </a:t>
            </a:r>
          </a:p>
          <a:p>
            <a:r>
              <a:rPr lang="en-US" altLang="zh-CN" dirty="0"/>
              <a:t>be in flood</a:t>
            </a:r>
            <a:r>
              <a:rPr lang="zh-CN" altLang="en-US" dirty="0"/>
              <a:t>（河水）上涨，</a:t>
            </a:r>
            <a:r>
              <a:rPr lang="zh-CN" altLang="en-US" dirty="0" smtClean="0"/>
              <a:t>泛滥</a:t>
            </a:r>
            <a:r>
              <a:rPr lang="en-US" altLang="zh-CN" dirty="0" smtClean="0"/>
              <a:t>		flood </a:t>
            </a:r>
            <a:r>
              <a:rPr lang="en-US" altLang="zh-CN" dirty="0"/>
              <a:t>water </a:t>
            </a:r>
            <a:r>
              <a:rPr lang="zh-CN" altLang="en-US" dirty="0"/>
              <a:t>洪水</a:t>
            </a:r>
          </a:p>
          <a:p>
            <a:r>
              <a:rPr lang="en-US" altLang="zh-CN" dirty="0"/>
              <a:t>in floods of tears </a:t>
            </a:r>
            <a:r>
              <a:rPr lang="zh-CN" altLang="en-US" dirty="0" smtClean="0"/>
              <a:t>泪如雨下</a:t>
            </a:r>
            <a:r>
              <a:rPr lang="en-US" altLang="zh-CN" dirty="0" smtClean="0"/>
              <a:t>		the </a:t>
            </a:r>
            <a:r>
              <a:rPr lang="en-US" altLang="zh-CN" dirty="0"/>
              <a:t>flooded areas </a:t>
            </a:r>
            <a:r>
              <a:rPr lang="zh-CN" altLang="en-US" dirty="0"/>
              <a:t>水灾地区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be flooded with</a:t>
            </a:r>
            <a:r>
              <a:rPr lang="zh-CN" altLang="en-US" dirty="0"/>
              <a:t>大量收到</a:t>
            </a:r>
            <a:r>
              <a:rPr lang="en-US" altLang="zh-CN" dirty="0"/>
              <a:t>…… </a:t>
            </a:r>
            <a:r>
              <a:rPr lang="en-US" altLang="zh-CN" dirty="0" smtClean="0"/>
              <a:t>	flood </a:t>
            </a:r>
            <a:r>
              <a:rPr lang="en-US" altLang="zh-CN" dirty="0"/>
              <a:t>in </a:t>
            </a:r>
            <a:r>
              <a:rPr lang="zh-CN" altLang="en-US" dirty="0"/>
              <a:t>大量涌入（不及物） </a:t>
            </a:r>
          </a:p>
          <a:p>
            <a:r>
              <a:rPr lang="en-US" altLang="zh-CN" dirty="0"/>
              <a:t>flood into </a:t>
            </a:r>
            <a:r>
              <a:rPr lang="zh-CN" altLang="en-US" dirty="0"/>
              <a:t>大量涌入（及物） </a:t>
            </a:r>
            <a:r>
              <a:rPr lang="en-US" altLang="zh-CN" dirty="0" smtClean="0"/>
              <a:t>		flood </a:t>
            </a:r>
            <a:r>
              <a:rPr lang="en-US" altLang="zh-CN" dirty="0"/>
              <a:t>back</a:t>
            </a:r>
            <a:r>
              <a:rPr lang="zh-CN" altLang="en-US" dirty="0"/>
              <a:t>（感觉或回忆）涌上心头，突然涌现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46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Telephone calls came flooding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from the local inhabitants.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When I saw the photos</a:t>
            </a:r>
            <a:r>
              <a:rPr lang="zh-CN" altLang="en-US" dirty="0"/>
              <a:t>，</a:t>
            </a:r>
            <a:r>
              <a:rPr lang="en-US" altLang="zh-CN" dirty="0"/>
              <a:t>memories of my time in Paris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flood</a:t>
            </a:r>
            <a:r>
              <a:rPr lang="zh-CN" altLang="en-US" dirty="0"/>
              <a:t>） </a:t>
            </a:r>
            <a:r>
              <a:rPr lang="en-US" altLang="zh-CN" dirty="0"/>
              <a:t>back.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Large quantities of food are needed in the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flood</a:t>
            </a:r>
            <a:r>
              <a:rPr lang="zh-CN" altLang="en-US" dirty="0"/>
              <a:t>）</a:t>
            </a:r>
            <a:r>
              <a:rPr lang="en-US" altLang="zh-CN" dirty="0"/>
              <a:t>areas now.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The charity received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（大量的）</a:t>
            </a:r>
            <a:r>
              <a:rPr lang="en-US" altLang="zh-CN" dirty="0"/>
              <a:t>thankful telegrams and letters.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Requests for information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（涌入）</a:t>
            </a:r>
            <a:r>
              <a:rPr lang="en-US" altLang="zh-CN" dirty="0"/>
              <a:t>after the advertisement.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Seeing what the homeless were experiencing</a:t>
            </a:r>
            <a:r>
              <a:rPr lang="zh-CN" altLang="en-US" dirty="0"/>
              <a:t>，</a:t>
            </a:r>
            <a:r>
              <a:rPr lang="en-US" altLang="zh-CN" dirty="0"/>
              <a:t>memories of her childhood </a:t>
            </a:r>
            <a:r>
              <a:rPr lang="en-US" altLang="zh-CN" dirty="0" smtClean="0"/>
              <a:t>came ________ ________</a:t>
            </a:r>
            <a:r>
              <a:rPr lang="zh-CN" altLang="en-US" dirty="0" smtClean="0"/>
              <a:t>（</a:t>
            </a:r>
            <a:r>
              <a:rPr lang="zh-CN" altLang="en-US" dirty="0"/>
              <a:t>涌上心头）</a:t>
            </a:r>
            <a:r>
              <a:rPr lang="en-US" altLang="zh-CN" dirty="0"/>
              <a:t>. 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	</a:t>
            </a:r>
          </a:p>
          <a:p>
            <a:endParaRPr lang="zh-CN" altLang="en-US" sz="18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2076" y="1320943"/>
            <a:ext cx="1192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5785" y="1766312"/>
            <a:ext cx="104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flooded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3931" y="2218003"/>
            <a:ext cx="104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flooded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5303" y="3132403"/>
            <a:ext cx="343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               flood     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of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9026" y="4053126"/>
            <a:ext cx="2132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flooded  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01595" y="4503992"/>
            <a:ext cx="1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flooding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3305" y="4964764"/>
            <a:ext cx="1248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back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782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/>
          <a:lstStyle/>
          <a:p>
            <a:pPr>
              <a:lnSpc>
                <a:spcPct val="145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词汇七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affect v.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影响；使感染；感动</a:t>
            </a:r>
            <a:r>
              <a:rPr lang="zh-CN" altLang="en-US" dirty="0"/>
              <a:t>	</a:t>
            </a:r>
          </a:p>
          <a:p>
            <a:pPr>
              <a:lnSpc>
                <a:spcPct val="145000"/>
              </a:lnSpc>
            </a:pPr>
            <a:r>
              <a:rPr lang="zh-CN" altLang="en-US" b="1" dirty="0"/>
              <a:t>◆要点必记</a:t>
            </a:r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affect our lives </a:t>
            </a:r>
            <a:r>
              <a:rPr lang="zh-CN" altLang="en-US" dirty="0"/>
              <a:t>影响我们的生活 </a:t>
            </a:r>
            <a:r>
              <a:rPr lang="en-US" altLang="zh-CN" dirty="0" smtClean="0"/>
              <a:t>	the </a:t>
            </a:r>
            <a:r>
              <a:rPr lang="en-US" altLang="zh-CN" dirty="0"/>
              <a:t>areas affected by the hurricane </a:t>
            </a:r>
            <a:r>
              <a:rPr lang="zh-CN" altLang="en-US" dirty="0" smtClean="0"/>
              <a:t>受</a:t>
            </a:r>
            <a:r>
              <a:rPr lang="zh-CN" altLang="en-US" dirty="0"/>
              <a:t>飓风影响的地区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be deeply affected by </a:t>
            </a:r>
            <a:r>
              <a:rPr lang="zh-CN" altLang="en-US" dirty="0"/>
              <a:t>被</a:t>
            </a:r>
            <a:r>
              <a:rPr lang="en-US" altLang="zh-CN" dirty="0"/>
              <a:t>……</a:t>
            </a:r>
            <a:r>
              <a:rPr lang="zh-CN" altLang="en-US" dirty="0"/>
              <a:t>深深打动</a:t>
            </a:r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have a great effect </a:t>
            </a:r>
            <a:r>
              <a:rPr lang="en-US" altLang="zh-CN" dirty="0" smtClean="0"/>
              <a:t>on </a:t>
            </a:r>
            <a:r>
              <a:rPr lang="zh-CN" altLang="en-US" dirty="0" smtClean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有重大影响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in effect </a:t>
            </a:r>
            <a:r>
              <a:rPr lang="zh-CN" altLang="en-US" dirty="0"/>
              <a:t>在实施中，</a:t>
            </a:r>
            <a:r>
              <a:rPr lang="zh-CN" altLang="en-US" dirty="0" smtClean="0"/>
              <a:t>有效</a:t>
            </a:r>
            <a:r>
              <a:rPr lang="en-US" altLang="zh-CN" dirty="0" smtClean="0"/>
              <a:t>			take </a:t>
            </a:r>
            <a:r>
              <a:rPr lang="en-US" altLang="zh-CN" dirty="0"/>
              <a:t>effect </a:t>
            </a:r>
            <a:r>
              <a:rPr lang="zh-CN" altLang="en-US" dirty="0"/>
              <a:t>生效，起作用</a:t>
            </a:r>
          </a:p>
          <a:p>
            <a:pPr>
              <a:lnSpc>
                <a:spcPct val="145000"/>
              </a:lnSpc>
            </a:pPr>
            <a:r>
              <a:rPr lang="zh-CN" altLang="en-US" b="1" dirty="0"/>
              <a:t>◆单词积累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effect </a:t>
            </a:r>
            <a:r>
              <a:rPr lang="en-US" altLang="zh-CN" i="1" dirty="0"/>
              <a:t>n. </a:t>
            </a:r>
            <a:r>
              <a:rPr lang="zh-CN" altLang="en-US" dirty="0"/>
              <a:t>影响，效果，</a:t>
            </a:r>
            <a:r>
              <a:rPr lang="zh-CN" altLang="en-US" dirty="0" smtClean="0"/>
              <a:t>作用         </a:t>
            </a:r>
            <a:r>
              <a:rPr lang="en-US" altLang="zh-CN" dirty="0" smtClean="0"/>
              <a:t>effective </a:t>
            </a:r>
            <a:r>
              <a:rPr lang="en-US" altLang="zh-CN" i="1" dirty="0"/>
              <a:t>adj. </a:t>
            </a:r>
            <a:r>
              <a:rPr lang="zh-CN" altLang="en-US" dirty="0"/>
              <a:t>有效的，生效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greenhouse </a:t>
            </a:r>
            <a:r>
              <a:rPr lang="en-US" altLang="zh-CN" dirty="0"/>
              <a:t>effect </a:t>
            </a:r>
            <a:r>
              <a:rPr lang="zh-CN" altLang="en-US" dirty="0"/>
              <a:t>温室效应</a:t>
            </a:r>
          </a:p>
          <a:p>
            <a:pPr>
              <a:lnSpc>
                <a:spcPct val="145000"/>
              </a:lnSpc>
            </a:pPr>
            <a:r>
              <a:rPr lang="zh-CN" altLang="en-US" b="1" dirty="0"/>
              <a:t>◆词语</a:t>
            </a:r>
            <a:r>
              <a:rPr lang="zh-CN" altLang="en-US" b="1" dirty="0" smtClean="0"/>
              <a:t>辨析</a:t>
            </a:r>
            <a:r>
              <a:rPr lang="en-US" altLang="zh-CN" b="1" dirty="0" smtClean="0"/>
              <a:t>	</a:t>
            </a:r>
            <a:r>
              <a:rPr lang="en-US" altLang="zh-CN" dirty="0" smtClean="0"/>
              <a:t>affect</a:t>
            </a:r>
            <a:r>
              <a:rPr lang="zh-CN" altLang="en-US" dirty="0"/>
              <a:t>，</a:t>
            </a:r>
            <a:r>
              <a:rPr lang="en-US" altLang="zh-CN" dirty="0"/>
              <a:t>effect </a:t>
            </a:r>
            <a:r>
              <a:rPr lang="zh-CN" altLang="en-US" dirty="0"/>
              <a:t>与 </a:t>
            </a:r>
            <a:r>
              <a:rPr lang="en-US" altLang="zh-CN" dirty="0"/>
              <a:t>influence 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·affect </a:t>
            </a:r>
            <a:r>
              <a:rPr lang="en-US" altLang="zh-CN" i="1" dirty="0"/>
              <a:t>vt. </a:t>
            </a:r>
            <a:r>
              <a:rPr lang="zh-CN" altLang="en-US" dirty="0"/>
              <a:t>指一时的影响，强调影响的动作，可指一般意义的影响，也可指不良影响。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·effect </a:t>
            </a:r>
            <a:r>
              <a:rPr lang="en-US" altLang="zh-CN" i="1" dirty="0"/>
              <a:t>n. </a:t>
            </a:r>
            <a:r>
              <a:rPr lang="zh-CN" altLang="en-US" dirty="0"/>
              <a:t>某种行为产生某种特殊的后果。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·influence </a:t>
            </a:r>
            <a:r>
              <a:rPr lang="en-US" altLang="zh-CN" i="1" dirty="0"/>
              <a:t>n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&amp;</a:t>
            </a:r>
            <a:r>
              <a:rPr lang="en-US" altLang="zh-CN" i="1" dirty="0" err="1" smtClean="0"/>
              <a:t>vt</a:t>
            </a:r>
            <a:r>
              <a:rPr lang="en-US" altLang="zh-CN" i="1" dirty="0" smtClean="0"/>
              <a:t>. </a:t>
            </a:r>
            <a:r>
              <a:rPr lang="zh-CN" altLang="en-US" dirty="0" smtClean="0"/>
              <a:t>表示</a:t>
            </a:r>
            <a:r>
              <a:rPr lang="zh-CN" altLang="en-US" dirty="0"/>
              <a:t>“影响”，主要指对其他人的行为、性格、观点等产生潜移默化的影响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02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10440000" cy="540000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Babies’ health is much more likely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</a:t>
            </a:r>
            <a:r>
              <a:rPr lang="zh-CN" altLang="en-US" u="sng" dirty="0"/>
              <a:t>　　　</a:t>
            </a:r>
            <a:r>
              <a:rPr lang="zh-CN" altLang="en-US" dirty="0"/>
              <a:t>（</a:t>
            </a:r>
            <a:r>
              <a:rPr lang="en-US" altLang="zh-CN" dirty="0"/>
              <a:t>affect</a:t>
            </a:r>
            <a:r>
              <a:rPr lang="zh-CN" altLang="en-US" dirty="0"/>
              <a:t>）</a:t>
            </a:r>
            <a:r>
              <a:rPr lang="en-US" altLang="zh-CN" dirty="0"/>
              <a:t>if either parent smokes.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tornado</a:t>
            </a:r>
            <a:r>
              <a:rPr lang="zh-CN" altLang="en-US" dirty="0"/>
              <a:t>（龙卷风）</a:t>
            </a:r>
            <a:r>
              <a:rPr lang="en-US" altLang="zh-CN" dirty="0"/>
              <a:t>happened in 1925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affect</a:t>
            </a:r>
            <a:r>
              <a:rPr lang="zh-CN" altLang="en-US" dirty="0"/>
              <a:t>）</a:t>
            </a:r>
            <a:r>
              <a:rPr lang="en-US" altLang="zh-CN" dirty="0"/>
              <a:t>three US states.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With the government’s aid</a:t>
            </a:r>
            <a:r>
              <a:rPr lang="zh-CN" altLang="en-US" dirty="0"/>
              <a:t>（援助），</a:t>
            </a:r>
            <a:r>
              <a:rPr lang="en-US" altLang="zh-CN" dirty="0"/>
              <a:t>those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affect</a:t>
            </a:r>
            <a:r>
              <a:rPr lang="zh-CN" altLang="en-US" dirty="0"/>
              <a:t>）</a:t>
            </a:r>
            <a:r>
              <a:rPr lang="en-US" altLang="zh-CN" dirty="0"/>
              <a:t>by the earthquake have moved to the new settlements.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Too much smoking and drinking affected him greatly</a:t>
            </a:r>
            <a:r>
              <a:rPr lang="zh-CN" altLang="en-US" dirty="0"/>
              <a:t>，</a:t>
            </a:r>
            <a:r>
              <a:rPr lang="en-US" altLang="zh-CN" dirty="0"/>
              <a:t>which meant bad living habits had an effect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his health.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affect</a:t>
            </a:r>
            <a:r>
              <a:rPr lang="zh-CN" altLang="en-US" dirty="0"/>
              <a:t>）</a:t>
            </a:r>
            <a:r>
              <a:rPr lang="en-US" altLang="zh-CN" dirty="0"/>
              <a:t>by the rise of house prices</a:t>
            </a:r>
            <a:r>
              <a:rPr lang="zh-CN" altLang="en-US" dirty="0"/>
              <a:t>，</a:t>
            </a:r>
            <a:r>
              <a:rPr lang="en-US" altLang="zh-CN" dirty="0"/>
              <a:t>people in big cities live under great pressure.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2582" y="1309928"/>
            <a:ext cx="179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 be affected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9861" y="1745362"/>
            <a:ext cx="1610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affecting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4266" y="2219087"/>
            <a:ext cx="1610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affected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7181" y="3585178"/>
            <a:ext cx="118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on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7180" y="4047886"/>
            <a:ext cx="118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Affected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30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10440000" cy="5400000"/>
          </a:xfrm>
        </p:spPr>
        <p:txBody>
          <a:bodyPr/>
          <a:lstStyle/>
          <a:p>
            <a:r>
              <a:rPr lang="zh-CN" altLang="en-US" b="1" dirty="0" smtClean="0"/>
              <a:t>辨析</a:t>
            </a:r>
            <a:r>
              <a:rPr lang="zh-CN" altLang="en-US" b="1" dirty="0"/>
              <a:t>填空</a:t>
            </a:r>
            <a:r>
              <a:rPr lang="zh-CN" altLang="en-US" dirty="0"/>
              <a:t>（</a:t>
            </a:r>
            <a:r>
              <a:rPr lang="en-US" altLang="zh-CN" dirty="0"/>
              <a:t>affect/effect/influence</a:t>
            </a:r>
            <a:r>
              <a:rPr lang="zh-CN" altLang="en-US" dirty="0"/>
              <a:t>）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Alcohol can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your attention and it also has a bad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on your liver.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The change in climate may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your health.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</a:t>
            </a:r>
            <a:r>
              <a:rPr lang="en-US" altLang="zh-CN" dirty="0"/>
              <a:t>We became the best friends and 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zh-CN" altLang="en-US" u="sng" dirty="0" smtClean="0"/>
              <a:t> </a:t>
            </a:r>
            <a:r>
              <a:rPr lang="en-US" altLang="zh-CN" dirty="0" smtClean="0"/>
              <a:t>me </a:t>
            </a:r>
            <a:r>
              <a:rPr lang="en-US" altLang="zh-CN" dirty="0"/>
              <a:t>deeply.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9</a:t>
            </a:r>
            <a:r>
              <a:rPr lang="zh-CN" altLang="en-US" dirty="0"/>
              <a:t>） </a:t>
            </a:r>
            <a:r>
              <a:rPr lang="en-US" altLang="zh-CN" dirty="0"/>
              <a:t>The book tells stories of the earthquake through the eyes of those whose lives were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82429" y="1298910"/>
            <a:ext cx="611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affect                                                             effect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6583" y="1761073"/>
            <a:ext cx="155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affect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0646" y="2223781"/>
            <a:ext cx="155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influenced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4230" y="3138182"/>
            <a:ext cx="1288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affected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112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词汇八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supply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煤气、电力、自来水等供应（系统）；［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pl.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］补给品； </a:t>
            </a:r>
          </a:p>
          <a:p>
            <a:r>
              <a:rPr lang="zh-CN" altLang="en-US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                           供应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（量）；补给　（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vt.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供应；供给	</a:t>
            </a:r>
          </a:p>
          <a:p>
            <a:r>
              <a:rPr lang="zh-CN" altLang="en-US" b="1" dirty="0"/>
              <a:t>◆要点必记</a:t>
            </a:r>
          </a:p>
          <a:p>
            <a:r>
              <a:rPr lang="en-US" altLang="zh-CN" dirty="0"/>
              <a:t>food/water/gas/electricity supply </a:t>
            </a:r>
            <a:r>
              <a:rPr lang="zh-CN" altLang="en-US" dirty="0" smtClean="0"/>
              <a:t>食物</a:t>
            </a:r>
            <a:r>
              <a:rPr lang="en-US" altLang="zh-CN" dirty="0"/>
              <a:t>/ </a:t>
            </a:r>
            <a:r>
              <a:rPr lang="zh-CN" altLang="en-US" dirty="0"/>
              <a:t>水</a:t>
            </a:r>
            <a:r>
              <a:rPr lang="en-US" altLang="zh-CN" dirty="0"/>
              <a:t>/ </a:t>
            </a:r>
            <a:r>
              <a:rPr lang="zh-CN" altLang="en-US" dirty="0"/>
              <a:t>煤气</a:t>
            </a:r>
            <a:r>
              <a:rPr lang="en-US" altLang="zh-CN" dirty="0"/>
              <a:t>/ </a:t>
            </a:r>
            <a:r>
              <a:rPr lang="zh-CN" altLang="en-US" dirty="0"/>
              <a:t>电供应</a:t>
            </a:r>
          </a:p>
          <a:p>
            <a:r>
              <a:rPr lang="en-US" altLang="zh-CN" dirty="0"/>
              <a:t>supply and demand </a:t>
            </a:r>
            <a:r>
              <a:rPr lang="zh-CN" altLang="en-US" dirty="0"/>
              <a:t>供求关系</a:t>
            </a:r>
          </a:p>
          <a:p>
            <a:r>
              <a:rPr lang="en-US" altLang="zh-CN" dirty="0"/>
              <a:t>a supply of </a:t>
            </a:r>
            <a:r>
              <a:rPr lang="zh-CN" altLang="en-US" dirty="0"/>
              <a:t>一批；许多</a:t>
            </a:r>
          </a:p>
          <a:p>
            <a:r>
              <a:rPr lang="en-US" altLang="zh-CN" dirty="0"/>
              <a:t>supply sb. /sth. with sth. = supply sth. to sb. /sth. </a:t>
            </a:r>
            <a:r>
              <a:rPr lang="zh-CN" altLang="en-US" dirty="0" smtClean="0"/>
              <a:t>为</a:t>
            </a:r>
            <a:r>
              <a:rPr lang="zh-CN" altLang="en-US" dirty="0"/>
              <a:t>某人</a:t>
            </a:r>
            <a:r>
              <a:rPr lang="en-US" altLang="zh-CN" dirty="0"/>
              <a:t>/ </a:t>
            </a:r>
            <a:r>
              <a:rPr lang="zh-CN" altLang="en-US" dirty="0"/>
              <a:t>某物提供某物</a:t>
            </a:r>
          </a:p>
          <a:p>
            <a:r>
              <a:rPr lang="zh-CN" altLang="en-US" b="1" dirty="0"/>
              <a:t>◆词语辨析</a:t>
            </a:r>
          </a:p>
          <a:p>
            <a:r>
              <a:rPr lang="en-US" altLang="zh-CN" dirty="0"/>
              <a:t>supply</a:t>
            </a:r>
            <a:r>
              <a:rPr lang="zh-CN" altLang="en-US" dirty="0"/>
              <a:t>，</a:t>
            </a:r>
            <a:r>
              <a:rPr lang="en-US" altLang="zh-CN" dirty="0"/>
              <a:t>provide </a:t>
            </a:r>
            <a:r>
              <a:rPr lang="zh-CN" altLang="en-US" dirty="0"/>
              <a:t>与</a:t>
            </a:r>
            <a:r>
              <a:rPr lang="en-US" altLang="zh-CN" dirty="0"/>
              <a:t>offer </a:t>
            </a:r>
          </a:p>
          <a:p>
            <a:r>
              <a:rPr lang="en-US" altLang="zh-CN" dirty="0"/>
              <a:t>·supply </a:t>
            </a:r>
            <a:r>
              <a:rPr lang="zh-CN" altLang="en-US" dirty="0"/>
              <a:t>尤指大量供应、供给。</a:t>
            </a:r>
          </a:p>
          <a:p>
            <a:r>
              <a:rPr lang="en-US" altLang="zh-CN" dirty="0"/>
              <a:t>·provide </a:t>
            </a:r>
            <a:r>
              <a:rPr lang="zh-CN" altLang="en-US" dirty="0"/>
              <a:t>强调提供所需之物</a:t>
            </a:r>
            <a:r>
              <a:rPr lang="zh-CN" altLang="en-US" dirty="0" smtClean="0"/>
              <a:t>。</a:t>
            </a:r>
            <a:r>
              <a:rPr lang="en-US" altLang="zh-CN" dirty="0" smtClean="0"/>
              <a:t>provide </a:t>
            </a:r>
            <a:r>
              <a:rPr lang="en-US" altLang="zh-CN" dirty="0"/>
              <a:t>sb. with sth. </a:t>
            </a:r>
            <a:r>
              <a:rPr lang="en-US" altLang="zh-CN" dirty="0" smtClean="0"/>
              <a:t> provide </a:t>
            </a:r>
            <a:r>
              <a:rPr lang="en-US" altLang="zh-CN" dirty="0"/>
              <a:t>sth. for sb. </a:t>
            </a:r>
          </a:p>
          <a:p>
            <a:r>
              <a:rPr lang="en-US" altLang="zh-CN" dirty="0" smtClean="0"/>
              <a:t>·</a:t>
            </a:r>
            <a:r>
              <a:rPr lang="en-US" altLang="zh-CN" dirty="0"/>
              <a:t>offer </a:t>
            </a:r>
            <a:r>
              <a:rPr lang="zh-CN" altLang="en-US" dirty="0"/>
              <a:t>强调主动提供</a:t>
            </a:r>
            <a:r>
              <a:rPr lang="zh-CN" altLang="en-US" dirty="0" smtClean="0"/>
              <a:t>。</a:t>
            </a:r>
            <a:r>
              <a:rPr lang="en-US" altLang="zh-CN" dirty="0" smtClean="0"/>
              <a:t>offer </a:t>
            </a:r>
            <a:r>
              <a:rPr lang="en-US" altLang="zh-CN" dirty="0"/>
              <a:t>sb. sth. </a:t>
            </a:r>
            <a:r>
              <a:rPr lang="en-US" altLang="zh-CN" dirty="0" smtClean="0"/>
              <a:t> offer </a:t>
            </a:r>
            <a:r>
              <a:rPr lang="en-US" altLang="zh-CN" dirty="0"/>
              <a:t>sth. to sb. </a:t>
            </a:r>
          </a:p>
          <a:p>
            <a:r>
              <a:rPr lang="zh-CN" altLang="en-US" dirty="0"/>
              <a:t>  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87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They will supply us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technology in support without asking for anything in return.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This book will supply some scientific methods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us in English learning.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Our school library can provide all kinds of good books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students.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Finally</a:t>
            </a:r>
            <a:r>
              <a:rPr lang="zh-CN" altLang="en-US" dirty="0"/>
              <a:t>，</a:t>
            </a:r>
            <a:r>
              <a:rPr lang="en-US" altLang="zh-CN" dirty="0"/>
              <a:t>the manager offered a good job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me.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We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　　　  　　</a:t>
            </a:r>
            <a:r>
              <a:rPr lang="zh-CN" altLang="en-US" dirty="0" smtClean="0"/>
              <a:t>（</a:t>
            </a:r>
            <a:r>
              <a:rPr lang="zh-CN" altLang="en-US" dirty="0"/>
              <a:t>提供给无家可归的人） </a:t>
            </a:r>
            <a:r>
              <a:rPr lang="en-US" altLang="zh-CN" dirty="0"/>
              <a:t>food and clothes.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This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 　　　  </a:t>
            </a:r>
            <a:r>
              <a:rPr lang="zh-CN" altLang="en-US" dirty="0" smtClean="0"/>
              <a:t>（</a:t>
            </a:r>
            <a:r>
              <a:rPr lang="zh-CN" altLang="en-US" dirty="0"/>
              <a:t>给我提供了一个机会）</a:t>
            </a:r>
            <a:r>
              <a:rPr lang="en-US" altLang="zh-CN" dirty="0"/>
              <a:t>to show my appreciation to my headmistress. 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21406" y="1309926"/>
            <a:ext cx="114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with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1386" y="1761618"/>
            <a:ext cx="122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2736" y="2213309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for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5365" y="2676016"/>
            <a:ext cx="117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0306" y="3590417"/>
            <a:ext cx="436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provide/supply the homeless with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8443" y="4053126"/>
            <a:ext cx="387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offered me a chance 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711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1145949"/>
            <a:ext cx="10440000" cy="5040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45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核心词汇</a:t>
            </a:r>
          </a:p>
          <a:p>
            <a:pPr>
              <a:lnSpc>
                <a:spcPct val="145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词汇一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devote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v.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致力，献身，</a:t>
            </a:r>
            <a:r>
              <a:rPr lang="zh-CN" altLang="en-US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倾注</a:t>
            </a:r>
            <a:endParaRPr lang="en-US" altLang="zh-CN" sz="2200" b="1" dirty="0" smtClean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45000"/>
              </a:lnSpc>
            </a:pPr>
            <a:r>
              <a:rPr lang="zh-CN" altLang="en-US" b="1" dirty="0"/>
              <a:t>◆教材原句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Now</a:t>
            </a:r>
            <a:r>
              <a:rPr lang="zh-CN" altLang="en-US" dirty="0"/>
              <a:t>，</a:t>
            </a:r>
            <a:r>
              <a:rPr lang="en-US" altLang="zh-CN" dirty="0"/>
              <a:t>she is a model and performance artist </a:t>
            </a:r>
            <a:r>
              <a:rPr lang="en-US" altLang="zh-CN" b="1" dirty="0"/>
              <a:t>devoted </a:t>
            </a:r>
            <a:r>
              <a:rPr lang="en-US" altLang="zh-CN" dirty="0"/>
              <a:t>to ocean conservation. </a:t>
            </a:r>
            <a:r>
              <a:rPr lang="zh-CN" altLang="en-US" dirty="0"/>
              <a:t>现在，她是一名致力于海洋保护的模特和行为艺术家。</a:t>
            </a:r>
          </a:p>
          <a:p>
            <a:pPr>
              <a:lnSpc>
                <a:spcPct val="145000"/>
              </a:lnSpc>
            </a:pPr>
            <a:r>
              <a:rPr lang="zh-CN" altLang="en-US" b="1" dirty="0"/>
              <a:t>◆要点必记</a:t>
            </a:r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devote oneself to =be devoted to </a:t>
            </a:r>
            <a:r>
              <a:rPr lang="zh-CN" altLang="en-US" dirty="0" smtClean="0"/>
              <a:t>献身</a:t>
            </a:r>
            <a:r>
              <a:rPr lang="zh-CN" altLang="en-US" dirty="0"/>
              <a:t>于，致力于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devote one’s life/time/energy/attention to </a:t>
            </a:r>
            <a:r>
              <a:rPr lang="zh-CN" altLang="en-US" dirty="0" smtClean="0"/>
              <a:t>把</a:t>
            </a:r>
            <a:r>
              <a:rPr lang="zh-CN" altLang="en-US" dirty="0"/>
              <a:t>某人的生命</a:t>
            </a:r>
            <a:r>
              <a:rPr lang="en-US" altLang="zh-CN" dirty="0"/>
              <a:t>/ </a:t>
            </a:r>
            <a:r>
              <a:rPr lang="zh-CN" altLang="en-US" dirty="0"/>
              <a:t>时间</a:t>
            </a:r>
            <a:r>
              <a:rPr lang="en-US" altLang="zh-CN" dirty="0"/>
              <a:t>/ </a:t>
            </a:r>
            <a:r>
              <a:rPr lang="zh-CN" altLang="en-US" dirty="0"/>
              <a:t>精力</a:t>
            </a:r>
            <a:r>
              <a:rPr lang="en-US" altLang="zh-CN" dirty="0"/>
              <a:t>/ </a:t>
            </a:r>
            <a:r>
              <a:rPr lang="zh-CN" altLang="en-US" dirty="0"/>
              <a:t>注意力奉献于</a:t>
            </a:r>
            <a:r>
              <a:rPr lang="en-US" altLang="zh-CN" dirty="0"/>
              <a:t>…… </a:t>
            </a:r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be devoted to sb. </a:t>
            </a:r>
            <a:r>
              <a:rPr lang="zh-CN" altLang="en-US" dirty="0"/>
              <a:t>深爱</a:t>
            </a:r>
            <a:r>
              <a:rPr lang="zh-CN" altLang="en-US" dirty="0" smtClean="0"/>
              <a:t>某人</a:t>
            </a:r>
            <a:r>
              <a:rPr lang="en-US" altLang="zh-CN" dirty="0" smtClean="0"/>
              <a:t>		be </a:t>
            </a:r>
            <a:r>
              <a:rPr lang="en-US" altLang="zh-CN" dirty="0"/>
              <a:t>devoted to</a:t>
            </a:r>
            <a:r>
              <a:rPr lang="zh-CN" altLang="en-US" dirty="0"/>
              <a:t>（</a:t>
            </a:r>
            <a:r>
              <a:rPr lang="en-US" altLang="zh-CN" dirty="0"/>
              <a:t>doing</a:t>
            </a:r>
            <a:r>
              <a:rPr lang="zh-CN" altLang="en-US" dirty="0"/>
              <a:t>）</a:t>
            </a:r>
            <a:r>
              <a:rPr lang="en-US" altLang="zh-CN" dirty="0"/>
              <a:t>sth. </a:t>
            </a:r>
            <a:r>
              <a:rPr lang="zh-CN" altLang="en-US" dirty="0"/>
              <a:t>致力于（做） 某事	</a:t>
            </a:r>
            <a:endParaRPr lang="en-US" altLang="zh-CN" dirty="0" smtClean="0"/>
          </a:p>
          <a:p>
            <a:pPr>
              <a:lnSpc>
                <a:spcPct val="145000"/>
              </a:lnSpc>
            </a:pPr>
            <a:r>
              <a:rPr lang="zh-CN" altLang="en-US" b="1" dirty="0"/>
              <a:t>◆单词积累</a:t>
            </a:r>
          </a:p>
          <a:p>
            <a:pPr>
              <a:lnSpc>
                <a:spcPct val="145000"/>
              </a:lnSpc>
            </a:pPr>
            <a:r>
              <a:rPr lang="en-US" altLang="zh-CN" dirty="0"/>
              <a:t>devoted </a:t>
            </a:r>
            <a:r>
              <a:rPr lang="en-US" altLang="zh-CN" i="1" dirty="0"/>
              <a:t>adj. </a:t>
            </a:r>
            <a:r>
              <a:rPr lang="zh-CN" altLang="en-US" dirty="0"/>
              <a:t>挚爱的；忠实的；致力于</a:t>
            </a:r>
            <a:r>
              <a:rPr lang="en-US" altLang="zh-CN" dirty="0"/>
              <a:t>……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devotion </a:t>
            </a:r>
            <a:r>
              <a:rPr lang="en-US" altLang="zh-CN" i="1" dirty="0"/>
              <a:t>n. </a:t>
            </a:r>
            <a:r>
              <a:rPr lang="zh-CN" altLang="en-US" dirty="0"/>
              <a:t>挚爱；奉献	</a:t>
            </a:r>
          </a:p>
          <a:p>
            <a:endParaRPr lang="zh-CN" altLang="en-US" dirty="0"/>
          </a:p>
          <a:p>
            <a:pPr>
              <a:lnSpc>
                <a:spcPct val="145000"/>
              </a:lnSpc>
            </a:pPr>
            <a:endParaRPr lang="en-US" altLang="zh-CN" b="1" dirty="0"/>
          </a:p>
          <a:p>
            <a:pPr>
              <a:lnSpc>
                <a:spcPct val="145000"/>
              </a:lnSpc>
            </a:pPr>
            <a:endParaRPr lang="en-US" altLang="zh-CN" b="1" dirty="0" smtClean="0"/>
          </a:p>
          <a:p>
            <a:pPr>
              <a:lnSpc>
                <a:spcPct val="145000"/>
              </a:lnSpc>
            </a:pPr>
            <a:endParaRPr lang="en-US" altLang="zh-CN" b="1" dirty="0"/>
          </a:p>
          <a:p>
            <a:pPr>
              <a:lnSpc>
                <a:spcPct val="145000"/>
              </a:lnSpc>
            </a:pPr>
            <a:endParaRPr lang="zh-CN" altLang="en-US" dirty="0"/>
          </a:p>
        </p:txBody>
      </p:sp>
      <p:pic>
        <p:nvPicPr>
          <p:cNvPr id="4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80" y="598014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05544" y="787194"/>
            <a:ext cx="301511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题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组练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领悟方法</a:t>
            </a:r>
            <a:endParaRPr lang="zh-CN" altLang="en-US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46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词汇九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adopt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v.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采取（某种方法）；承袭（风俗）；收养，领养	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◆教材原句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This includes keeping the original environment from being touched</a:t>
            </a:r>
            <a:r>
              <a:rPr lang="zh-CN" altLang="en-US" dirty="0"/>
              <a:t>，</a:t>
            </a:r>
            <a:r>
              <a:rPr lang="en-US" altLang="zh-CN" dirty="0"/>
              <a:t>as well as </a:t>
            </a:r>
            <a:r>
              <a:rPr lang="en-US" altLang="zh-CN" b="1" dirty="0"/>
              <a:t>adopting </a:t>
            </a:r>
            <a:r>
              <a:rPr lang="en-US" altLang="zh-CN" dirty="0"/>
              <a:t>new</a:t>
            </a:r>
            <a:r>
              <a:rPr lang="zh-CN" altLang="en-US" dirty="0"/>
              <a:t>， </a:t>
            </a:r>
            <a:r>
              <a:rPr lang="en-US" altLang="zh-CN" dirty="0"/>
              <a:t>sustainable ways of feeding farm animals. </a:t>
            </a:r>
            <a:r>
              <a:rPr lang="zh-CN" altLang="en-US" dirty="0" smtClean="0"/>
              <a:t>这</a:t>
            </a:r>
            <a:r>
              <a:rPr lang="zh-CN" altLang="en-US" dirty="0"/>
              <a:t>包括保持原始环境不被破坏，以及采用新的、可持续的方式喂养农场动物。	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◆要点必记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adopt a new technique </a:t>
            </a:r>
            <a:r>
              <a:rPr lang="zh-CN" altLang="en-US" dirty="0"/>
              <a:t>采用一项新技术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adopt an approach/policy/attitude </a:t>
            </a:r>
            <a:r>
              <a:rPr lang="zh-CN" altLang="en-US" dirty="0" smtClean="0"/>
              <a:t>采取</a:t>
            </a:r>
            <a:r>
              <a:rPr lang="zh-CN" altLang="en-US" dirty="0"/>
              <a:t>一种方法</a:t>
            </a:r>
            <a:r>
              <a:rPr lang="en-US" altLang="zh-CN" dirty="0"/>
              <a:t>/ </a:t>
            </a:r>
            <a:r>
              <a:rPr lang="zh-CN" altLang="en-US" dirty="0"/>
              <a:t>政策</a:t>
            </a:r>
            <a:r>
              <a:rPr lang="en-US" altLang="zh-CN" dirty="0"/>
              <a:t>/ </a:t>
            </a:r>
            <a:r>
              <a:rPr lang="zh-CN" altLang="en-US" dirty="0" smtClean="0"/>
              <a:t>态度</a:t>
            </a:r>
            <a:r>
              <a:rPr lang="en-US" altLang="zh-CN" dirty="0" smtClean="0"/>
              <a:t>		</a:t>
            </a:r>
          </a:p>
          <a:p>
            <a:pPr>
              <a:lnSpc>
                <a:spcPct val="140000"/>
              </a:lnSpc>
            </a:pPr>
            <a:r>
              <a:rPr lang="en-US" altLang="zh-CN" dirty="0" smtClean="0"/>
              <a:t>adopt </a:t>
            </a:r>
            <a:r>
              <a:rPr lang="en-US" altLang="zh-CN" dirty="0"/>
              <a:t>a suggestion </a:t>
            </a:r>
            <a:r>
              <a:rPr lang="zh-CN" altLang="en-US" dirty="0"/>
              <a:t>采纳一个</a:t>
            </a:r>
            <a:r>
              <a:rPr lang="zh-CN" altLang="en-US" dirty="0" smtClean="0"/>
              <a:t>建议</a:t>
            </a:r>
            <a:r>
              <a:rPr lang="en-US" altLang="zh-CN" dirty="0" smtClean="0"/>
              <a:t>	   adopt </a:t>
            </a:r>
            <a:r>
              <a:rPr lang="en-US" altLang="zh-CN" dirty="0"/>
              <a:t>a child </a:t>
            </a:r>
            <a:r>
              <a:rPr lang="zh-CN" altLang="en-US" dirty="0"/>
              <a:t>收养一个孩子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adapt/adjust to </a:t>
            </a:r>
            <a:r>
              <a:rPr lang="zh-CN" altLang="en-US" dirty="0" smtClean="0"/>
              <a:t>适应</a:t>
            </a:r>
            <a:r>
              <a:rPr lang="en-US" altLang="zh-CN" dirty="0" smtClean="0"/>
              <a:t>		   be </a:t>
            </a:r>
            <a:r>
              <a:rPr lang="en-US" altLang="zh-CN" dirty="0"/>
              <a:t>adapted from </a:t>
            </a:r>
            <a:r>
              <a:rPr lang="zh-CN" altLang="en-US" dirty="0"/>
              <a:t>改编自</a:t>
            </a:r>
            <a:r>
              <a:rPr lang="en-US" altLang="zh-CN" dirty="0"/>
              <a:t>…… </a:t>
            </a:r>
            <a:r>
              <a:rPr lang="en-US" altLang="zh-CN" dirty="0" smtClean="0"/>
              <a:t>	be </a:t>
            </a:r>
            <a:r>
              <a:rPr lang="en-US" altLang="zh-CN" dirty="0"/>
              <a:t>adapted for </a:t>
            </a:r>
            <a:r>
              <a:rPr lang="zh-CN" altLang="en-US" dirty="0"/>
              <a:t>改编成</a:t>
            </a:r>
            <a:r>
              <a:rPr lang="en-US" altLang="zh-CN" dirty="0"/>
              <a:t>…… 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◆单词积累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adopted </a:t>
            </a:r>
            <a:r>
              <a:rPr lang="en-US" altLang="zh-CN" i="1" dirty="0"/>
              <a:t>adj. </a:t>
            </a:r>
            <a:r>
              <a:rPr lang="zh-CN" altLang="en-US" dirty="0"/>
              <a:t>收养的，领养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  adoption </a:t>
            </a:r>
            <a:r>
              <a:rPr lang="en-US" altLang="zh-CN" i="1" dirty="0"/>
              <a:t>n. </a:t>
            </a:r>
            <a:r>
              <a:rPr lang="zh-CN" altLang="en-US" dirty="0"/>
              <a:t>收养；</a:t>
            </a:r>
            <a:r>
              <a:rPr lang="zh-CN" altLang="en-US" dirty="0" smtClean="0"/>
              <a:t>采纳</a:t>
            </a:r>
            <a:r>
              <a:rPr lang="en-US" altLang="zh-CN" dirty="0" smtClean="0"/>
              <a:t>	</a:t>
            </a:r>
          </a:p>
          <a:p>
            <a:pPr>
              <a:lnSpc>
                <a:spcPct val="140000"/>
              </a:lnSpc>
            </a:pPr>
            <a:r>
              <a:rPr lang="en-US" altLang="zh-CN" dirty="0" smtClean="0"/>
              <a:t>adapt </a:t>
            </a:r>
            <a:r>
              <a:rPr lang="en-US" altLang="zh-CN" i="1" dirty="0"/>
              <a:t>vt. </a:t>
            </a:r>
            <a:r>
              <a:rPr lang="zh-CN" altLang="en-US" dirty="0"/>
              <a:t>适应；</a:t>
            </a:r>
            <a:r>
              <a:rPr lang="zh-CN" altLang="en-US" dirty="0" smtClean="0"/>
              <a:t>改编</a:t>
            </a:r>
            <a:r>
              <a:rPr lang="en-US" altLang="zh-CN" dirty="0" smtClean="0"/>
              <a:t>		  adjust </a:t>
            </a:r>
            <a:r>
              <a:rPr lang="en-US" altLang="zh-CN" i="1" dirty="0"/>
              <a:t>v. </a:t>
            </a:r>
            <a:r>
              <a:rPr lang="zh-CN" altLang="en-US" dirty="0"/>
              <a:t>适应；调整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63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Becoming a member of the society means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adopt</a:t>
            </a:r>
            <a:r>
              <a:rPr lang="zh-CN" altLang="en-US" dirty="0"/>
              <a:t>）</a:t>
            </a:r>
            <a:r>
              <a:rPr lang="en-US" altLang="zh-CN" dirty="0"/>
              <a:t>its values.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woman said that her two children were both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adopt</a:t>
            </a:r>
            <a:r>
              <a:rPr lang="zh-CN" altLang="en-US" dirty="0"/>
              <a:t>）</a:t>
            </a:r>
            <a:r>
              <a:rPr lang="en-US" altLang="zh-CN" dirty="0"/>
              <a:t>. 	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For many childless couples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adopt</a:t>
            </a:r>
            <a:r>
              <a:rPr lang="zh-CN" altLang="en-US" dirty="0"/>
              <a:t>） </a:t>
            </a:r>
            <a:r>
              <a:rPr lang="en-US" altLang="zh-CN" dirty="0"/>
              <a:t>is the best solution.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In the past</a:t>
            </a:r>
            <a:r>
              <a:rPr lang="zh-CN" altLang="en-US" dirty="0"/>
              <a:t>，</a:t>
            </a:r>
            <a:r>
              <a:rPr lang="en-US" altLang="zh-CN" dirty="0"/>
              <a:t>they were too poor and had to have their daughter </a:t>
            </a:r>
            <a:r>
              <a:rPr lang="en-US" altLang="zh-CN" u="sng" dirty="0"/>
              <a:t> </a:t>
            </a:r>
            <a:r>
              <a:rPr lang="zh-CN" altLang="en-US" u="sng" dirty="0"/>
              <a:t>　　　 　</a:t>
            </a:r>
            <a:r>
              <a:rPr lang="zh-CN" altLang="en-US" dirty="0"/>
              <a:t>（</a:t>
            </a:r>
            <a:r>
              <a:rPr lang="en-US" altLang="zh-CN" dirty="0"/>
              <a:t>adopt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</a:p>
          <a:p>
            <a:r>
              <a:rPr lang="zh-CN" altLang="en-US" b="1" dirty="0"/>
              <a:t>辨析填空</a:t>
            </a:r>
            <a:r>
              <a:rPr lang="zh-CN" altLang="en-US" dirty="0"/>
              <a:t>（</a:t>
            </a:r>
            <a:r>
              <a:rPr lang="en-US" altLang="zh-CN" dirty="0"/>
              <a:t>adopt/adapt/adjust</a:t>
            </a:r>
            <a:r>
              <a:rPr lang="zh-CN" altLang="en-US" dirty="0"/>
              <a:t>）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It turned out that his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 </a:t>
            </a:r>
            <a:r>
              <a:rPr lang="en-US" altLang="zh-CN" dirty="0"/>
              <a:t>son treated them as if they were his own parents.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It took him quite a lot time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   </a:t>
            </a:r>
            <a:r>
              <a:rPr lang="en-US" altLang="zh-CN" dirty="0"/>
              <a:t>to the life here.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The film 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</a:t>
            </a:r>
            <a:r>
              <a:rPr lang="en-US" altLang="zh-CN" dirty="0"/>
              <a:t>from a novel of Mo Yan.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 </a:t>
            </a:r>
            <a:r>
              <a:rPr lang="en-US" altLang="zh-CN" dirty="0"/>
              <a:t>All three teams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 </a:t>
            </a:r>
            <a:r>
              <a:rPr lang="en-US" altLang="zh-CN" dirty="0"/>
              <a:t>different ways to solve the problem.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9</a:t>
            </a:r>
            <a:r>
              <a:rPr lang="zh-CN" altLang="en-US" dirty="0"/>
              <a:t>） </a:t>
            </a:r>
            <a:r>
              <a:rPr lang="en-US" altLang="zh-CN" dirty="0"/>
              <a:t>The height of the chair can be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　　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02744" y="1309926"/>
            <a:ext cx="121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adopting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5920" y="1745360"/>
            <a:ext cx="121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adopted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0888" y="2208068"/>
            <a:ext cx="121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adoption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31296" y="2637179"/>
            <a:ext cx="121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adopted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7505" y="3552126"/>
            <a:ext cx="121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adopted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6068" y="4036868"/>
            <a:ext cx="1696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adapt/adjust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4122" y="4477543"/>
            <a:ext cx="121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adapted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0730" y="4951268"/>
            <a:ext cx="121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adopted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9607" y="5391942"/>
            <a:ext cx="121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adjusted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29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词汇十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reduce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v.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减少，降低	</a:t>
            </a:r>
          </a:p>
          <a:p>
            <a:r>
              <a:rPr lang="zh-CN" altLang="en-US" b="1" dirty="0"/>
              <a:t>◆教材原句 </a:t>
            </a:r>
          </a:p>
          <a:p>
            <a:r>
              <a:rPr lang="en-US" altLang="zh-CN" b="1" dirty="0"/>
              <a:t>Reduce </a:t>
            </a:r>
            <a:r>
              <a:rPr lang="en-US" altLang="zh-CN" dirty="0"/>
              <a:t>waste by choosing reusable products... </a:t>
            </a:r>
            <a:r>
              <a:rPr lang="en-US" altLang="zh-CN" dirty="0" smtClean="0"/>
              <a:t>  </a:t>
            </a:r>
            <a:r>
              <a:rPr lang="zh-CN" altLang="en-US" dirty="0" smtClean="0"/>
              <a:t>通过</a:t>
            </a:r>
            <a:r>
              <a:rPr lang="zh-CN" altLang="en-US" dirty="0"/>
              <a:t>选择可重复使用的产品来减少浪费</a:t>
            </a:r>
            <a:r>
              <a:rPr lang="en-US" altLang="zh-CN" dirty="0"/>
              <a:t>…… </a:t>
            </a:r>
          </a:p>
          <a:p>
            <a:r>
              <a:rPr lang="zh-CN" altLang="en-US" b="1" dirty="0"/>
              <a:t>◆要点必记 </a:t>
            </a:r>
          </a:p>
          <a:p>
            <a:r>
              <a:rPr lang="en-US" altLang="zh-CN" dirty="0"/>
              <a:t>reduce speed </a:t>
            </a:r>
            <a:r>
              <a:rPr lang="zh-CN" altLang="en-US" dirty="0" smtClean="0"/>
              <a:t>减速</a:t>
            </a:r>
            <a:r>
              <a:rPr lang="en-US" altLang="zh-CN" dirty="0" smtClean="0"/>
              <a:t>	reduce </a:t>
            </a:r>
            <a:r>
              <a:rPr lang="en-US" altLang="zh-CN" dirty="0"/>
              <a:t>costs </a:t>
            </a:r>
            <a:r>
              <a:rPr lang="zh-CN" altLang="en-US" dirty="0" smtClean="0"/>
              <a:t>降低成本</a:t>
            </a:r>
            <a:r>
              <a:rPr lang="en-US" altLang="zh-CN" dirty="0" smtClean="0"/>
              <a:t>	reduce </a:t>
            </a:r>
            <a:r>
              <a:rPr lang="en-US" altLang="zh-CN" dirty="0"/>
              <a:t>expenses </a:t>
            </a:r>
            <a:r>
              <a:rPr lang="zh-CN" altLang="en-US" dirty="0"/>
              <a:t>缩减费用</a:t>
            </a:r>
          </a:p>
          <a:p>
            <a:r>
              <a:rPr lang="en-US" altLang="zh-CN" dirty="0"/>
              <a:t>reduce...by... </a:t>
            </a:r>
            <a:r>
              <a:rPr lang="zh-CN" altLang="en-US" dirty="0"/>
              <a:t>减少了</a:t>
            </a:r>
            <a:r>
              <a:rPr lang="en-US" altLang="zh-CN" dirty="0"/>
              <a:t>……</a:t>
            </a:r>
            <a:r>
              <a:rPr lang="zh-CN" altLang="en-US" dirty="0"/>
              <a:t>（</a:t>
            </a:r>
            <a:r>
              <a:rPr lang="en-US" altLang="zh-CN" dirty="0"/>
              <a:t>by </a:t>
            </a:r>
            <a:r>
              <a:rPr lang="zh-CN" altLang="en-US" dirty="0"/>
              <a:t>表示减少的幅度） </a:t>
            </a:r>
          </a:p>
          <a:p>
            <a:r>
              <a:rPr lang="en-US" altLang="zh-CN" dirty="0"/>
              <a:t>reduce... to... </a:t>
            </a:r>
            <a:r>
              <a:rPr lang="zh-CN" altLang="en-US" dirty="0"/>
              <a:t>减少到</a:t>
            </a:r>
            <a:r>
              <a:rPr lang="en-US" altLang="zh-CN" dirty="0"/>
              <a:t>……</a:t>
            </a:r>
            <a:r>
              <a:rPr lang="zh-CN" altLang="en-US" dirty="0"/>
              <a:t>（</a:t>
            </a:r>
            <a:r>
              <a:rPr lang="en-US" altLang="zh-CN" dirty="0"/>
              <a:t>to </a:t>
            </a:r>
            <a:r>
              <a:rPr lang="zh-CN" altLang="en-US" dirty="0"/>
              <a:t>表示减少的结果） </a:t>
            </a:r>
          </a:p>
          <a:p>
            <a:r>
              <a:rPr lang="en-US" altLang="zh-CN" dirty="0"/>
              <a:t>reduce sb. to tears/silence </a:t>
            </a:r>
            <a:r>
              <a:rPr lang="zh-CN" altLang="en-US" dirty="0"/>
              <a:t>使某人流泪</a:t>
            </a:r>
            <a:r>
              <a:rPr lang="en-US" altLang="zh-CN" dirty="0"/>
              <a:t>/ </a:t>
            </a:r>
            <a:r>
              <a:rPr lang="zh-CN" altLang="en-US" dirty="0"/>
              <a:t>沉默</a:t>
            </a:r>
          </a:p>
          <a:p>
            <a:r>
              <a:rPr lang="en-US" altLang="zh-CN" dirty="0"/>
              <a:t>reduce sth. to ashes/ruins </a:t>
            </a:r>
            <a:r>
              <a:rPr lang="zh-CN" altLang="en-US" dirty="0"/>
              <a:t>使某物（尤指建筑物）化为灰烬</a:t>
            </a:r>
            <a:r>
              <a:rPr lang="en-US" altLang="zh-CN" dirty="0"/>
              <a:t>/ </a:t>
            </a:r>
            <a:r>
              <a:rPr lang="zh-CN" altLang="en-US" dirty="0"/>
              <a:t>夷为废墟</a:t>
            </a:r>
          </a:p>
          <a:p>
            <a:r>
              <a:rPr lang="en-US" altLang="zh-CN" dirty="0"/>
              <a:t>be reduced to</a:t>
            </a:r>
            <a:r>
              <a:rPr lang="zh-CN" altLang="en-US" dirty="0"/>
              <a:t>（</a:t>
            </a:r>
            <a:r>
              <a:rPr lang="en-US" altLang="zh-CN" dirty="0"/>
              <a:t>doing</a:t>
            </a:r>
            <a:r>
              <a:rPr lang="zh-CN" altLang="en-US" dirty="0"/>
              <a:t>）</a:t>
            </a:r>
            <a:r>
              <a:rPr lang="en-US" altLang="zh-CN" dirty="0"/>
              <a:t>sth. </a:t>
            </a:r>
            <a:r>
              <a:rPr lang="zh-CN" altLang="en-US" dirty="0"/>
              <a:t>沦落到</a:t>
            </a:r>
            <a:r>
              <a:rPr lang="en-US" altLang="zh-CN" dirty="0"/>
              <a:t>……</a:t>
            </a:r>
            <a:r>
              <a:rPr lang="zh-CN" altLang="en-US" dirty="0"/>
              <a:t>地步</a:t>
            </a:r>
          </a:p>
          <a:p>
            <a:r>
              <a:rPr lang="zh-CN" altLang="en-US" b="1" dirty="0"/>
              <a:t>◆归纳拓展</a:t>
            </a:r>
          </a:p>
          <a:p>
            <a:r>
              <a:rPr lang="en-US" altLang="zh-CN" dirty="0"/>
              <a:t>rise/increase to </a:t>
            </a:r>
            <a:r>
              <a:rPr lang="zh-CN" altLang="en-US" dirty="0"/>
              <a:t>增加到</a:t>
            </a:r>
            <a:r>
              <a:rPr lang="en-US" altLang="zh-CN" dirty="0"/>
              <a:t>…… </a:t>
            </a:r>
            <a:r>
              <a:rPr lang="en-US" altLang="zh-CN" dirty="0" smtClean="0"/>
              <a:t>	rise/increase </a:t>
            </a:r>
            <a:r>
              <a:rPr lang="en-US" altLang="zh-CN" dirty="0"/>
              <a:t>by </a:t>
            </a:r>
            <a:r>
              <a:rPr lang="zh-CN" altLang="en-US" dirty="0"/>
              <a:t>增加了</a:t>
            </a:r>
            <a:r>
              <a:rPr lang="en-US" altLang="zh-CN" dirty="0"/>
              <a:t>…… 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83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b="1" dirty="0"/>
              <a:t>单句语法填空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She reduced her weight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6 kilos. That is to say</a:t>
            </a:r>
            <a:r>
              <a:rPr lang="zh-CN" altLang="en-US" dirty="0"/>
              <a:t>，</a:t>
            </a:r>
            <a:r>
              <a:rPr lang="en-US" altLang="zh-CN" dirty="0"/>
              <a:t>she reduced her weight from 68 kilos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62 kilos.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His speech reduced all the audience present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tears.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Unluckily</a:t>
            </a:r>
            <a:r>
              <a:rPr lang="zh-CN" altLang="en-US" dirty="0"/>
              <a:t>，</a:t>
            </a:r>
            <a:r>
              <a:rPr lang="en-US" altLang="zh-CN" dirty="0"/>
              <a:t>a big fire reduced the landmark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ruins.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Shortly after suffering from a massive earthquake and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  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</a:t>
            </a:r>
            <a:r>
              <a:rPr lang="zh-CN" altLang="en-US" dirty="0"/>
              <a:t>（</a:t>
            </a:r>
            <a:r>
              <a:rPr lang="en-US" altLang="zh-CN" dirty="0"/>
              <a:t>reduce</a:t>
            </a:r>
            <a:r>
              <a:rPr lang="zh-CN" altLang="en-US" dirty="0"/>
              <a:t>） </a:t>
            </a:r>
            <a:r>
              <a:rPr lang="en-US" altLang="zh-CN" dirty="0"/>
              <a:t>to ruins</a:t>
            </a:r>
            <a:r>
              <a:rPr lang="zh-CN" altLang="en-US" dirty="0"/>
              <a:t>，</a:t>
            </a:r>
            <a:r>
              <a:rPr lang="en-US" altLang="zh-CN" dirty="0"/>
              <a:t>the city took on a new look. 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单句写作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Representatives of the two sides signed an agreement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 　　　</a:t>
            </a:r>
            <a:r>
              <a:rPr lang="zh-CN" altLang="en-US" dirty="0"/>
              <a:t>（减少税收）</a:t>
            </a:r>
            <a:r>
              <a:rPr lang="en-US" altLang="zh-CN" dirty="0"/>
              <a:t>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）［</a:t>
            </a:r>
            <a:r>
              <a:rPr lang="en-US" altLang="zh-CN" dirty="0"/>
              <a:t>2015·</a:t>
            </a:r>
            <a:r>
              <a:rPr lang="zh-CN" altLang="en-US" dirty="0"/>
              <a:t>浙江卷］</a:t>
            </a:r>
            <a:r>
              <a:rPr lang="en-US" altLang="zh-CN" dirty="0"/>
              <a:t>One of the most effective ways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 smtClean="0"/>
              <a:t>（ </a:t>
            </a:r>
            <a:r>
              <a:rPr lang="zh-CN" altLang="en-US" dirty="0"/>
              <a:t>减轻压力）</a:t>
            </a:r>
            <a:r>
              <a:rPr lang="en-US" altLang="zh-CN" dirty="0"/>
              <a:t>is to talk about feelings with someone you trust.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All the shirts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（被降到）</a:t>
            </a:r>
            <a:r>
              <a:rPr lang="en-US" altLang="zh-CN" dirty="0"/>
              <a:t>10 dollars.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 </a:t>
            </a:r>
            <a:r>
              <a:rPr lang="en-US" altLang="zh-CN" dirty="0"/>
              <a:t>The price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（降低了）</a:t>
            </a:r>
            <a:r>
              <a:rPr lang="en-US" altLang="zh-CN" dirty="0"/>
              <a:t>20% since May. </a:t>
            </a:r>
            <a:endParaRPr lang="zh-CN" altLang="en-US" sz="18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5132" y="1007513"/>
            <a:ext cx="121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by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3117" y="1448188"/>
            <a:ext cx="107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7150" y="1872605"/>
            <a:ext cx="107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7150" y="2312734"/>
            <a:ext cx="107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3578" y="2651109"/>
            <a:ext cx="207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being reduced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134" y="3795652"/>
            <a:ext cx="207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reduce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taxes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37475" y="4247344"/>
            <a:ext cx="234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reduce       stress </a:t>
            </a:r>
            <a:endParaRPr lang="en-US" altLang="zh-CN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63058" y="5011474"/>
            <a:ext cx="345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are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reduced        to</a:t>
            </a:r>
            <a:endParaRPr lang="en-US" altLang="zh-CN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41272" y="5412766"/>
            <a:ext cx="452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has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been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reduced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by</a:t>
            </a:r>
            <a:endParaRPr lang="en-US" altLang="zh-CN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28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词汇十一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instead of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代替；而不是</a:t>
            </a:r>
            <a:r>
              <a:rPr lang="zh-CN" altLang="en-US" dirty="0"/>
              <a:t>	</a:t>
            </a:r>
          </a:p>
          <a:p>
            <a:r>
              <a:rPr lang="zh-CN" altLang="en-US" b="1" dirty="0"/>
              <a:t>◆教材原句</a:t>
            </a:r>
          </a:p>
          <a:p>
            <a:r>
              <a:rPr lang="en-US" altLang="zh-CN" dirty="0"/>
              <a:t>Walk or ride a bike </a:t>
            </a:r>
            <a:r>
              <a:rPr lang="en-US" altLang="zh-CN" b="1" dirty="0"/>
              <a:t>instead of </a:t>
            </a:r>
            <a:r>
              <a:rPr lang="en-US" altLang="zh-CN" dirty="0"/>
              <a:t>taking a car. </a:t>
            </a:r>
            <a:r>
              <a:rPr lang="zh-CN" altLang="en-US" dirty="0"/>
              <a:t>步行或骑自行车而不是开车。</a:t>
            </a:r>
          </a:p>
          <a:p>
            <a:r>
              <a:rPr lang="zh-CN" altLang="en-US" b="1" dirty="0"/>
              <a:t>◆词语辨析</a:t>
            </a:r>
          </a:p>
          <a:p>
            <a:r>
              <a:rPr lang="en-US" altLang="zh-CN" dirty="0"/>
              <a:t>instead of </a:t>
            </a:r>
            <a:r>
              <a:rPr lang="zh-CN" altLang="en-US" dirty="0"/>
              <a:t>与 </a:t>
            </a:r>
            <a:r>
              <a:rPr lang="en-US" altLang="zh-CN" dirty="0"/>
              <a:t>instead </a:t>
            </a:r>
          </a:p>
          <a:p>
            <a:r>
              <a:rPr lang="en-US" altLang="zh-CN" dirty="0"/>
              <a:t>·instead of </a:t>
            </a:r>
            <a:r>
              <a:rPr lang="zh-CN" altLang="en-US" dirty="0"/>
              <a:t>短语介词，“代替，而不是”， 后跟名词</a:t>
            </a:r>
            <a:r>
              <a:rPr lang="en-US" altLang="zh-CN" dirty="0"/>
              <a:t>/ </a:t>
            </a:r>
            <a:r>
              <a:rPr lang="zh-CN" altLang="en-US" dirty="0"/>
              <a:t>代词</a:t>
            </a:r>
            <a:r>
              <a:rPr lang="en-US" altLang="zh-CN" dirty="0"/>
              <a:t>/ </a:t>
            </a:r>
            <a:r>
              <a:rPr lang="zh-CN" altLang="en-US" dirty="0"/>
              <a:t>动名词</a:t>
            </a:r>
            <a:r>
              <a:rPr lang="en-US" altLang="zh-CN" dirty="0"/>
              <a:t>/ </a:t>
            </a:r>
            <a:r>
              <a:rPr lang="zh-CN" altLang="en-US" dirty="0"/>
              <a:t>介词短语等。</a:t>
            </a:r>
          </a:p>
          <a:p>
            <a:r>
              <a:rPr lang="en-US" altLang="zh-CN" dirty="0"/>
              <a:t>·instead </a:t>
            </a:r>
            <a:r>
              <a:rPr lang="zh-CN" altLang="en-US" dirty="0"/>
              <a:t>副词，“（不是</a:t>
            </a:r>
            <a:r>
              <a:rPr lang="en-US" altLang="zh-CN" dirty="0"/>
              <a:t>……</a:t>
            </a:r>
            <a:r>
              <a:rPr lang="zh-CN" altLang="en-US" dirty="0"/>
              <a:t>）而是</a:t>
            </a:r>
            <a:r>
              <a:rPr lang="en-US" altLang="zh-CN" dirty="0"/>
              <a:t>/ </a:t>
            </a:r>
            <a:r>
              <a:rPr lang="zh-CN" altLang="en-US" dirty="0"/>
              <a:t>反而”， 可单独使用。</a:t>
            </a:r>
          </a:p>
          <a:p>
            <a:r>
              <a:rPr lang="en-US" altLang="zh-CN" dirty="0"/>
              <a:t>You probably picked up my keys instead of yours. </a:t>
            </a:r>
            <a:endParaRPr lang="en-US" altLang="zh-CN" dirty="0" smtClean="0"/>
          </a:p>
          <a:p>
            <a:r>
              <a:rPr lang="zh-CN" altLang="en-US" dirty="0" smtClean="0"/>
              <a:t>你</a:t>
            </a:r>
            <a:r>
              <a:rPr lang="zh-CN" altLang="en-US" dirty="0"/>
              <a:t>可能没拿你的钥匙而是拿了我的。</a:t>
            </a:r>
          </a:p>
          <a:p>
            <a:r>
              <a:rPr lang="en-US" altLang="zh-CN" dirty="0"/>
              <a:t>If Joe can’t attend the meeting</a:t>
            </a:r>
            <a:r>
              <a:rPr lang="zh-CN" altLang="en-US" dirty="0"/>
              <a:t>，</a:t>
            </a:r>
            <a:r>
              <a:rPr lang="en-US" altLang="zh-CN" dirty="0"/>
              <a:t>I could go instead. </a:t>
            </a:r>
            <a:endParaRPr lang="en-US" altLang="zh-CN" dirty="0" smtClean="0"/>
          </a:p>
          <a:p>
            <a:r>
              <a:rPr lang="zh-CN" altLang="en-US" dirty="0" smtClean="0"/>
              <a:t>如果</a:t>
            </a:r>
            <a:r>
              <a:rPr lang="zh-CN" altLang="en-US" dirty="0"/>
              <a:t>乔不能去开会，我可以代替他去。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63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Instead </a:t>
            </a:r>
            <a:r>
              <a:rPr lang="en-US" altLang="zh-CN" u="sng" dirty="0"/>
              <a:t> </a:t>
            </a:r>
            <a:r>
              <a:rPr lang="zh-CN" altLang="en-US" u="sng" dirty="0"/>
              <a:t>　　　 　 </a:t>
            </a:r>
            <a:r>
              <a:rPr lang="en-US" altLang="zh-CN" dirty="0"/>
              <a:t>focusing on your weaknesses</a:t>
            </a:r>
            <a:r>
              <a:rPr lang="zh-CN" altLang="en-US" dirty="0"/>
              <a:t>，</a:t>
            </a:r>
            <a:r>
              <a:rPr lang="en-US" altLang="zh-CN" dirty="0"/>
              <a:t>focus on your strengths.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Instead of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buy</a:t>
            </a:r>
            <a:r>
              <a:rPr lang="zh-CN" altLang="en-US" dirty="0"/>
              <a:t>）</a:t>
            </a:r>
            <a:r>
              <a:rPr lang="en-US" altLang="zh-CN" dirty="0"/>
              <a:t>them in the shops</a:t>
            </a:r>
            <a:r>
              <a:rPr lang="zh-CN" altLang="en-US" dirty="0"/>
              <a:t>，</a:t>
            </a:r>
            <a:r>
              <a:rPr lang="en-US" altLang="zh-CN" dirty="0"/>
              <a:t>she prefers making her own clothes.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Jack is a great talker. It’s high time that he did something instead of just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talk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</a:p>
          <a:p>
            <a:r>
              <a:rPr lang="zh-CN" altLang="en-US" b="1" dirty="0"/>
              <a:t>同义句转换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The salesman didn’t give me a Chinese book. Instead</a:t>
            </a:r>
            <a:r>
              <a:rPr lang="zh-CN" altLang="en-US" dirty="0"/>
              <a:t>，</a:t>
            </a:r>
            <a:r>
              <a:rPr lang="en-US" altLang="zh-CN" dirty="0"/>
              <a:t>he gave me an English book. </a:t>
            </a:r>
          </a:p>
          <a:p>
            <a:r>
              <a:rPr lang="en-US" altLang="zh-CN" dirty="0"/>
              <a:t>=The salesman gave me an English book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 </a:t>
            </a:r>
            <a:r>
              <a:rPr lang="en-US" altLang="zh-CN" dirty="0"/>
              <a:t>a Chinese book. </a:t>
            </a:r>
            <a:endParaRPr lang="zh-CN" altLang="en-US" sz="18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0399" y="1309926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of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0568" y="1761617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buying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54418" y="2208068"/>
            <a:ext cx="125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talking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2579" y="3585176"/>
            <a:ext cx="21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instead  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of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407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词汇十二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release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v. 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&amp;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释放，排放；发布；发行</a:t>
            </a:r>
            <a:r>
              <a:rPr lang="zh-CN" altLang="en-US" dirty="0"/>
              <a:t>	</a:t>
            </a:r>
          </a:p>
          <a:p>
            <a:r>
              <a:rPr lang="zh-CN" altLang="en-US" b="1" dirty="0"/>
              <a:t>◆教材原句</a:t>
            </a:r>
          </a:p>
          <a:p>
            <a:r>
              <a:rPr lang="en-US" altLang="zh-CN" dirty="0"/>
              <a:t>The less energy you use</a:t>
            </a:r>
            <a:r>
              <a:rPr lang="zh-CN" altLang="en-US" dirty="0"/>
              <a:t>，</a:t>
            </a:r>
            <a:r>
              <a:rPr lang="en-US" altLang="zh-CN" dirty="0"/>
              <a:t>the less carbon dioxide is </a:t>
            </a:r>
            <a:r>
              <a:rPr lang="en-US" altLang="zh-CN" b="1" dirty="0"/>
              <a:t>released</a:t>
            </a:r>
            <a:r>
              <a:rPr lang="en-US" altLang="zh-CN" dirty="0"/>
              <a:t>. </a:t>
            </a:r>
            <a:r>
              <a:rPr lang="zh-CN" altLang="en-US" dirty="0"/>
              <a:t>你使用的能源越少，释放的二氧化碳就越少。</a:t>
            </a:r>
          </a:p>
          <a:p>
            <a:r>
              <a:rPr lang="zh-CN" altLang="en-US" b="1" dirty="0"/>
              <a:t>◆要点必记</a:t>
            </a:r>
          </a:p>
          <a:p>
            <a:r>
              <a:rPr lang="en-US" altLang="zh-CN" dirty="0"/>
              <a:t>release sb.</a:t>
            </a:r>
            <a:r>
              <a:rPr lang="zh-CN" altLang="en-US" dirty="0"/>
              <a:t>（</a:t>
            </a:r>
            <a:r>
              <a:rPr lang="en-US" altLang="zh-CN" dirty="0"/>
              <a:t>from</a:t>
            </a:r>
            <a:r>
              <a:rPr lang="zh-CN" altLang="en-US" dirty="0"/>
              <a:t>）（从</a:t>
            </a:r>
            <a:r>
              <a:rPr lang="en-US" altLang="zh-CN" dirty="0"/>
              <a:t>……</a:t>
            </a:r>
            <a:r>
              <a:rPr lang="zh-CN" altLang="en-US" dirty="0"/>
              <a:t>）释放某人</a:t>
            </a:r>
          </a:p>
          <a:p>
            <a:r>
              <a:rPr lang="en-US" altLang="zh-CN" dirty="0"/>
              <a:t>be released into the wild </a:t>
            </a:r>
            <a:r>
              <a:rPr lang="zh-CN" altLang="en-US" dirty="0"/>
              <a:t>被放回野生环境中</a:t>
            </a:r>
          </a:p>
          <a:p>
            <a:r>
              <a:rPr lang="en-US" altLang="zh-CN" dirty="0"/>
              <a:t>release heat </a:t>
            </a:r>
            <a:r>
              <a:rPr lang="zh-CN" altLang="en-US" dirty="0"/>
              <a:t>释放热量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29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Police arrested several men</a:t>
            </a:r>
            <a:r>
              <a:rPr lang="zh-CN" altLang="en-US" dirty="0"/>
              <a:t>，</a:t>
            </a:r>
            <a:r>
              <a:rPr lang="en-US" altLang="zh-CN" dirty="0"/>
              <a:t>who were later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release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Firefighters took two hours to release the driver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 wreckage</a:t>
            </a:r>
            <a:r>
              <a:rPr lang="zh-CN" altLang="en-US" dirty="0"/>
              <a:t>（残骸）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The court found him innocent and 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  </a:t>
            </a:r>
            <a:r>
              <a:rPr lang="zh-CN" altLang="en-US" dirty="0" smtClean="0"/>
              <a:t>（</a:t>
            </a:r>
            <a:r>
              <a:rPr lang="en-US" altLang="zh-CN" dirty="0"/>
              <a:t>release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3081" y="1309927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released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3758" y="1783651"/>
            <a:ext cx="1192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from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9564" y="2208068"/>
            <a:ext cx="198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was released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33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词汇十三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severe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adj.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（问题、伤势、疾病等）很严重的	</a:t>
            </a:r>
          </a:p>
          <a:p>
            <a:r>
              <a:rPr lang="zh-CN" altLang="en-US" b="1" dirty="0"/>
              <a:t>◆教材原句</a:t>
            </a:r>
          </a:p>
          <a:p>
            <a:r>
              <a:rPr lang="en-US" altLang="zh-CN" dirty="0"/>
              <a:t>Smog can be dangerous because it causes </a:t>
            </a:r>
            <a:r>
              <a:rPr lang="en-US" altLang="zh-CN" b="1" dirty="0"/>
              <a:t>severe </a:t>
            </a:r>
            <a:r>
              <a:rPr lang="en-US" altLang="zh-CN" dirty="0"/>
              <a:t>breathing problems and infections. </a:t>
            </a:r>
            <a:r>
              <a:rPr lang="zh-CN" altLang="en-US" dirty="0"/>
              <a:t>雾霾很危险，因为它会导致严重的呼吸问题和感染。</a:t>
            </a:r>
          </a:p>
          <a:p>
            <a:r>
              <a:rPr lang="zh-CN" altLang="en-US" b="1" dirty="0"/>
              <a:t>◆要点必记</a:t>
            </a:r>
          </a:p>
          <a:p>
            <a:r>
              <a:rPr lang="en-US" altLang="zh-CN" dirty="0"/>
              <a:t>severe injury </a:t>
            </a:r>
            <a:r>
              <a:rPr lang="zh-CN" altLang="en-US" dirty="0" smtClean="0"/>
              <a:t>重伤</a:t>
            </a:r>
            <a:r>
              <a:rPr lang="en-US" altLang="zh-CN" dirty="0" smtClean="0"/>
              <a:t>		severe </a:t>
            </a:r>
            <a:r>
              <a:rPr lang="en-US" altLang="zh-CN" dirty="0"/>
              <a:t>pollution </a:t>
            </a:r>
            <a:r>
              <a:rPr lang="zh-CN" altLang="en-US" dirty="0"/>
              <a:t>严重的污染</a:t>
            </a:r>
          </a:p>
          <a:p>
            <a:r>
              <a:rPr lang="en-US" altLang="zh-CN" dirty="0"/>
              <a:t>a severe winter </a:t>
            </a:r>
            <a:r>
              <a:rPr lang="zh-CN" altLang="en-US" dirty="0" smtClean="0"/>
              <a:t>严冬</a:t>
            </a:r>
            <a:r>
              <a:rPr lang="en-US" altLang="zh-CN" dirty="0" smtClean="0"/>
              <a:t>		be </a:t>
            </a:r>
            <a:r>
              <a:rPr lang="en-US" altLang="zh-CN" dirty="0"/>
              <a:t>severe on/with sb. </a:t>
            </a:r>
            <a:r>
              <a:rPr lang="zh-CN" altLang="en-US" dirty="0"/>
              <a:t>对某人很严厉</a:t>
            </a:r>
          </a:p>
          <a:p>
            <a:r>
              <a:rPr lang="zh-CN" altLang="en-US" b="1" dirty="0"/>
              <a:t>◆单词积累</a:t>
            </a:r>
          </a:p>
          <a:p>
            <a:r>
              <a:rPr lang="en-US" altLang="zh-CN" dirty="0"/>
              <a:t>severely </a:t>
            </a:r>
            <a:r>
              <a:rPr lang="en-US" altLang="zh-CN" i="1" dirty="0"/>
              <a:t>adv. </a:t>
            </a:r>
            <a:r>
              <a:rPr lang="zh-CN" altLang="en-US" dirty="0"/>
              <a:t>严重地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30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Motorists should be punished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severe</a:t>
            </a:r>
            <a:r>
              <a:rPr lang="zh-CN" altLang="en-US" dirty="0"/>
              <a:t>）</a:t>
            </a:r>
            <a:r>
              <a:rPr lang="en-US" altLang="zh-CN" dirty="0"/>
              <a:t>for dangerous driving.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courts are becoming more severe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young offenders</a:t>
            </a:r>
            <a:r>
              <a:rPr lang="zh-CN" altLang="en-US" dirty="0"/>
              <a:t>（犯罪者）</a:t>
            </a:r>
            <a:r>
              <a:rPr lang="en-US" altLang="zh-CN" dirty="0"/>
              <a:t>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他得了重病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_______________________________________</a:t>
            </a:r>
            <a:r>
              <a:rPr lang="zh-CN" altLang="en-US" dirty="0" smtClean="0"/>
              <a:t> </a:t>
            </a:r>
            <a:endParaRPr lang="zh-CN" altLang="en-US" dirty="0"/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我将会继续对自己严格要求，请相信我吧！ </a:t>
            </a:r>
          </a:p>
          <a:p>
            <a:r>
              <a:rPr lang="en-US" altLang="zh-CN" dirty="0"/>
              <a:t>I will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　　　  　　</a:t>
            </a:r>
            <a:r>
              <a:rPr lang="en-US" altLang="zh-CN" dirty="0"/>
              <a:t>. Please just believe me.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46524" y="1298910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severely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3091" y="1772635"/>
            <a:ext cx="121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on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545" y="3122469"/>
            <a:ext cx="473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He had a severe illness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7691" y="4031099"/>
            <a:ext cx="30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be severe on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myself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881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b="1" dirty="0"/>
              <a:t>单句语法填空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 err="1"/>
              <a:t>Qian</a:t>
            </a:r>
            <a:r>
              <a:rPr lang="en-US" altLang="zh-CN" dirty="0"/>
              <a:t> </a:t>
            </a:r>
            <a:r>
              <a:rPr lang="en-US" altLang="zh-CN" dirty="0" err="1"/>
              <a:t>Xuesen</a:t>
            </a:r>
            <a:r>
              <a:rPr lang="en-US" altLang="zh-CN" dirty="0"/>
              <a:t> devoted himself entirely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science.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As we all know</a:t>
            </a:r>
            <a:r>
              <a:rPr lang="zh-CN" altLang="en-US" dirty="0"/>
              <a:t>，</a:t>
            </a:r>
            <a:r>
              <a:rPr lang="en-US" altLang="zh-CN" dirty="0"/>
              <a:t>he is a generous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devote</a:t>
            </a:r>
            <a:r>
              <a:rPr lang="zh-CN" altLang="en-US" dirty="0"/>
              <a:t>），</a:t>
            </a:r>
            <a:r>
              <a:rPr lang="en-US" altLang="zh-CN" dirty="0"/>
              <a:t>reliable and warm-hearted friend.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 err="1"/>
              <a:t>Mr</a:t>
            </a:r>
            <a:r>
              <a:rPr lang="en-US" altLang="zh-CN" dirty="0"/>
              <a:t> Reed made up his mind to devote all he had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set</a:t>
            </a:r>
            <a:r>
              <a:rPr lang="zh-CN" altLang="en-US" dirty="0"/>
              <a:t>）</a:t>
            </a:r>
            <a:r>
              <a:rPr lang="en-US" altLang="zh-CN" dirty="0"/>
              <a:t>up some schools for poor children.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A great person is someone who devotes his/her life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help</a:t>
            </a:r>
            <a:r>
              <a:rPr lang="zh-CN" altLang="en-US" dirty="0"/>
              <a:t>） </a:t>
            </a:r>
            <a:r>
              <a:rPr lang="en-US" altLang="zh-CN" dirty="0"/>
              <a:t>others.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Fans will show their</a:t>
            </a:r>
            <a:r>
              <a:rPr lang="en-US" altLang="zh-CN" u="sng" dirty="0"/>
              <a:t> </a:t>
            </a:r>
            <a:r>
              <a:rPr lang="zh-CN" altLang="en-US" u="sng" dirty="0"/>
              <a:t>　 　　　</a:t>
            </a:r>
            <a:r>
              <a:rPr lang="zh-CN" altLang="en-US" dirty="0"/>
              <a:t>（</a:t>
            </a:r>
            <a:r>
              <a:rPr lang="en-US" altLang="zh-CN" dirty="0"/>
              <a:t>devote</a:t>
            </a:r>
            <a:r>
              <a:rPr lang="zh-CN" altLang="en-US" dirty="0"/>
              <a:t>）</a:t>
            </a:r>
            <a:r>
              <a:rPr lang="en-US" altLang="zh-CN" dirty="0"/>
              <a:t>by waiting for hours to get tickets for their favourite singer’s concert. 	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单句写作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You will never achieve success unless you </a:t>
            </a:r>
            <a:r>
              <a:rPr lang="zh-CN" altLang="en-US" dirty="0" smtClean="0"/>
              <a:t>＿＿＿＿ ＿＿＿＿ ＿＿＿＿＿（</a:t>
            </a:r>
            <a:r>
              <a:rPr lang="zh-CN" altLang="en-US" dirty="0"/>
              <a:t>致力于）</a:t>
            </a:r>
            <a:r>
              <a:rPr lang="en-US" altLang="zh-CN" dirty="0"/>
              <a:t>your work.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He was determined </a:t>
            </a:r>
            <a:r>
              <a:rPr lang="en-US" altLang="zh-CN" dirty="0" smtClean="0"/>
              <a:t>to</a:t>
            </a:r>
            <a:r>
              <a:rPr lang="zh-CN" altLang="en-US" dirty="0"/>
              <a:t> </a:t>
            </a:r>
            <a:r>
              <a:rPr lang="en-US" altLang="zh-CN" dirty="0" smtClean="0"/>
              <a:t>_______ _______ </a:t>
            </a:r>
            <a:r>
              <a:rPr lang="zh-CN" altLang="en-US" dirty="0" smtClean="0"/>
              <a:t> </a:t>
            </a:r>
            <a:r>
              <a:rPr lang="en-US" altLang="zh-CN" dirty="0" smtClean="0"/>
              <a:t>_______ _______</a:t>
            </a:r>
            <a:r>
              <a:rPr lang="zh-CN" altLang="en-US" dirty="0" smtClean="0"/>
              <a:t> </a:t>
            </a:r>
            <a:r>
              <a:rPr lang="en-US" altLang="zh-CN" dirty="0" smtClean="0"/>
              <a:t>_______ _______ _______ </a:t>
            </a:r>
            <a:r>
              <a:rPr lang="zh-CN" altLang="en-US" dirty="0" smtClean="0"/>
              <a:t>（</a:t>
            </a:r>
            <a:r>
              <a:rPr lang="zh-CN" altLang="en-US" dirty="0"/>
              <a:t>将自己的余生献给）</a:t>
            </a:r>
            <a:r>
              <a:rPr lang="en-US" altLang="zh-CN" dirty="0"/>
              <a:t>folk music. </a:t>
            </a:r>
            <a:endParaRPr lang="zh-CN" altLang="en-US" sz="18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8907" y="998024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739" y="1427681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devoted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6353" y="1835303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setting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5336" y="2656968"/>
            <a:ext cx="1247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helping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0221" y="3044374"/>
            <a:ext cx="135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devotion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0907" y="4230978"/>
            <a:ext cx="35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are      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devoted 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1811" y="5068372"/>
            <a:ext cx="657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devote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the  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rest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of        his         life     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09883" y="3858867"/>
            <a:ext cx="35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devote    yourself       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en-US" altLang="zh-CN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95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6000" y="639000"/>
            <a:ext cx="10620000" cy="558000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词汇十四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permission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n.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允许，许可</a:t>
            </a:r>
            <a:r>
              <a:rPr lang="zh-CN" altLang="en-US" dirty="0"/>
              <a:t>	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◆教材原句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A polite interruption is usually framed as a request for </a:t>
            </a:r>
            <a:r>
              <a:rPr lang="en-US" altLang="zh-CN" b="1" dirty="0"/>
              <a:t>permission </a:t>
            </a:r>
            <a:r>
              <a:rPr lang="en-US" altLang="zh-CN" dirty="0"/>
              <a:t>to interrupt </a:t>
            </a:r>
            <a:r>
              <a:rPr lang="en-US" altLang="zh-CN" dirty="0" smtClean="0"/>
              <a:t>someone, often </a:t>
            </a:r>
            <a:r>
              <a:rPr lang="en-US" altLang="zh-CN" dirty="0"/>
              <a:t>starting with </a:t>
            </a:r>
            <a:r>
              <a:rPr lang="en-US" altLang="zh-CN" i="1" dirty="0"/>
              <a:t>If</a:t>
            </a:r>
            <a:r>
              <a:rPr lang="en-US" altLang="zh-CN" dirty="0" smtClean="0"/>
              <a:t>..., </a:t>
            </a:r>
            <a:r>
              <a:rPr lang="en-US" altLang="zh-CN" i="1" dirty="0" smtClean="0"/>
              <a:t>May </a:t>
            </a:r>
            <a:r>
              <a:rPr lang="en-US" altLang="zh-CN" i="1" dirty="0"/>
              <a:t>I</a:t>
            </a:r>
            <a:r>
              <a:rPr lang="en-US" altLang="zh-CN" dirty="0"/>
              <a:t>...? </a:t>
            </a:r>
            <a:r>
              <a:rPr lang="zh-CN" altLang="en-US" dirty="0" smtClean="0"/>
              <a:t>礼貌</a:t>
            </a:r>
            <a:r>
              <a:rPr lang="zh-CN" altLang="en-US" dirty="0"/>
              <a:t>的打断通常被理解为请求允许打断某人，通常以</a:t>
            </a:r>
            <a:r>
              <a:rPr lang="en-US" altLang="zh-CN" dirty="0"/>
              <a:t>If...</a:t>
            </a:r>
            <a:r>
              <a:rPr lang="zh-CN" altLang="en-US" dirty="0"/>
              <a:t>，</a:t>
            </a:r>
            <a:r>
              <a:rPr lang="en-US" altLang="zh-CN" dirty="0"/>
              <a:t>May I... </a:t>
            </a:r>
            <a:r>
              <a:rPr lang="zh-CN" altLang="en-US" dirty="0"/>
              <a:t>开始。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◆要点必记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have permission to do sth</a:t>
            </a:r>
            <a:r>
              <a:rPr lang="en-US" altLang="zh-CN" dirty="0" smtClean="0"/>
              <a:t>. </a:t>
            </a:r>
            <a:r>
              <a:rPr lang="zh-CN" altLang="en-US" dirty="0" smtClean="0"/>
              <a:t>获得</a:t>
            </a:r>
            <a:r>
              <a:rPr lang="zh-CN" altLang="en-US" dirty="0"/>
              <a:t>许可</a:t>
            </a:r>
            <a:r>
              <a:rPr lang="zh-CN" altLang="en-US" dirty="0" smtClean="0"/>
              <a:t>做某</a:t>
            </a:r>
            <a:r>
              <a:rPr lang="zh-CN" altLang="en-US" dirty="0"/>
              <a:t>事 </a:t>
            </a:r>
            <a:r>
              <a:rPr lang="en-US" altLang="zh-CN" dirty="0" smtClean="0"/>
              <a:t>	get permission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(from </a:t>
            </a:r>
            <a:r>
              <a:rPr lang="en-US" altLang="zh-CN" dirty="0"/>
              <a:t>sb</a:t>
            </a:r>
            <a:r>
              <a:rPr lang="en-US" altLang="zh-CN" dirty="0" smtClean="0"/>
              <a:t>.)</a:t>
            </a:r>
            <a:r>
              <a:rPr lang="zh-CN" altLang="en-US" dirty="0" smtClean="0"/>
              <a:t>得到</a:t>
            </a:r>
            <a:r>
              <a:rPr lang="zh-CN" altLang="en-US" dirty="0"/>
              <a:t>（某人的）许可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ask for permission </a:t>
            </a:r>
            <a:r>
              <a:rPr lang="zh-CN" altLang="en-US" dirty="0"/>
              <a:t>请求</a:t>
            </a:r>
            <a:r>
              <a:rPr lang="zh-CN" altLang="en-US" dirty="0" smtClean="0"/>
              <a:t>许可</a:t>
            </a:r>
            <a:r>
              <a:rPr lang="en-US" altLang="zh-CN" dirty="0" smtClean="0"/>
              <a:t>			gain </a:t>
            </a:r>
            <a:r>
              <a:rPr lang="en-US" altLang="zh-CN" dirty="0"/>
              <a:t>permission to do... </a:t>
            </a:r>
            <a:r>
              <a:rPr lang="zh-CN" altLang="en-US" dirty="0"/>
              <a:t>获得做</a:t>
            </a:r>
            <a:r>
              <a:rPr lang="en-US" altLang="zh-CN" dirty="0"/>
              <a:t>……</a:t>
            </a:r>
            <a:r>
              <a:rPr lang="zh-CN" altLang="en-US" dirty="0"/>
              <a:t>的许可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with one’s permission/with the permission of sb. </a:t>
            </a:r>
            <a:r>
              <a:rPr lang="zh-CN" altLang="en-US" dirty="0"/>
              <a:t>在某人的许可</a:t>
            </a:r>
            <a:r>
              <a:rPr lang="en-US" altLang="zh-CN" dirty="0"/>
              <a:t>/ </a:t>
            </a:r>
            <a:r>
              <a:rPr lang="zh-CN" altLang="en-US" dirty="0"/>
              <a:t>准许下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without permission </a:t>
            </a:r>
            <a:r>
              <a:rPr lang="zh-CN" altLang="en-US" dirty="0"/>
              <a:t>未经许可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permit doing sth. </a:t>
            </a:r>
            <a:r>
              <a:rPr lang="zh-CN" altLang="en-US" dirty="0"/>
              <a:t>允许做某</a:t>
            </a:r>
            <a:r>
              <a:rPr lang="zh-CN" altLang="en-US" dirty="0" smtClean="0"/>
              <a:t>事</a:t>
            </a:r>
            <a:r>
              <a:rPr lang="en-US" altLang="zh-CN" dirty="0" smtClean="0"/>
              <a:t>		permit </a:t>
            </a:r>
            <a:r>
              <a:rPr lang="en-US" altLang="zh-CN" dirty="0"/>
              <a:t>sb. to do sth. </a:t>
            </a:r>
            <a:r>
              <a:rPr lang="zh-CN" altLang="en-US" dirty="0"/>
              <a:t>允许某人做某事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weather permitting </a:t>
            </a:r>
            <a:r>
              <a:rPr lang="zh-CN" altLang="en-US" dirty="0"/>
              <a:t>如果天气</a:t>
            </a:r>
            <a:r>
              <a:rPr lang="zh-CN" altLang="en-US" dirty="0" smtClean="0"/>
              <a:t>允许</a:t>
            </a:r>
            <a:r>
              <a:rPr lang="en-US" altLang="zh-CN" dirty="0" smtClean="0"/>
              <a:t>			if </a:t>
            </a:r>
            <a:r>
              <a:rPr lang="en-US" altLang="zh-CN" dirty="0"/>
              <a:t>time permits </a:t>
            </a:r>
            <a:r>
              <a:rPr lang="zh-CN" altLang="en-US" dirty="0"/>
              <a:t>如果时间允许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◆单词积累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permit </a:t>
            </a:r>
            <a:r>
              <a:rPr lang="en-US" altLang="zh-CN" i="1" dirty="0"/>
              <a:t>v. </a:t>
            </a:r>
            <a:r>
              <a:rPr lang="zh-CN" altLang="en-US" dirty="0"/>
              <a:t>许可，允许；（使）成为可能 </a:t>
            </a:r>
            <a:r>
              <a:rPr lang="en-US" altLang="zh-CN" i="1" dirty="0"/>
              <a:t>n.</a:t>
            </a:r>
            <a:r>
              <a:rPr lang="zh-CN" altLang="en-US" dirty="0"/>
              <a:t>［</a:t>
            </a:r>
            <a:r>
              <a:rPr lang="en-US" altLang="zh-CN" dirty="0"/>
              <a:t>C</a:t>
            </a:r>
            <a:r>
              <a:rPr lang="zh-CN" altLang="en-US" dirty="0"/>
              <a:t>］ 许可证；执照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55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zh-CN" altLang="en-US" sz="1900" b="1" dirty="0"/>
              <a:t>单句写作</a:t>
            </a:r>
          </a:p>
          <a:p>
            <a:pPr>
              <a:lnSpc>
                <a:spcPct val="13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1</a:t>
            </a:r>
            <a:r>
              <a:rPr lang="zh-CN" altLang="en-US" sz="1900" dirty="0"/>
              <a:t>） </a:t>
            </a:r>
            <a:r>
              <a:rPr lang="en-US" altLang="zh-CN" sz="1900" dirty="0"/>
              <a:t>In our school</a:t>
            </a:r>
            <a:r>
              <a:rPr lang="zh-CN" altLang="en-US" sz="1900" dirty="0"/>
              <a:t>，</a:t>
            </a:r>
            <a:r>
              <a:rPr lang="en-US" altLang="zh-CN" sz="1900" dirty="0"/>
              <a:t>no student can go out of the classroom </a:t>
            </a:r>
            <a:r>
              <a:rPr lang="en-US" altLang="zh-CN" sz="1900" u="sng" dirty="0"/>
              <a:t> </a:t>
            </a:r>
            <a:r>
              <a:rPr lang="zh-CN" altLang="en-US" sz="1900" u="sng" dirty="0"/>
              <a:t>　　　　  　　　　</a:t>
            </a:r>
            <a:r>
              <a:rPr lang="zh-CN" altLang="en-US" sz="1900" dirty="0"/>
              <a:t>（未经许可）</a:t>
            </a:r>
            <a:r>
              <a:rPr lang="en-US" altLang="zh-CN" sz="1900" dirty="0"/>
              <a:t>. </a:t>
            </a:r>
          </a:p>
          <a:p>
            <a:pPr>
              <a:lnSpc>
                <a:spcPct val="13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2</a:t>
            </a:r>
            <a:r>
              <a:rPr lang="zh-CN" altLang="en-US" sz="1900" dirty="0"/>
              <a:t>）</a:t>
            </a:r>
            <a:r>
              <a:rPr lang="en-US" altLang="zh-CN" sz="1900" dirty="0"/>
              <a:t>Mary is </a:t>
            </a:r>
            <a:r>
              <a:rPr lang="en-US" altLang="zh-CN" sz="1900" u="sng" dirty="0"/>
              <a:t> </a:t>
            </a:r>
            <a:r>
              <a:rPr lang="zh-CN" altLang="en-US" sz="1900" u="sng" dirty="0"/>
              <a:t>　　　　  　　　　  　　　　  　　　　  　</a:t>
            </a:r>
            <a:r>
              <a:rPr lang="zh-CN" altLang="en-US" sz="1900" dirty="0" smtClean="0"/>
              <a:t>（</a:t>
            </a:r>
            <a:r>
              <a:rPr lang="zh-CN" altLang="en-US" sz="1900" dirty="0"/>
              <a:t>请求她母亲的许可）</a:t>
            </a:r>
            <a:r>
              <a:rPr lang="en-US" altLang="zh-CN" sz="1900" dirty="0"/>
              <a:t>to marry Tom</a:t>
            </a:r>
            <a:r>
              <a:rPr lang="zh-CN" altLang="en-US" sz="1900" dirty="0"/>
              <a:t>，</a:t>
            </a:r>
            <a:r>
              <a:rPr lang="en-US" altLang="zh-CN" sz="1900" dirty="0"/>
              <a:t>saying he is a responsible young man. </a:t>
            </a:r>
          </a:p>
          <a:p>
            <a:pPr>
              <a:lnSpc>
                <a:spcPct val="130000"/>
              </a:lnSpc>
            </a:pPr>
            <a:r>
              <a:rPr lang="zh-CN" altLang="en-US" sz="1900" b="1" dirty="0"/>
              <a:t>单句语法填空</a:t>
            </a:r>
          </a:p>
          <a:p>
            <a:pPr>
              <a:lnSpc>
                <a:spcPct val="130000"/>
              </a:lnSpc>
              <a:tabLst>
                <a:tab pos="6811963" algn="l"/>
              </a:tabLst>
            </a:pPr>
            <a:r>
              <a:rPr lang="zh-CN" altLang="en-US" sz="1900" dirty="0"/>
              <a:t>（</a:t>
            </a:r>
            <a:r>
              <a:rPr lang="en-US" altLang="zh-CN" sz="1900" dirty="0"/>
              <a:t>3</a:t>
            </a:r>
            <a:r>
              <a:rPr lang="zh-CN" altLang="en-US" sz="1900" dirty="0"/>
              <a:t>） </a:t>
            </a:r>
            <a:r>
              <a:rPr lang="en-US" altLang="zh-CN" sz="1900" dirty="0"/>
              <a:t>If you think that treating a woman well means always getting her </a:t>
            </a:r>
            <a:r>
              <a:rPr lang="en-US" altLang="zh-CN" sz="1900" u="sng" dirty="0"/>
              <a:t> </a:t>
            </a:r>
            <a:r>
              <a:rPr lang="zh-CN" altLang="en-US" sz="1900" u="sng" dirty="0"/>
              <a:t>　　</a:t>
            </a:r>
            <a:r>
              <a:rPr lang="zh-CN" altLang="en-US" sz="1900" u="sng" dirty="0" smtClean="0"/>
              <a:t>   </a:t>
            </a:r>
            <a:r>
              <a:rPr lang="zh-CN" altLang="en-US" sz="1900" u="sng" dirty="0"/>
              <a:t>　　</a:t>
            </a:r>
            <a:r>
              <a:rPr lang="zh-CN" altLang="en-US" sz="1900" dirty="0"/>
              <a:t>（</a:t>
            </a:r>
            <a:r>
              <a:rPr lang="en-US" altLang="zh-CN" sz="1900" dirty="0"/>
              <a:t>permit</a:t>
            </a:r>
            <a:r>
              <a:rPr lang="zh-CN" altLang="en-US" sz="1900" dirty="0"/>
              <a:t>）</a:t>
            </a:r>
            <a:r>
              <a:rPr lang="en-US" altLang="zh-CN" sz="1900" dirty="0"/>
              <a:t>for things</a:t>
            </a:r>
            <a:r>
              <a:rPr lang="zh-CN" altLang="en-US" sz="1900" dirty="0"/>
              <a:t>，</a:t>
            </a:r>
            <a:r>
              <a:rPr lang="en-US" altLang="zh-CN" sz="1900" dirty="0"/>
              <a:t>think again. </a:t>
            </a:r>
          </a:p>
          <a:p>
            <a:pPr>
              <a:lnSpc>
                <a:spcPct val="13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4</a:t>
            </a:r>
            <a:r>
              <a:rPr lang="zh-CN" altLang="en-US" sz="1900" dirty="0"/>
              <a:t>）</a:t>
            </a:r>
            <a:r>
              <a:rPr lang="en-US" altLang="zh-CN" sz="1900" dirty="0"/>
              <a:t>We do not permit </a:t>
            </a:r>
            <a:r>
              <a:rPr lang="en-US" altLang="zh-CN" sz="1900" u="sng" dirty="0"/>
              <a:t> </a:t>
            </a:r>
            <a:r>
              <a:rPr lang="zh-CN" altLang="en-US" sz="1900" u="sng" dirty="0"/>
              <a:t>　　　　</a:t>
            </a:r>
            <a:r>
              <a:rPr lang="zh-CN" altLang="en-US" sz="1900" dirty="0"/>
              <a:t>（</a:t>
            </a:r>
            <a:r>
              <a:rPr lang="en-US" altLang="zh-CN" sz="1900" dirty="0"/>
              <a:t>smoke</a:t>
            </a:r>
            <a:r>
              <a:rPr lang="zh-CN" altLang="en-US" sz="1900" dirty="0"/>
              <a:t>）</a:t>
            </a:r>
            <a:r>
              <a:rPr lang="en-US" altLang="zh-CN" sz="1900" dirty="0"/>
              <a:t>in the office. </a:t>
            </a:r>
          </a:p>
          <a:p>
            <a:pPr>
              <a:lnSpc>
                <a:spcPct val="13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5</a:t>
            </a:r>
            <a:r>
              <a:rPr lang="zh-CN" altLang="en-US" sz="1900" dirty="0" smtClean="0"/>
              <a:t>）</a:t>
            </a:r>
            <a:r>
              <a:rPr lang="en-US" altLang="zh-CN" sz="1900" dirty="0" smtClean="0"/>
              <a:t>It </a:t>
            </a:r>
            <a:r>
              <a:rPr lang="en-US" altLang="zh-CN" sz="1900" dirty="0"/>
              <a:t>was announced that only when the fire was under control would the residents </a:t>
            </a:r>
            <a:r>
              <a:rPr lang="en-US" altLang="zh-CN" sz="1900" dirty="0" smtClean="0"/>
              <a:t>___________</a:t>
            </a:r>
            <a:r>
              <a:rPr lang="zh-CN" altLang="en-US" sz="1900" dirty="0" smtClean="0"/>
              <a:t>（</a:t>
            </a:r>
            <a:r>
              <a:rPr lang="en-US" altLang="zh-CN" sz="1900" dirty="0"/>
              <a:t>permit</a:t>
            </a:r>
            <a:r>
              <a:rPr lang="zh-CN" altLang="en-US" sz="1900" dirty="0"/>
              <a:t>）</a:t>
            </a:r>
            <a:r>
              <a:rPr lang="en-US" altLang="zh-CN" sz="1900" dirty="0"/>
              <a:t>to return to their homes. </a:t>
            </a:r>
          </a:p>
          <a:p>
            <a:pPr>
              <a:lnSpc>
                <a:spcPct val="13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6</a:t>
            </a:r>
            <a:r>
              <a:rPr lang="zh-CN" altLang="en-US" sz="1900" dirty="0" smtClean="0"/>
              <a:t>）</a:t>
            </a:r>
            <a:r>
              <a:rPr lang="en-US" altLang="zh-CN" sz="1900" dirty="0" smtClean="0"/>
              <a:t>We’ll </a:t>
            </a:r>
            <a:r>
              <a:rPr lang="en-US" altLang="zh-CN" sz="1900" dirty="0"/>
              <a:t>have a picnic at the beach</a:t>
            </a:r>
            <a:r>
              <a:rPr lang="zh-CN" altLang="en-US" sz="1900" dirty="0"/>
              <a:t>，</a:t>
            </a:r>
            <a:r>
              <a:rPr lang="en-US" altLang="zh-CN" sz="1900" dirty="0"/>
              <a:t>weather </a:t>
            </a:r>
            <a:r>
              <a:rPr lang="en-US" altLang="zh-CN" sz="1900" u="sng" dirty="0"/>
              <a:t> </a:t>
            </a:r>
            <a:r>
              <a:rPr lang="zh-CN" altLang="en-US" sz="1900" u="sng" dirty="0"/>
              <a:t>　　　　</a:t>
            </a:r>
            <a:r>
              <a:rPr lang="zh-CN" altLang="en-US" sz="1900" dirty="0"/>
              <a:t>（</a:t>
            </a:r>
            <a:r>
              <a:rPr lang="en-US" altLang="zh-CN" sz="1900" dirty="0"/>
              <a:t>permit</a:t>
            </a:r>
            <a:r>
              <a:rPr lang="zh-CN" altLang="en-US" sz="1900" dirty="0"/>
              <a:t>）</a:t>
            </a:r>
            <a:r>
              <a:rPr lang="en-US" altLang="zh-CN" sz="1900" dirty="0"/>
              <a:t>. </a:t>
            </a:r>
          </a:p>
          <a:p>
            <a:pPr>
              <a:lnSpc>
                <a:spcPct val="13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7</a:t>
            </a:r>
            <a:r>
              <a:rPr lang="zh-CN" altLang="en-US" sz="1900" dirty="0" smtClean="0"/>
              <a:t>）</a:t>
            </a:r>
            <a:r>
              <a:rPr lang="en-US" altLang="zh-CN" sz="1900" dirty="0" smtClean="0"/>
              <a:t>As </a:t>
            </a:r>
            <a:r>
              <a:rPr lang="en-US" altLang="zh-CN" sz="1900" dirty="0"/>
              <a:t>a punishment</a:t>
            </a:r>
            <a:r>
              <a:rPr lang="zh-CN" altLang="en-US" sz="1900" dirty="0"/>
              <a:t>，</a:t>
            </a:r>
            <a:r>
              <a:rPr lang="en-US" altLang="zh-CN" sz="1900" dirty="0"/>
              <a:t>she was not permitted </a:t>
            </a:r>
            <a:r>
              <a:rPr lang="en-US" altLang="zh-CN" sz="1900" u="sng" dirty="0"/>
              <a:t> </a:t>
            </a:r>
            <a:r>
              <a:rPr lang="zh-CN" altLang="en-US" sz="1900" u="sng" dirty="0"/>
              <a:t>　　　　</a:t>
            </a:r>
            <a:r>
              <a:rPr lang="zh-CN" altLang="en-US" sz="1900" dirty="0"/>
              <a:t>（</a:t>
            </a:r>
            <a:r>
              <a:rPr lang="en-US" altLang="zh-CN" sz="1900" dirty="0"/>
              <a:t>attend</a:t>
            </a:r>
            <a:r>
              <a:rPr lang="zh-CN" altLang="en-US" sz="1900" dirty="0"/>
              <a:t>）</a:t>
            </a:r>
            <a:r>
              <a:rPr lang="en-US" altLang="zh-CN" sz="1900" dirty="0"/>
              <a:t>any school activities. </a:t>
            </a:r>
          </a:p>
          <a:p>
            <a:pPr>
              <a:lnSpc>
                <a:spcPct val="13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8</a:t>
            </a:r>
            <a:r>
              <a:rPr lang="zh-CN" altLang="en-US" sz="1900" dirty="0" smtClean="0"/>
              <a:t>）</a:t>
            </a:r>
            <a:r>
              <a:rPr lang="en-US" altLang="zh-CN" sz="1900" dirty="0" smtClean="0"/>
              <a:t>I’ll </a:t>
            </a:r>
            <a:r>
              <a:rPr lang="en-US" altLang="zh-CN" sz="1900" dirty="0"/>
              <a:t>see you after the meeting</a:t>
            </a:r>
            <a:r>
              <a:rPr lang="zh-CN" altLang="en-US" sz="1900" dirty="0"/>
              <a:t>，</a:t>
            </a:r>
            <a:r>
              <a:rPr lang="en-US" altLang="zh-CN" sz="1900" dirty="0"/>
              <a:t>if time </a:t>
            </a:r>
            <a:r>
              <a:rPr lang="en-US" altLang="zh-CN" sz="1900" u="sng" dirty="0"/>
              <a:t> </a:t>
            </a:r>
            <a:r>
              <a:rPr lang="zh-CN" altLang="en-US" sz="1900" u="sng" dirty="0"/>
              <a:t>　　　　</a:t>
            </a:r>
            <a:r>
              <a:rPr lang="zh-CN" altLang="en-US" sz="1900" dirty="0"/>
              <a:t>（</a:t>
            </a:r>
            <a:r>
              <a:rPr lang="en-US" altLang="zh-CN" sz="1900" dirty="0"/>
              <a:t>permit</a:t>
            </a:r>
            <a:r>
              <a:rPr lang="zh-CN" altLang="en-US" sz="1900" dirty="0"/>
              <a:t>）</a:t>
            </a:r>
            <a:r>
              <a:rPr lang="en-US" altLang="zh-CN" sz="1900" dirty="0"/>
              <a:t>. </a:t>
            </a:r>
          </a:p>
          <a:p>
            <a:pPr>
              <a:lnSpc>
                <a:spcPct val="13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9</a:t>
            </a:r>
            <a:r>
              <a:rPr lang="zh-CN" altLang="en-US" sz="1900" dirty="0"/>
              <a:t>）［</a:t>
            </a:r>
            <a:r>
              <a:rPr lang="en-US" altLang="zh-CN" sz="1900" dirty="0"/>
              <a:t>2017·</a:t>
            </a:r>
            <a:r>
              <a:rPr lang="zh-CN" altLang="en-US" sz="1900" dirty="0"/>
              <a:t>浙江卷］</a:t>
            </a:r>
            <a:r>
              <a:rPr lang="en-US" altLang="zh-CN" sz="1900" dirty="0"/>
              <a:t>She had asked the government for </a:t>
            </a:r>
            <a:r>
              <a:rPr lang="en-US" altLang="zh-CN" sz="1900" u="sng" dirty="0"/>
              <a:t> </a:t>
            </a:r>
            <a:r>
              <a:rPr lang="zh-CN" altLang="en-US" sz="1900" u="sng" dirty="0"/>
              <a:t>　　　　</a:t>
            </a:r>
            <a:r>
              <a:rPr lang="zh-CN" altLang="en-US" sz="1900" dirty="0"/>
              <a:t>（</a:t>
            </a:r>
            <a:r>
              <a:rPr lang="en-US" altLang="zh-CN" sz="1900" dirty="0"/>
              <a:t>permit</a:t>
            </a:r>
            <a:r>
              <a:rPr lang="zh-CN" altLang="en-US" sz="1900" dirty="0"/>
              <a:t>） </a:t>
            </a:r>
            <a:r>
              <a:rPr lang="en-US" altLang="zh-CN" sz="1900" dirty="0"/>
              <a:t>to move the books to a safe place</a:t>
            </a:r>
            <a:r>
              <a:rPr lang="zh-CN" altLang="en-US" sz="1900" dirty="0"/>
              <a:t>，</a:t>
            </a:r>
            <a:r>
              <a:rPr lang="en-US" altLang="zh-CN" sz="1900" dirty="0"/>
              <a:t>but they refused. 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1226" y="958268"/>
            <a:ext cx="291281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without permission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6446" y="1350460"/>
            <a:ext cx="433197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asking for her mother’s permission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1410" y="2386018"/>
            <a:ext cx="14344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permission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7950" y="3085534"/>
            <a:ext cx="14344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smoking 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74484" y="3418903"/>
            <a:ext cx="19373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be permitted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5368" y="4099518"/>
            <a:ext cx="14344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permitting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3928" y="4445990"/>
            <a:ext cx="14344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 attend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5364" y="4794748"/>
            <a:ext cx="14344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permits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2652" y="5146798"/>
            <a:ext cx="14344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permission</a:t>
            </a:r>
            <a:endParaRPr lang="zh-CN" altLang="en-US" sz="17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790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16966"/>
            <a:ext cx="10440000" cy="5580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重点句式</a:t>
            </a:r>
          </a:p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句式一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the+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比较级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...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the+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比较级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...“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越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，就越</a:t>
            </a:r>
            <a:r>
              <a:rPr lang="en-US" altLang="zh-CN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……”</a:t>
            </a:r>
          </a:p>
          <a:p>
            <a:r>
              <a:rPr lang="zh-CN" altLang="en-US" b="1" dirty="0"/>
              <a:t>◆教材原句</a:t>
            </a:r>
          </a:p>
          <a:p>
            <a:r>
              <a:rPr lang="en-US" altLang="zh-CN" b="1" dirty="0"/>
              <a:t>The less </a:t>
            </a:r>
            <a:r>
              <a:rPr lang="en-US" altLang="zh-CN" dirty="0"/>
              <a:t>energy you use</a:t>
            </a:r>
            <a:r>
              <a:rPr lang="zh-CN" altLang="en-US" dirty="0"/>
              <a:t>，</a:t>
            </a:r>
            <a:r>
              <a:rPr lang="en-US" altLang="zh-CN" b="1" dirty="0"/>
              <a:t>the less </a:t>
            </a:r>
            <a:r>
              <a:rPr lang="en-US" altLang="zh-CN" dirty="0"/>
              <a:t>carbon dioxide is released. </a:t>
            </a:r>
            <a:endParaRPr lang="en-US" altLang="zh-CN" dirty="0" smtClean="0"/>
          </a:p>
          <a:p>
            <a:r>
              <a:rPr lang="zh-CN" altLang="en-US" dirty="0" smtClean="0"/>
              <a:t>你</a:t>
            </a:r>
            <a:r>
              <a:rPr lang="zh-CN" altLang="en-US" dirty="0"/>
              <a:t>使用的能源越少，释放的二氧化碳就越少。</a:t>
            </a:r>
          </a:p>
          <a:p>
            <a:r>
              <a:rPr lang="zh-CN" altLang="en-US" b="1" dirty="0"/>
              <a:t>◆要点必记</a:t>
            </a:r>
          </a:p>
          <a:p>
            <a:r>
              <a:rPr lang="zh-CN" altLang="en-US" dirty="0"/>
              <a:t>“</a:t>
            </a:r>
            <a:r>
              <a:rPr lang="en-US" altLang="zh-CN" dirty="0"/>
              <a:t>the + </a:t>
            </a:r>
            <a:r>
              <a:rPr lang="zh-CN" altLang="en-US" dirty="0"/>
              <a:t>比较级（</a:t>
            </a:r>
            <a:r>
              <a:rPr lang="en-US" altLang="zh-CN" dirty="0"/>
              <a:t>+ </a:t>
            </a:r>
            <a:r>
              <a:rPr lang="zh-CN" altLang="en-US" dirty="0"/>
              <a:t>主谓），</a:t>
            </a:r>
            <a:r>
              <a:rPr lang="en-US" altLang="zh-CN" dirty="0"/>
              <a:t>the + </a:t>
            </a:r>
            <a:r>
              <a:rPr lang="zh-CN" altLang="en-US" dirty="0"/>
              <a:t>比较级（</a:t>
            </a:r>
            <a:r>
              <a:rPr lang="en-US" altLang="zh-CN" dirty="0"/>
              <a:t>+ </a:t>
            </a:r>
            <a:r>
              <a:rPr lang="zh-CN" altLang="en-US" dirty="0"/>
              <a:t>主谓）”表示“越</a:t>
            </a:r>
            <a:r>
              <a:rPr lang="en-US" altLang="zh-CN" dirty="0"/>
              <a:t>……</a:t>
            </a:r>
            <a:r>
              <a:rPr lang="zh-CN" altLang="en-US" dirty="0"/>
              <a:t>，就越</a:t>
            </a:r>
            <a:r>
              <a:rPr lang="en-US" altLang="zh-CN" dirty="0"/>
              <a:t>……”</a:t>
            </a:r>
            <a:r>
              <a:rPr lang="zh-CN" altLang="en-US" dirty="0"/>
              <a:t>。前者表示条件，后者表示结果。</a:t>
            </a:r>
          </a:p>
          <a:p>
            <a:r>
              <a:rPr lang="zh-CN" altLang="en-US" b="1" dirty="0"/>
              <a:t>◆归纳拓展</a:t>
            </a:r>
          </a:p>
          <a:p>
            <a:r>
              <a:rPr lang="zh-CN" altLang="en-US" dirty="0"/>
              <a:t>越来越</a:t>
            </a:r>
            <a:r>
              <a:rPr lang="en-US" altLang="zh-CN" dirty="0"/>
              <a:t>…… </a:t>
            </a:r>
          </a:p>
          <a:p>
            <a:r>
              <a:rPr lang="en-US" altLang="zh-CN" dirty="0" smtClean="0"/>
              <a:t>     </a:t>
            </a:r>
            <a:r>
              <a:rPr lang="zh-CN" altLang="en-US" dirty="0" smtClean="0"/>
              <a:t>比较级</a:t>
            </a:r>
            <a:r>
              <a:rPr lang="en-US" altLang="zh-CN" dirty="0"/>
              <a:t>+ and + </a:t>
            </a:r>
            <a:r>
              <a:rPr lang="zh-CN" altLang="en-US" dirty="0"/>
              <a:t>比较级 </a:t>
            </a:r>
            <a:r>
              <a:rPr lang="en-US" altLang="zh-CN" dirty="0" smtClean="0"/>
              <a:t>	</a:t>
            </a:r>
            <a:r>
              <a:rPr lang="en-US" altLang="zh-CN" dirty="0"/>
              <a:t> </a:t>
            </a:r>
            <a:r>
              <a:rPr lang="en-US" altLang="zh-CN" dirty="0" smtClean="0"/>
              <a:t>	stronger </a:t>
            </a:r>
            <a:r>
              <a:rPr lang="en-US" altLang="zh-CN" dirty="0"/>
              <a:t>and stronger </a:t>
            </a:r>
            <a:r>
              <a:rPr lang="zh-CN" altLang="en-US" dirty="0"/>
              <a:t>越来越强大</a:t>
            </a:r>
          </a:p>
          <a:p>
            <a:pPr>
              <a:tabLst>
                <a:tab pos="363538" algn="l"/>
                <a:tab pos="981075" algn="l"/>
              </a:tabLst>
            </a:pPr>
            <a:r>
              <a:rPr lang="en-US" altLang="zh-CN" dirty="0" smtClean="0"/>
              <a:t>     more </a:t>
            </a:r>
            <a:r>
              <a:rPr lang="en-US" altLang="zh-CN" dirty="0"/>
              <a:t>and more + </a:t>
            </a:r>
            <a:r>
              <a:rPr lang="zh-CN" altLang="en-US" dirty="0"/>
              <a:t>多音节形容词原</a:t>
            </a:r>
            <a:r>
              <a:rPr lang="zh-CN" altLang="en-US" dirty="0" smtClean="0"/>
              <a:t>级</a:t>
            </a:r>
            <a:r>
              <a:rPr lang="en-US" altLang="zh-CN" dirty="0"/>
              <a:t>	</a:t>
            </a:r>
            <a:r>
              <a:rPr lang="en-US" altLang="zh-CN" dirty="0" smtClean="0"/>
              <a:t>more </a:t>
            </a:r>
            <a:r>
              <a:rPr lang="en-US" altLang="zh-CN" dirty="0"/>
              <a:t>and more important </a:t>
            </a:r>
            <a:r>
              <a:rPr lang="zh-CN" altLang="en-US" dirty="0"/>
              <a:t>越来越重要 </a:t>
            </a:r>
          </a:p>
          <a:p>
            <a:r>
              <a:rPr lang="zh-CN" altLang="en-US" dirty="0"/>
              <a:t>  </a:t>
            </a:r>
          </a:p>
        </p:txBody>
      </p:sp>
      <p:sp>
        <p:nvSpPr>
          <p:cNvPr id="2" name="左大括号 1"/>
          <p:cNvSpPr/>
          <p:nvPr/>
        </p:nvSpPr>
        <p:spPr>
          <a:xfrm>
            <a:off x="969485" y="4891488"/>
            <a:ext cx="253388" cy="638979"/>
          </a:xfrm>
          <a:prstGeom prst="leftBrace">
            <a:avLst>
              <a:gd name="adj1" fmla="val 238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 more</a:t>
            </a:r>
            <a:r>
              <a:rPr lang="zh-CN" altLang="en-US" dirty="0"/>
              <a:t>，</a:t>
            </a:r>
            <a:r>
              <a:rPr lang="en-US" altLang="zh-CN" dirty="0"/>
              <a:t>the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good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hard</a:t>
            </a:r>
            <a:r>
              <a:rPr lang="zh-CN" altLang="en-US" dirty="0"/>
              <a:t>）</a:t>
            </a:r>
            <a:r>
              <a:rPr lang="en-US" altLang="zh-CN" dirty="0"/>
              <a:t>you study</a:t>
            </a:r>
            <a:r>
              <a:rPr lang="zh-CN" altLang="en-US" dirty="0"/>
              <a:t>，</a:t>
            </a:r>
            <a:r>
              <a:rPr lang="en-US" altLang="zh-CN" dirty="0"/>
              <a:t>the more progress you’ll make.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你练习得越多，理解得就越透彻。</a:t>
            </a:r>
          </a:p>
          <a:p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en-US" altLang="zh-CN" dirty="0" smtClean="0"/>
              <a:t>you </a:t>
            </a:r>
            <a:r>
              <a:rPr lang="en-US" altLang="zh-CN" dirty="0"/>
              <a:t>practise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 </a:t>
            </a:r>
            <a:r>
              <a:rPr lang="en-US" altLang="zh-CN" dirty="0"/>
              <a:t>you can understand.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随着中国经济的快速发展，中国在国际舞台上的地位变得越来越重要了。</a:t>
            </a:r>
          </a:p>
          <a:p>
            <a:r>
              <a:rPr lang="en-US" altLang="zh-CN" dirty="0"/>
              <a:t>With the rapid economic development</a:t>
            </a:r>
            <a:r>
              <a:rPr lang="zh-CN" altLang="en-US" dirty="0"/>
              <a:t>，</a:t>
            </a:r>
            <a:r>
              <a:rPr lang="en-US" altLang="zh-CN" dirty="0"/>
              <a:t>China’s position on the international stage is getting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　　　  　　　　</a:t>
            </a:r>
            <a:r>
              <a:rPr lang="en-US" altLang="zh-CN" dirty="0"/>
              <a:t>. </a:t>
            </a: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92596" y="1320943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better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9893" y="1750601"/>
            <a:ext cx="111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harder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6510" y="3138726"/>
            <a:ext cx="588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The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more                               the        better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749" y="4482784"/>
            <a:ext cx="429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more and more important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271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39000"/>
            <a:ext cx="10440000" cy="5580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450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单元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语法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45000"/>
              </a:lnSpc>
            </a:pP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现在分词和过去分词作宾语补足</a:t>
            </a:r>
            <a:r>
              <a:rPr lang="zh-CN" altLang="en-US" sz="2200" b="1" dirty="0" smtClean="0">
                <a:latin typeface="微软雅黑" pitchFamily="34" charset="-122"/>
                <a:ea typeface="微软雅黑" pitchFamily="34" charset="-122"/>
              </a:rPr>
              <a:t>语</a:t>
            </a:r>
            <a:endParaRPr lang="en-US" altLang="zh-CN" sz="22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45000"/>
              </a:lnSpc>
            </a:pPr>
            <a:r>
              <a:rPr lang="zh-CN" altLang="en-US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要点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一 　现在分词作宾语补足语	</a:t>
            </a:r>
          </a:p>
          <a:p>
            <a:r>
              <a:rPr lang="zh-CN" altLang="en-US" dirty="0"/>
              <a:t>宾语与宾补是主动关系。其主要用于以下两类动词后作宾语补足语： 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）位于感官动词后：如 </a:t>
            </a:r>
            <a:r>
              <a:rPr lang="en-US" altLang="zh-CN" dirty="0"/>
              <a:t>see</a:t>
            </a:r>
            <a:r>
              <a:rPr lang="zh-CN" altLang="en-US" dirty="0"/>
              <a:t>，</a:t>
            </a:r>
            <a:r>
              <a:rPr lang="en-US" altLang="zh-CN" dirty="0"/>
              <a:t>hear</a:t>
            </a:r>
            <a:r>
              <a:rPr lang="zh-CN" altLang="en-US" dirty="0"/>
              <a:t>，</a:t>
            </a:r>
            <a:r>
              <a:rPr lang="en-US" altLang="zh-CN" dirty="0"/>
              <a:t>feel</a:t>
            </a:r>
            <a:r>
              <a:rPr lang="zh-CN" altLang="en-US" dirty="0"/>
              <a:t>， </a:t>
            </a:r>
            <a:r>
              <a:rPr lang="en-US" altLang="zh-CN" dirty="0"/>
              <a:t>smell</a:t>
            </a:r>
            <a:r>
              <a:rPr lang="zh-CN" altLang="en-US" dirty="0"/>
              <a:t>，</a:t>
            </a:r>
            <a:r>
              <a:rPr lang="en-US" altLang="zh-CN" dirty="0"/>
              <a:t>watch</a:t>
            </a:r>
            <a:r>
              <a:rPr lang="zh-CN" altLang="en-US" dirty="0"/>
              <a:t>，</a:t>
            </a:r>
            <a:r>
              <a:rPr lang="en-US" altLang="zh-CN" dirty="0"/>
              <a:t>catch</a:t>
            </a:r>
            <a:r>
              <a:rPr lang="zh-CN" altLang="en-US" dirty="0"/>
              <a:t>（当场发现），</a:t>
            </a:r>
            <a:r>
              <a:rPr lang="en-US" altLang="zh-CN" dirty="0"/>
              <a:t>find</a:t>
            </a:r>
            <a:r>
              <a:rPr lang="zh-CN" altLang="en-US" dirty="0"/>
              <a:t>， </a:t>
            </a:r>
            <a:r>
              <a:rPr lang="en-US" altLang="zh-CN" dirty="0"/>
              <a:t>listen to</a:t>
            </a:r>
            <a:r>
              <a:rPr lang="zh-CN" altLang="en-US" dirty="0"/>
              <a:t>，</a:t>
            </a:r>
            <a:r>
              <a:rPr lang="en-US" altLang="zh-CN" dirty="0"/>
              <a:t>look at</a:t>
            </a:r>
            <a:r>
              <a:rPr lang="zh-CN" altLang="en-US" dirty="0"/>
              <a:t>，</a:t>
            </a:r>
            <a:r>
              <a:rPr lang="en-US" altLang="zh-CN" dirty="0"/>
              <a:t>notice</a:t>
            </a:r>
            <a:r>
              <a:rPr lang="zh-CN" altLang="en-US" dirty="0"/>
              <a:t>，</a:t>
            </a:r>
            <a:r>
              <a:rPr lang="en-US" altLang="zh-CN" dirty="0"/>
              <a:t>observe </a:t>
            </a:r>
            <a:r>
              <a:rPr lang="zh-CN" altLang="en-US" dirty="0"/>
              <a:t>等。</a:t>
            </a:r>
          </a:p>
          <a:p>
            <a:r>
              <a:rPr lang="zh-CN" altLang="en-US" dirty="0"/>
              <a:t>注意：感官动词</a:t>
            </a:r>
            <a:r>
              <a:rPr lang="en-US" altLang="zh-CN" dirty="0"/>
              <a:t>see</a:t>
            </a:r>
            <a:r>
              <a:rPr lang="zh-CN" altLang="en-US" dirty="0"/>
              <a:t>，</a:t>
            </a:r>
            <a:r>
              <a:rPr lang="en-US" altLang="zh-CN" dirty="0"/>
              <a:t>hear</a:t>
            </a:r>
            <a:r>
              <a:rPr lang="zh-CN" altLang="en-US" dirty="0"/>
              <a:t>，</a:t>
            </a:r>
            <a:r>
              <a:rPr lang="en-US" altLang="zh-CN" dirty="0"/>
              <a:t>watch</a:t>
            </a:r>
            <a:r>
              <a:rPr lang="zh-CN" altLang="en-US" dirty="0"/>
              <a:t>，</a:t>
            </a:r>
            <a:r>
              <a:rPr lang="en-US" altLang="zh-CN" dirty="0"/>
              <a:t>observe </a:t>
            </a:r>
            <a:r>
              <a:rPr lang="zh-CN" altLang="en-US" dirty="0"/>
              <a:t>等后跟</a:t>
            </a:r>
            <a:r>
              <a:rPr lang="en-US" altLang="zh-CN" dirty="0"/>
              <a:t>doing </a:t>
            </a:r>
            <a:r>
              <a:rPr lang="zh-CN" altLang="en-US" dirty="0"/>
              <a:t>作宾补，表示动作正在进行；后跟</a:t>
            </a:r>
            <a:r>
              <a:rPr lang="en-US" altLang="zh-CN" dirty="0"/>
              <a:t>do </a:t>
            </a:r>
            <a:r>
              <a:rPr lang="zh-CN" altLang="en-US" dirty="0"/>
              <a:t>作宾补，表示动作的全过程。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）位于使役动词后： </a:t>
            </a:r>
            <a:r>
              <a:rPr lang="zh-CN" altLang="en-US" dirty="0" smtClean="0"/>
              <a:t>如</a:t>
            </a:r>
            <a:r>
              <a:rPr lang="en-US" altLang="zh-CN" dirty="0"/>
              <a:t>set</a:t>
            </a:r>
            <a:r>
              <a:rPr lang="zh-CN" altLang="en-US" dirty="0"/>
              <a:t>，</a:t>
            </a:r>
            <a:r>
              <a:rPr lang="en-US" altLang="zh-CN" dirty="0"/>
              <a:t>keep</a:t>
            </a:r>
            <a:r>
              <a:rPr lang="zh-CN" altLang="en-US" dirty="0"/>
              <a:t>，</a:t>
            </a:r>
            <a:r>
              <a:rPr lang="en-US" altLang="zh-CN" dirty="0"/>
              <a:t>have</a:t>
            </a:r>
            <a:r>
              <a:rPr lang="zh-CN" altLang="en-US" dirty="0"/>
              <a:t>，</a:t>
            </a:r>
            <a:r>
              <a:rPr lang="en-US" altLang="zh-CN" dirty="0"/>
              <a:t>get</a:t>
            </a:r>
            <a:r>
              <a:rPr lang="zh-CN" altLang="en-US" dirty="0"/>
              <a:t>，</a:t>
            </a:r>
            <a:r>
              <a:rPr lang="en-US" altLang="zh-CN" dirty="0"/>
              <a:t>leave </a:t>
            </a:r>
            <a:r>
              <a:rPr lang="zh-CN" altLang="en-US" dirty="0"/>
              <a:t>等。</a:t>
            </a:r>
          </a:p>
          <a:p>
            <a:r>
              <a:rPr lang="zh-CN" altLang="en-US" b="1" dirty="0"/>
              <a:t>◆学法点拨</a:t>
            </a:r>
          </a:p>
          <a:p>
            <a:r>
              <a:rPr lang="zh-CN" altLang="en-US" dirty="0"/>
              <a:t>在有些动词（短语），如</a:t>
            </a:r>
            <a:r>
              <a:rPr lang="en-US" altLang="zh-CN" dirty="0"/>
              <a:t>regard</a:t>
            </a:r>
            <a:r>
              <a:rPr lang="zh-CN" altLang="en-US" dirty="0"/>
              <a:t>，</a:t>
            </a:r>
            <a:r>
              <a:rPr lang="en-US" altLang="zh-CN" dirty="0"/>
              <a:t>describe</a:t>
            </a:r>
            <a:r>
              <a:rPr lang="zh-CN" altLang="en-US" dirty="0"/>
              <a:t>， </a:t>
            </a:r>
            <a:r>
              <a:rPr lang="en-US" altLang="zh-CN" dirty="0"/>
              <a:t>accept</a:t>
            </a:r>
            <a:r>
              <a:rPr lang="zh-CN" altLang="en-US" dirty="0"/>
              <a:t>，</a:t>
            </a:r>
            <a:r>
              <a:rPr lang="en-US" altLang="zh-CN" dirty="0"/>
              <a:t>think of</a:t>
            </a:r>
            <a:r>
              <a:rPr lang="zh-CN" altLang="en-US" dirty="0"/>
              <a:t>，</a:t>
            </a:r>
            <a:r>
              <a:rPr lang="en-US" altLang="zh-CN" dirty="0"/>
              <a:t>look on </a:t>
            </a:r>
            <a:r>
              <a:rPr lang="zh-CN" altLang="en-US" dirty="0"/>
              <a:t>等之后，可由</a:t>
            </a:r>
            <a:r>
              <a:rPr lang="en-US" altLang="zh-CN" dirty="0"/>
              <a:t>as </a:t>
            </a:r>
            <a:r>
              <a:rPr lang="zh-CN" altLang="en-US" dirty="0"/>
              <a:t>引出动词</a:t>
            </a:r>
            <a:r>
              <a:rPr lang="en-US" altLang="zh-CN" dirty="0"/>
              <a:t>-ing </a:t>
            </a:r>
            <a:r>
              <a:rPr lang="zh-CN" altLang="en-US" dirty="0"/>
              <a:t>形式作宾补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61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/>
          <a:lstStyle/>
          <a:p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When I was on my way to school this morning</a:t>
            </a:r>
            <a:r>
              <a:rPr lang="zh-CN" altLang="en-US" dirty="0"/>
              <a:t>，</a:t>
            </a:r>
            <a:r>
              <a:rPr lang="en-US" altLang="zh-CN" dirty="0"/>
              <a:t>I saw two women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argue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He </a:t>
            </a:r>
            <a:r>
              <a:rPr lang="en-US" altLang="zh-CN" dirty="0"/>
              <a:t>was just about to sit down when he felt something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move</a:t>
            </a:r>
            <a:r>
              <a:rPr lang="zh-CN" altLang="en-US" dirty="0"/>
              <a:t>） </a:t>
            </a:r>
            <a:r>
              <a:rPr lang="en-US" altLang="zh-CN" dirty="0"/>
              <a:t>near his feet.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 smtClean="0"/>
              <a:t>）</a:t>
            </a:r>
            <a:r>
              <a:rPr lang="en-US" altLang="zh-CN" dirty="0" smtClean="0"/>
              <a:t>On </a:t>
            </a:r>
            <a:r>
              <a:rPr lang="en-US" altLang="zh-CN" dirty="0"/>
              <a:t>the bank of the </a:t>
            </a:r>
            <a:r>
              <a:rPr lang="en-US" altLang="zh-CN" dirty="0" smtClean="0"/>
              <a:t>river</a:t>
            </a:r>
            <a:r>
              <a:rPr lang="zh-CN" altLang="en-US" dirty="0" smtClean="0"/>
              <a:t>，</a:t>
            </a:r>
            <a:r>
              <a:rPr lang="en-US" altLang="zh-CN" dirty="0"/>
              <a:t>we found him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dirty="0"/>
              <a:t>（</a:t>
            </a:r>
            <a:r>
              <a:rPr lang="en-US" altLang="zh-CN" dirty="0"/>
              <a:t>lie</a:t>
            </a:r>
            <a:r>
              <a:rPr lang="zh-CN" altLang="en-US" dirty="0"/>
              <a:t>）</a:t>
            </a:r>
            <a:r>
              <a:rPr lang="en-US" altLang="zh-CN" dirty="0"/>
              <a:t>on a bench</a:t>
            </a:r>
            <a:r>
              <a:rPr lang="zh-CN" altLang="en-US" dirty="0" smtClean="0"/>
              <a:t>，</a:t>
            </a:r>
            <a:r>
              <a:rPr lang="en-US" altLang="zh-CN" dirty="0" smtClean="0"/>
              <a:t>with </a:t>
            </a:r>
            <a:r>
              <a:rPr lang="en-US" altLang="zh-CN" dirty="0"/>
              <a:t>his </a:t>
            </a:r>
            <a:r>
              <a:rPr lang="en-US" altLang="zh-CN" dirty="0" smtClean="0"/>
              <a:t>eyes _______ </a:t>
            </a:r>
            <a:r>
              <a:rPr lang="zh-CN" altLang="en-US" dirty="0" smtClean="0"/>
              <a:t>（</a:t>
            </a:r>
            <a:r>
              <a:rPr lang="en-US" altLang="zh-CN" dirty="0"/>
              <a:t>fix</a:t>
            </a:r>
            <a:r>
              <a:rPr lang="zh-CN" altLang="en-US" dirty="0"/>
              <a:t>）</a:t>
            </a:r>
            <a:r>
              <a:rPr lang="en-US" altLang="zh-CN" dirty="0"/>
              <a:t>on a kite in the sky.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I stood on the bridge and watched boats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pass</a:t>
            </a:r>
            <a:r>
              <a:rPr lang="zh-CN" altLang="en-US" dirty="0"/>
              <a:t>）</a:t>
            </a:r>
            <a:r>
              <a:rPr lang="en-US" altLang="zh-CN" dirty="0"/>
              <a:t>by.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They use computers to keep the traffic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run</a:t>
            </a:r>
            <a:r>
              <a:rPr lang="zh-CN" altLang="en-US" dirty="0"/>
              <a:t>）</a:t>
            </a:r>
            <a:r>
              <a:rPr lang="en-US" altLang="zh-CN" dirty="0"/>
              <a:t>smoothly.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The young man was caught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steal</a:t>
            </a:r>
            <a:r>
              <a:rPr lang="zh-CN" altLang="en-US" dirty="0"/>
              <a:t>）</a:t>
            </a:r>
            <a:r>
              <a:rPr lang="en-US" altLang="zh-CN" dirty="0"/>
              <a:t>a car.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Listening to music at home is one thing</a:t>
            </a:r>
            <a:r>
              <a:rPr lang="zh-CN" altLang="en-US" dirty="0"/>
              <a:t>，</a:t>
            </a:r>
            <a:r>
              <a:rPr lang="en-US" altLang="zh-CN" dirty="0"/>
              <a:t>going to hear it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</a:t>
            </a:r>
            <a:r>
              <a:rPr lang="zh-CN" altLang="en-US" u="sng" dirty="0"/>
              <a:t>　 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</a:t>
            </a:r>
            <a:r>
              <a:rPr lang="zh-CN" altLang="en-US" dirty="0"/>
              <a:t>（</a:t>
            </a:r>
            <a:r>
              <a:rPr lang="en-US" altLang="zh-CN" dirty="0"/>
              <a:t>perform</a:t>
            </a:r>
            <a:r>
              <a:rPr lang="zh-CN" altLang="en-US" dirty="0"/>
              <a:t>）</a:t>
            </a:r>
            <a:r>
              <a:rPr lang="en-US" altLang="zh-CN" dirty="0"/>
              <a:t>live is quite another thing.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 </a:t>
            </a:r>
            <a:r>
              <a:rPr lang="en-US" altLang="zh-CN" dirty="0"/>
              <a:t>A cook will be immediately fired if he is found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smoke</a:t>
            </a:r>
            <a:r>
              <a:rPr lang="zh-CN" altLang="en-US" dirty="0"/>
              <a:t>）</a:t>
            </a:r>
            <a:r>
              <a:rPr lang="en-US" altLang="zh-CN" dirty="0"/>
              <a:t>in the kitchen.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9</a:t>
            </a:r>
            <a:r>
              <a:rPr lang="zh-CN" altLang="en-US" dirty="0"/>
              <a:t>） </a:t>
            </a:r>
            <a:r>
              <a:rPr lang="en-US" altLang="zh-CN" dirty="0"/>
              <a:t>When I came in</a:t>
            </a:r>
            <a:r>
              <a:rPr lang="zh-CN" altLang="en-US" dirty="0"/>
              <a:t>，</a:t>
            </a:r>
            <a:r>
              <a:rPr lang="en-US" altLang="zh-CN" dirty="0"/>
              <a:t>I saw Linda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</a:t>
            </a:r>
            <a:r>
              <a:rPr lang="zh-CN" altLang="en-US" dirty="0"/>
              <a:t>（</a:t>
            </a:r>
            <a:r>
              <a:rPr lang="en-US" altLang="zh-CN" dirty="0"/>
              <a:t>whisper</a:t>
            </a:r>
            <a:r>
              <a:rPr lang="zh-CN" altLang="en-US" dirty="0"/>
              <a:t>）</a:t>
            </a:r>
            <a:r>
              <a:rPr lang="en-US" altLang="zh-CN" dirty="0"/>
              <a:t>to Danny. </a:t>
            </a:r>
            <a:endParaRPr lang="zh-CN" altLang="en-US" sz="18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0353" y="1221791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arguing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2736" y="1668242"/>
            <a:ext cx="113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moving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2782" y="2141965"/>
            <a:ext cx="547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lying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                                            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fixed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6044" y="3012298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passing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0659" y="3497040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running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2023" y="3959747"/>
            <a:ext cx="126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stealing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5360" y="4415570"/>
            <a:ext cx="248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being performed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30107" y="5331615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smoking 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1643" y="5794324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whispering 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021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要点二 　过去分词作宾语补足语	</a:t>
            </a:r>
          </a:p>
          <a:p>
            <a:r>
              <a:rPr lang="zh-CN" altLang="en-US" dirty="0"/>
              <a:t>过去分词作宾语补足语说明宾语的性质或状态，宾语与过去分词之间为被动关系，即宾语是过去分词动作的承受者。能够接过去分词作宾语补足语的动词主要有两类：一类是感官动词，另一类是使役动词。在高中阶段学习的过去分词作宾语补足语的情况通常有以下几种： 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/>
              <a:t>）用于表示某种状态的动词 </a:t>
            </a:r>
            <a:r>
              <a:rPr lang="en-US" altLang="zh-CN" dirty="0"/>
              <a:t>keep</a:t>
            </a:r>
            <a:r>
              <a:rPr lang="zh-CN" altLang="en-US" dirty="0"/>
              <a:t>， </a:t>
            </a:r>
            <a:r>
              <a:rPr lang="en-US" altLang="zh-CN" dirty="0" smtClean="0"/>
              <a:t>leave </a:t>
            </a:r>
            <a:r>
              <a:rPr lang="zh-CN" altLang="en-US" dirty="0"/>
              <a:t>等的宾语的后面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/>
              <a:t>）“</a:t>
            </a:r>
            <a:r>
              <a:rPr lang="en-US" altLang="zh-CN" dirty="0"/>
              <a:t>have/get+ </a:t>
            </a:r>
            <a:r>
              <a:rPr lang="zh-CN" altLang="en-US" dirty="0"/>
              <a:t>宾语 </a:t>
            </a:r>
            <a:r>
              <a:rPr lang="en-US" altLang="zh-CN" dirty="0"/>
              <a:t>+ </a:t>
            </a:r>
            <a:r>
              <a:rPr lang="zh-CN" altLang="en-US" dirty="0"/>
              <a:t>过去分词”表示 “ 让别人做某事”或“遭遇某种不幸”。 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/>
              <a:t>）在“</a:t>
            </a:r>
            <a:r>
              <a:rPr lang="en-US" altLang="zh-CN" dirty="0"/>
              <a:t>make+ </a:t>
            </a:r>
            <a:r>
              <a:rPr lang="zh-CN" altLang="en-US" dirty="0"/>
              <a:t>宾语 </a:t>
            </a:r>
            <a:r>
              <a:rPr lang="en-US" altLang="zh-CN" dirty="0"/>
              <a:t>+ </a:t>
            </a:r>
            <a:r>
              <a:rPr lang="zh-CN" altLang="en-US" dirty="0"/>
              <a:t>过去分词”结构中 过去分词表示结果。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/>
              <a:t>）常用在感官动词 </a:t>
            </a:r>
            <a:r>
              <a:rPr lang="en-US" altLang="zh-CN" dirty="0"/>
              <a:t>watch</a:t>
            </a:r>
            <a:r>
              <a:rPr lang="zh-CN" altLang="en-US" dirty="0"/>
              <a:t>，</a:t>
            </a:r>
            <a:r>
              <a:rPr lang="en-US" altLang="zh-CN" dirty="0"/>
              <a:t>see</a:t>
            </a:r>
            <a:r>
              <a:rPr lang="zh-CN" altLang="en-US" dirty="0"/>
              <a:t>，</a:t>
            </a:r>
            <a:r>
              <a:rPr lang="en-US" altLang="zh-CN" dirty="0"/>
              <a:t>hear</a:t>
            </a:r>
            <a:r>
              <a:rPr lang="zh-CN" altLang="en-US" dirty="0" smtClean="0"/>
              <a:t>，</a:t>
            </a:r>
            <a:r>
              <a:rPr lang="en-US" altLang="zh-CN" dirty="0" smtClean="0"/>
              <a:t>notice</a:t>
            </a:r>
            <a:r>
              <a:rPr lang="zh-CN" altLang="en-US" dirty="0"/>
              <a:t>，</a:t>
            </a:r>
            <a:r>
              <a:rPr lang="en-US" altLang="zh-CN" dirty="0"/>
              <a:t>feel </a:t>
            </a:r>
            <a:r>
              <a:rPr lang="zh-CN" altLang="en-US" dirty="0"/>
              <a:t>等的后面作宾语补足语；此外，</a:t>
            </a:r>
            <a:r>
              <a:rPr lang="en-US" altLang="zh-CN" dirty="0"/>
              <a:t>find </a:t>
            </a:r>
            <a:r>
              <a:rPr lang="zh-CN" altLang="en-US" dirty="0"/>
              <a:t>也有此用法。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/>
              <a:t>）用在 </a:t>
            </a:r>
            <a:r>
              <a:rPr lang="en-US" altLang="zh-CN" dirty="0"/>
              <a:t>want</a:t>
            </a:r>
            <a:r>
              <a:rPr lang="zh-CN" altLang="en-US" dirty="0"/>
              <a:t>，</a:t>
            </a:r>
            <a:r>
              <a:rPr lang="en-US" altLang="zh-CN" dirty="0"/>
              <a:t>wish</a:t>
            </a:r>
            <a:r>
              <a:rPr lang="zh-CN" altLang="en-US" dirty="0"/>
              <a:t>，</a:t>
            </a:r>
            <a:r>
              <a:rPr lang="en-US" altLang="zh-CN" dirty="0"/>
              <a:t>like</a:t>
            </a:r>
            <a:r>
              <a:rPr lang="zh-CN" altLang="en-US" dirty="0"/>
              <a:t>，</a:t>
            </a:r>
            <a:r>
              <a:rPr lang="en-US" altLang="zh-CN" dirty="0"/>
              <a:t>expect</a:t>
            </a:r>
            <a:r>
              <a:rPr lang="zh-CN" altLang="en-US" dirty="0"/>
              <a:t>，</a:t>
            </a:r>
            <a:r>
              <a:rPr lang="en-US" altLang="zh-CN" dirty="0"/>
              <a:t>order </a:t>
            </a:r>
            <a:r>
              <a:rPr lang="zh-CN" altLang="en-US" dirty="0" smtClean="0"/>
              <a:t>等表示</a:t>
            </a:r>
            <a:r>
              <a:rPr lang="zh-CN" altLang="en-US" dirty="0"/>
              <a:t>“希望、愿望、命令”的动词的后面作宾语补足语。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/>
              <a:t>）在“</a:t>
            </a:r>
            <a:r>
              <a:rPr lang="en-US" altLang="zh-CN" dirty="0"/>
              <a:t>with+ </a:t>
            </a:r>
            <a:r>
              <a:rPr lang="zh-CN" altLang="en-US" dirty="0"/>
              <a:t>宾语 </a:t>
            </a:r>
            <a:r>
              <a:rPr lang="en-US" altLang="zh-CN" dirty="0"/>
              <a:t>+ </a:t>
            </a:r>
            <a:r>
              <a:rPr lang="zh-CN" altLang="en-US" dirty="0"/>
              <a:t>过去分词”结构中， 宾语与过去分词之间是被动关系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75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◆</a:t>
            </a:r>
            <a:r>
              <a:rPr lang="zh-CN" altLang="en-US" b="1" dirty="0"/>
              <a:t>误区警示</a:t>
            </a:r>
          </a:p>
          <a:p>
            <a:r>
              <a:rPr lang="zh-CN" altLang="en-US" dirty="0"/>
              <a:t>现在分词、过去分词、动词不定式作宾语补足语的判断标准：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）用哪种形式</a:t>
            </a:r>
          </a:p>
          <a:p>
            <a:r>
              <a:rPr lang="zh-CN" altLang="en-US" dirty="0"/>
              <a:t>根据宾语和宾补之间的关系来确定用哪种非谓语动词形式。</a:t>
            </a:r>
          </a:p>
          <a:p>
            <a:r>
              <a:rPr lang="zh-CN" altLang="en-US" dirty="0"/>
              <a:t>主动关系</a:t>
            </a:r>
            <a:r>
              <a:rPr lang="en-US" altLang="zh-CN" dirty="0"/>
              <a:t>——</a:t>
            </a:r>
            <a:r>
              <a:rPr lang="zh-CN" altLang="en-US" dirty="0"/>
              <a:t>现在分词</a:t>
            </a:r>
          </a:p>
          <a:p>
            <a:r>
              <a:rPr lang="zh-CN" altLang="en-US" dirty="0"/>
              <a:t>被动关系</a:t>
            </a:r>
            <a:r>
              <a:rPr lang="en-US" altLang="zh-CN" dirty="0"/>
              <a:t>——</a:t>
            </a:r>
            <a:r>
              <a:rPr lang="zh-CN" altLang="en-US" dirty="0"/>
              <a:t>过去分词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）感官动词后的宾补</a:t>
            </a:r>
          </a:p>
          <a:p>
            <a:r>
              <a:rPr lang="zh-CN" altLang="en-US" dirty="0"/>
              <a:t>感官动词</a:t>
            </a:r>
            <a:r>
              <a:rPr lang="en-US" altLang="zh-CN" dirty="0"/>
              <a:t>hear</a:t>
            </a:r>
            <a:r>
              <a:rPr lang="zh-CN" altLang="en-US" dirty="0"/>
              <a:t>，</a:t>
            </a:r>
            <a:r>
              <a:rPr lang="en-US" altLang="zh-CN" dirty="0"/>
              <a:t>see</a:t>
            </a:r>
            <a:r>
              <a:rPr lang="zh-CN" altLang="en-US" dirty="0"/>
              <a:t>，</a:t>
            </a:r>
            <a:r>
              <a:rPr lang="en-US" altLang="zh-CN" dirty="0"/>
              <a:t>notice</a:t>
            </a:r>
            <a:r>
              <a:rPr lang="zh-CN" altLang="en-US" dirty="0"/>
              <a:t>，</a:t>
            </a:r>
            <a:r>
              <a:rPr lang="en-US" altLang="zh-CN" dirty="0"/>
              <a:t>feel </a:t>
            </a:r>
            <a:r>
              <a:rPr lang="zh-CN" altLang="en-US" dirty="0"/>
              <a:t>等既可以接分词也可以接省略</a:t>
            </a:r>
            <a:r>
              <a:rPr lang="en-US" altLang="zh-CN" dirty="0"/>
              <a:t>to </a:t>
            </a:r>
            <a:r>
              <a:rPr lang="zh-CN" altLang="en-US" dirty="0"/>
              <a:t>的动词不定式作宾补。</a:t>
            </a:r>
          </a:p>
          <a:p>
            <a:r>
              <a:rPr lang="zh-CN" altLang="en-US" dirty="0"/>
              <a:t>现在分词</a:t>
            </a:r>
            <a:r>
              <a:rPr lang="en-US" altLang="zh-CN" dirty="0"/>
              <a:t>——</a:t>
            </a:r>
            <a:r>
              <a:rPr lang="zh-CN" altLang="en-US" dirty="0"/>
              <a:t>主动、进行的动作</a:t>
            </a:r>
          </a:p>
          <a:p>
            <a:r>
              <a:rPr lang="zh-CN" altLang="en-US" dirty="0"/>
              <a:t>过去分词</a:t>
            </a:r>
            <a:r>
              <a:rPr lang="en-US" altLang="zh-CN" dirty="0"/>
              <a:t>——</a:t>
            </a:r>
            <a:r>
              <a:rPr lang="zh-CN" altLang="en-US" dirty="0"/>
              <a:t>被动、完成的动作</a:t>
            </a:r>
          </a:p>
          <a:p>
            <a:r>
              <a:rPr lang="zh-CN" altLang="en-US" dirty="0"/>
              <a:t>动词不定式</a:t>
            </a:r>
            <a:r>
              <a:rPr lang="en-US" altLang="zh-CN" dirty="0"/>
              <a:t>——</a:t>
            </a:r>
            <a:r>
              <a:rPr lang="zh-CN" altLang="en-US" dirty="0"/>
              <a:t>动作的全过程 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70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He is very popular among his students as he always tries to make them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interest</a:t>
            </a:r>
            <a:r>
              <a:rPr lang="zh-CN" altLang="en-US" dirty="0"/>
              <a:t>）</a:t>
            </a:r>
            <a:r>
              <a:rPr lang="en-US" altLang="zh-CN" dirty="0"/>
              <a:t>in his lectures.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When we saw the road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block</a:t>
            </a:r>
            <a:r>
              <a:rPr lang="zh-CN" altLang="en-US" dirty="0"/>
              <a:t>）</a:t>
            </a:r>
            <a:r>
              <a:rPr lang="en-US" altLang="zh-CN" dirty="0"/>
              <a:t>with snow</a:t>
            </a:r>
            <a:r>
              <a:rPr lang="zh-CN" altLang="en-US" dirty="0"/>
              <a:t>，</a:t>
            </a:r>
            <a:r>
              <a:rPr lang="en-US" altLang="zh-CN" dirty="0"/>
              <a:t>we decided to spend the holiday at home.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The judges gave no hint of what they thought</a:t>
            </a:r>
            <a:r>
              <a:rPr lang="zh-CN" altLang="en-US" dirty="0"/>
              <a:t>，</a:t>
            </a:r>
            <a:r>
              <a:rPr lang="en-US" altLang="zh-CN" dirty="0"/>
              <a:t>so I left the room really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worry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Before driving into the city</a:t>
            </a:r>
            <a:r>
              <a:rPr lang="zh-CN" altLang="en-US" dirty="0"/>
              <a:t>，</a:t>
            </a:r>
            <a:r>
              <a:rPr lang="en-US" altLang="zh-CN" dirty="0"/>
              <a:t>you are required to get your car </a:t>
            </a:r>
            <a:r>
              <a:rPr lang="en-US" altLang="zh-CN" u="sng" dirty="0"/>
              <a:t> </a:t>
            </a:r>
            <a:r>
              <a:rPr lang="zh-CN" altLang="en-US" u="sng" dirty="0"/>
              <a:t>　　　 　</a:t>
            </a:r>
            <a:r>
              <a:rPr lang="zh-CN" altLang="en-US" dirty="0"/>
              <a:t>（</a:t>
            </a:r>
            <a:r>
              <a:rPr lang="en-US" altLang="zh-CN" dirty="0"/>
              <a:t>wash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Even the best writers sometimes find themselves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lose</a:t>
            </a:r>
            <a:r>
              <a:rPr lang="zh-CN" altLang="en-US" dirty="0"/>
              <a:t>）</a:t>
            </a:r>
            <a:r>
              <a:rPr lang="en-US" altLang="zh-CN" dirty="0"/>
              <a:t>for words.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Now that we’ve discussed our problem</a:t>
            </a:r>
            <a:r>
              <a:rPr lang="zh-CN" altLang="en-US" dirty="0"/>
              <a:t>，</a:t>
            </a:r>
            <a:r>
              <a:rPr lang="en-US" altLang="zh-CN" dirty="0"/>
              <a:t>are people happy with the </a:t>
            </a:r>
            <a:r>
              <a:rPr lang="en-US" altLang="zh-CN" dirty="0" smtClean="0"/>
              <a:t>decisions ________</a:t>
            </a:r>
            <a:r>
              <a:rPr lang="zh-CN" altLang="en-US" dirty="0" smtClean="0"/>
              <a:t>（</a:t>
            </a:r>
            <a:r>
              <a:rPr lang="en-US" altLang="zh-CN" dirty="0"/>
              <a:t>take</a:t>
            </a:r>
            <a:r>
              <a:rPr lang="zh-CN" altLang="en-US" dirty="0"/>
              <a:t>）</a:t>
            </a:r>
            <a:r>
              <a:rPr lang="en-US" altLang="zh-CN" dirty="0"/>
              <a:t>?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I heard them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sing</a:t>
            </a:r>
            <a:r>
              <a:rPr lang="zh-CN" altLang="en-US" dirty="0"/>
              <a:t>）</a:t>
            </a:r>
            <a:r>
              <a:rPr lang="en-US" altLang="zh-CN" dirty="0"/>
              <a:t>in the room when I passed by.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 </a:t>
            </a:r>
            <a:r>
              <a:rPr lang="en-US" altLang="zh-CN" dirty="0"/>
              <a:t>His parents saw him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award</a:t>
            </a:r>
            <a:r>
              <a:rPr lang="zh-CN" altLang="en-US" dirty="0"/>
              <a:t>）</a:t>
            </a:r>
            <a:r>
              <a:rPr lang="en-US" altLang="zh-CN" dirty="0"/>
              <a:t>the winner’s medal. 	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43401" y="1232808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interested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3775" y="2125174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blocked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55266" y="3039574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worried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30697" y="3502282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washed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5621" y="3964990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lost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00172" y="4431858"/>
            <a:ext cx="119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taken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8021" y="5320064"/>
            <a:ext cx="132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singing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67469" y="5793790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awarded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642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16966"/>
            <a:ext cx="10440000" cy="5580000"/>
          </a:xfrm>
        </p:spPr>
        <p:txBody>
          <a:bodyPr/>
          <a:lstStyle/>
          <a:p>
            <a:r>
              <a:rPr lang="zh-CN" altLang="en-US" b="1" dirty="0"/>
              <a:t>单句写作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9</a:t>
            </a:r>
            <a:r>
              <a:rPr lang="zh-CN" altLang="en-US" dirty="0"/>
              <a:t>） 他们把门锁了好长一段时间</a:t>
            </a:r>
            <a:r>
              <a:rPr lang="zh-CN" altLang="en-US" dirty="0" smtClean="0"/>
              <a:t>。</a:t>
            </a:r>
            <a:r>
              <a:rPr lang="en-US" altLang="zh-CN" dirty="0" smtClean="0"/>
              <a:t>They 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  　　　　  　　　　 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 </a:t>
            </a:r>
            <a:r>
              <a:rPr lang="en-US" altLang="zh-CN" dirty="0"/>
              <a:t>a long time.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10</a:t>
            </a:r>
            <a:r>
              <a:rPr lang="zh-CN" altLang="en-US" dirty="0"/>
              <a:t>） 不要让窗户像这样一直破着</a:t>
            </a:r>
            <a:r>
              <a:rPr lang="zh-CN" altLang="en-US" dirty="0" smtClean="0"/>
              <a:t>。</a:t>
            </a:r>
            <a:r>
              <a:rPr lang="en-US" altLang="zh-CN" dirty="0" smtClean="0"/>
              <a:t>Don’t 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  　　　　  　　　</a:t>
            </a:r>
            <a:r>
              <a:rPr lang="zh-CN" altLang="en-US" u="sng" dirty="0" smtClean="0"/>
              <a:t>  </a:t>
            </a:r>
            <a:r>
              <a:rPr lang="zh-CN" altLang="en-US" dirty="0" smtClean="0"/>
              <a:t> </a:t>
            </a:r>
            <a:r>
              <a:rPr lang="en-US" altLang="zh-CN" dirty="0" smtClean="0"/>
              <a:t>like </a:t>
            </a:r>
            <a:r>
              <a:rPr lang="en-US" altLang="zh-CN" dirty="0"/>
              <a:t>this all the time.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11</a:t>
            </a:r>
            <a:r>
              <a:rPr lang="zh-CN" altLang="en-US" dirty="0"/>
              <a:t>） 我昨天让人修了我的自行车</a:t>
            </a:r>
            <a:r>
              <a:rPr lang="zh-CN" altLang="en-US" dirty="0" smtClean="0"/>
              <a:t>。</a:t>
            </a:r>
            <a:r>
              <a:rPr lang="en-US" altLang="zh-CN" dirty="0" smtClean="0"/>
              <a:t>I 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  　　　　  　　　　  </a:t>
            </a:r>
            <a:r>
              <a:rPr lang="zh-CN" altLang="en-US" dirty="0" smtClean="0"/>
              <a:t> </a:t>
            </a:r>
            <a:r>
              <a:rPr lang="en-US" altLang="zh-CN" dirty="0"/>
              <a:t>yesterday.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12</a:t>
            </a:r>
            <a:r>
              <a:rPr lang="zh-CN" altLang="en-US" dirty="0"/>
              <a:t>） 玛丽的手表在前几天被人偷了</a:t>
            </a:r>
            <a:r>
              <a:rPr lang="zh-CN" altLang="en-US" dirty="0" smtClean="0"/>
              <a:t>。</a:t>
            </a:r>
            <a:r>
              <a:rPr lang="en-US" altLang="zh-CN" dirty="0" smtClean="0"/>
              <a:t>Mary 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  　　　　  　　　　  </a:t>
            </a:r>
            <a:r>
              <a:rPr lang="zh-CN" altLang="en-US" dirty="0" smtClean="0"/>
              <a:t> </a:t>
            </a:r>
            <a:r>
              <a:rPr lang="en-US" altLang="zh-CN" dirty="0"/>
              <a:t>the other day.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13</a:t>
            </a:r>
            <a:r>
              <a:rPr lang="zh-CN" altLang="en-US" dirty="0"/>
              <a:t>） 我提高了声音以便让别人听到我的话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I </a:t>
            </a:r>
            <a:r>
              <a:rPr lang="en-US" altLang="zh-CN" dirty="0"/>
              <a:t>raised my voice to 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  　　　　  　　　　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14</a:t>
            </a:r>
            <a:r>
              <a:rPr lang="zh-CN" altLang="en-US" dirty="0"/>
              <a:t>） 当我们到学校时，我们看见门锁着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When </a:t>
            </a:r>
            <a:r>
              <a:rPr lang="en-US" altLang="zh-CN" dirty="0"/>
              <a:t>we got to school</a:t>
            </a:r>
            <a:r>
              <a:rPr lang="zh-CN" altLang="en-US" dirty="0"/>
              <a:t>，</a:t>
            </a:r>
            <a:r>
              <a:rPr lang="en-US" altLang="zh-CN" dirty="0"/>
              <a:t>we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　　　</a:t>
            </a:r>
            <a:r>
              <a:rPr lang="en-US" altLang="zh-CN" dirty="0" smtClean="0"/>
              <a:t>. 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15</a:t>
            </a:r>
            <a:r>
              <a:rPr lang="zh-CN" altLang="en-US" dirty="0"/>
              <a:t>） 小偷被带了进来，双手被绑在背后。</a:t>
            </a:r>
          </a:p>
          <a:p>
            <a:r>
              <a:rPr lang="en-US" altLang="zh-CN" dirty="0"/>
              <a:t>The thief was brought in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　　  　　　　  　　　</a:t>
            </a:r>
            <a:r>
              <a:rPr lang="en-US" altLang="zh-CN" dirty="0" smtClean="0"/>
              <a:t>. </a:t>
            </a:r>
            <a:endParaRPr lang="en-US" altLang="zh-CN" dirty="0"/>
          </a:p>
          <a:p>
            <a:endParaRPr lang="zh-CN" altLang="en-US" sz="18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9996" y="1181890"/>
            <a:ext cx="319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kept the door locked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0375" y="1628341"/>
            <a:ext cx="319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leave the windows broken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6821" y="2096826"/>
            <a:ext cx="319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had my bike repaired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7703" y="2565309"/>
            <a:ext cx="319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had her watch stolen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6662" y="3473388"/>
            <a:ext cx="319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make myself heard </a:t>
            </a:r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9702" y="4372621"/>
            <a:ext cx="299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saw the door locked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9536" y="5287021"/>
            <a:ext cx="459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with his hands tied behind his back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95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词汇二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presentation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报告，（观点的）陈述，说明；表演；展示；颁发</a:t>
            </a:r>
            <a:r>
              <a:rPr lang="zh-CN" altLang="en-US" dirty="0"/>
              <a:t>	</a:t>
            </a:r>
          </a:p>
          <a:p>
            <a:r>
              <a:rPr lang="zh-CN" altLang="en-US" b="1" dirty="0"/>
              <a:t>◆教材原句</a:t>
            </a:r>
          </a:p>
          <a:p>
            <a:r>
              <a:rPr lang="en-US" altLang="zh-CN" dirty="0"/>
              <a:t>...Hannah travels the world giving </a:t>
            </a:r>
            <a:r>
              <a:rPr lang="en-US" altLang="zh-CN" b="1" dirty="0" smtClean="0"/>
              <a:t>presentations </a:t>
            </a:r>
            <a:r>
              <a:rPr lang="en-US" altLang="zh-CN" dirty="0"/>
              <a:t>and talks... </a:t>
            </a:r>
            <a:endParaRPr lang="en-US" altLang="zh-CN" dirty="0" smtClean="0"/>
          </a:p>
          <a:p>
            <a:r>
              <a:rPr lang="en-US" altLang="zh-CN" dirty="0" smtClean="0"/>
              <a:t>……</a:t>
            </a:r>
            <a:r>
              <a:rPr lang="zh-CN" altLang="en-US" dirty="0"/>
              <a:t>汉娜周游世界作报告和演讲</a:t>
            </a:r>
            <a:r>
              <a:rPr lang="en-US" altLang="zh-CN" dirty="0"/>
              <a:t>…… </a:t>
            </a:r>
          </a:p>
          <a:p>
            <a:r>
              <a:rPr lang="zh-CN" altLang="en-US" b="1" dirty="0"/>
              <a:t>◆要点必记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make/give a short presentation </a:t>
            </a:r>
            <a:r>
              <a:rPr lang="zh-CN" altLang="en-US" dirty="0"/>
              <a:t>作一</a:t>
            </a:r>
            <a:r>
              <a:rPr lang="zh-CN" altLang="en-US" dirty="0" smtClean="0"/>
              <a:t>个简短</a:t>
            </a:r>
            <a:r>
              <a:rPr lang="zh-CN" altLang="en-US" dirty="0"/>
              <a:t>介绍</a:t>
            </a:r>
          </a:p>
          <a:p>
            <a:r>
              <a:rPr lang="en-US" altLang="zh-CN" dirty="0"/>
              <a:t>the presentation ceremony </a:t>
            </a:r>
            <a:r>
              <a:rPr lang="zh-CN" altLang="en-US" dirty="0"/>
              <a:t>颁奖仪式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at present </a:t>
            </a:r>
            <a:r>
              <a:rPr lang="zh-CN" altLang="en-US" dirty="0"/>
              <a:t>目前，现在 </a:t>
            </a:r>
          </a:p>
          <a:p>
            <a:r>
              <a:rPr lang="en-US" altLang="zh-CN" dirty="0"/>
              <a:t>be present at the meeting </a:t>
            </a:r>
            <a:r>
              <a:rPr lang="zh-CN" altLang="en-US" dirty="0"/>
              <a:t>出席会议</a:t>
            </a:r>
          </a:p>
          <a:p>
            <a:r>
              <a:rPr lang="en-US" altLang="zh-CN" dirty="0"/>
              <a:t>present sb. with sth. </a:t>
            </a:r>
            <a:r>
              <a:rPr lang="zh-CN" altLang="en-US" dirty="0"/>
              <a:t>赠予某人某</a:t>
            </a:r>
            <a:r>
              <a:rPr lang="zh-CN" altLang="en-US" dirty="0" smtClean="0"/>
              <a:t>物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21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2694422"/>
            <a:ext cx="10440000" cy="720000"/>
          </a:xfrm>
        </p:spPr>
        <p:txBody>
          <a:bodyPr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完成“综合练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提升能力”中的题目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84085" y="804105"/>
            <a:ext cx="28681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综合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提升能力</a:t>
            </a:r>
          </a:p>
        </p:txBody>
      </p:sp>
      <p:pic>
        <p:nvPicPr>
          <p:cNvPr id="9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22" y="629645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3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◆</a:t>
            </a:r>
            <a:r>
              <a:rPr lang="zh-CN" altLang="en-US" b="1" dirty="0"/>
              <a:t>单词积累</a:t>
            </a:r>
          </a:p>
          <a:p>
            <a:r>
              <a:rPr lang="en-US" altLang="zh-CN" dirty="0"/>
              <a:t>present </a:t>
            </a:r>
            <a:r>
              <a:rPr lang="en-US" altLang="zh-CN" i="1" dirty="0"/>
              <a:t>vt</a:t>
            </a:r>
            <a:r>
              <a:rPr lang="en-US" altLang="zh-CN" dirty="0"/>
              <a:t>. </a:t>
            </a:r>
            <a:r>
              <a:rPr lang="zh-CN" altLang="en-US" dirty="0"/>
              <a:t>提出；出现；介绍；赠送</a:t>
            </a:r>
          </a:p>
          <a:p>
            <a:r>
              <a:rPr lang="en-US" altLang="zh-CN" i="1" dirty="0"/>
              <a:t>adj. </a:t>
            </a:r>
            <a:r>
              <a:rPr lang="zh-CN" altLang="en-US" dirty="0"/>
              <a:t>目前的；现在的；出席的 </a:t>
            </a:r>
            <a:r>
              <a:rPr lang="zh-CN" altLang="en-US" dirty="0" smtClean="0"/>
              <a:t>　</a:t>
            </a:r>
            <a:r>
              <a:rPr lang="en-US" altLang="zh-CN" i="1" dirty="0" smtClean="0"/>
              <a:t>n</a:t>
            </a:r>
            <a:r>
              <a:rPr lang="en-US" altLang="zh-CN" dirty="0"/>
              <a:t>. </a:t>
            </a:r>
            <a:r>
              <a:rPr lang="zh-CN" altLang="en-US" dirty="0"/>
              <a:t>现在；礼物</a:t>
            </a:r>
          </a:p>
          <a:p>
            <a:r>
              <a:rPr lang="zh-CN" altLang="en-US" b="1" dirty="0"/>
              <a:t>◆误区警示</a:t>
            </a:r>
          </a:p>
          <a:p>
            <a:r>
              <a:rPr lang="en-US" altLang="zh-CN" dirty="0"/>
              <a:t>present </a:t>
            </a:r>
            <a:r>
              <a:rPr lang="en-US" altLang="zh-CN" i="1" dirty="0"/>
              <a:t>adj. </a:t>
            </a:r>
            <a:r>
              <a:rPr lang="zh-CN" altLang="en-US" dirty="0"/>
              <a:t>现在的，当前的（前置定语） </a:t>
            </a:r>
          </a:p>
          <a:p>
            <a:r>
              <a:rPr lang="en-US" altLang="zh-CN" dirty="0"/>
              <a:t>present </a:t>
            </a:r>
            <a:r>
              <a:rPr lang="en-US" altLang="zh-CN" i="1" dirty="0"/>
              <a:t>adj. </a:t>
            </a:r>
            <a:r>
              <a:rPr lang="zh-CN" altLang="en-US" dirty="0"/>
              <a:t>出席的，到场的（后置定语） </a:t>
            </a:r>
          </a:p>
          <a:p>
            <a:r>
              <a:rPr lang="en-US" altLang="zh-CN" dirty="0"/>
              <a:t>the present government leaders </a:t>
            </a:r>
            <a:r>
              <a:rPr lang="zh-CN" altLang="en-US" dirty="0" smtClean="0"/>
              <a:t>现任</a:t>
            </a:r>
            <a:r>
              <a:rPr lang="zh-CN" altLang="en-US" dirty="0"/>
              <a:t>政府领导人</a:t>
            </a:r>
          </a:p>
          <a:p>
            <a:r>
              <a:rPr lang="en-US" altLang="zh-CN" dirty="0"/>
              <a:t>the government leaders present </a:t>
            </a:r>
            <a:r>
              <a:rPr lang="zh-CN" altLang="en-US" dirty="0" smtClean="0"/>
              <a:t>在场</a:t>
            </a:r>
            <a:r>
              <a:rPr lang="zh-CN" altLang="en-US" dirty="0"/>
              <a:t>的政府领导人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6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5000"/>
              </a:lnSpc>
            </a:pPr>
            <a:r>
              <a:rPr lang="zh-CN" altLang="en-US" b="1" dirty="0"/>
              <a:t>单句语法填空</a:t>
            </a:r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</a:t>
            </a:r>
            <a:r>
              <a:rPr lang="zh-CN" altLang="en-US" dirty="0"/>
              <a:t>（</a:t>
            </a:r>
            <a:r>
              <a:rPr lang="en-US" altLang="zh-CN" dirty="0"/>
              <a:t>present</a:t>
            </a:r>
            <a:r>
              <a:rPr lang="zh-CN" altLang="en-US" dirty="0"/>
              <a:t>）</a:t>
            </a:r>
            <a:r>
              <a:rPr lang="en-US" altLang="zh-CN" dirty="0"/>
              <a:t>of prizes began after the speeches. </a:t>
            </a:r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Mayor will make the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   </a:t>
            </a:r>
            <a:r>
              <a:rPr lang="zh-CN" altLang="en-US" u="sng" dirty="0"/>
              <a:t>　　</a:t>
            </a:r>
            <a:r>
              <a:rPr lang="zh-CN" altLang="en-US" dirty="0"/>
              <a:t>（</a:t>
            </a:r>
            <a:r>
              <a:rPr lang="en-US" altLang="zh-CN" dirty="0"/>
              <a:t>present</a:t>
            </a:r>
            <a:r>
              <a:rPr lang="zh-CN" altLang="en-US" dirty="0"/>
              <a:t>）</a:t>
            </a:r>
            <a:r>
              <a:rPr lang="en-US" altLang="zh-CN" dirty="0"/>
              <a:t>herself. </a:t>
            </a:r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The Mayor will personally present the gold medal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 winning athletes at the sports meeting. </a:t>
            </a:r>
          </a:p>
          <a:p>
            <a:pPr>
              <a:lnSpc>
                <a:spcPct val="145000"/>
              </a:lnSpc>
            </a:pPr>
            <a:r>
              <a:rPr lang="zh-CN" altLang="en-US" b="1" dirty="0"/>
              <a:t>写出下列句中</a:t>
            </a:r>
            <a:r>
              <a:rPr lang="en-US" altLang="zh-CN" b="1" dirty="0"/>
              <a:t>present </a:t>
            </a:r>
            <a:r>
              <a:rPr lang="zh-CN" altLang="en-US" b="1" dirty="0"/>
              <a:t>的含义</a:t>
            </a:r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There were twenty people in all present at the meeting. </a:t>
            </a:r>
            <a:r>
              <a:rPr lang="en-US" altLang="zh-CN" dirty="0" smtClean="0"/>
              <a:t>	   		______________</a:t>
            </a:r>
          </a:p>
          <a:p>
            <a:pPr>
              <a:lnSpc>
                <a:spcPct val="145000"/>
              </a:lnSpc>
            </a:pPr>
            <a:r>
              <a:rPr lang="zh-CN" altLang="en-US" dirty="0" smtClean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I will buy a present for my mother’s birthday. </a:t>
            </a:r>
            <a:r>
              <a:rPr lang="en-US" altLang="zh-CN" dirty="0" smtClean="0"/>
              <a:t>	</a:t>
            </a:r>
            <a:r>
              <a:rPr lang="en-US" altLang="zh-CN" dirty="0"/>
              <a:t>		</a:t>
            </a:r>
            <a:r>
              <a:rPr lang="en-US" altLang="zh-CN" dirty="0" smtClean="0"/>
              <a:t>	______________</a:t>
            </a:r>
            <a:endParaRPr lang="en-US" altLang="zh-CN" dirty="0"/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My present job is to take care of the old in a nursery home. </a:t>
            </a:r>
            <a:r>
              <a:rPr lang="en-US" altLang="zh-CN" dirty="0" smtClean="0"/>
              <a:t>	</a:t>
            </a:r>
            <a:r>
              <a:rPr lang="en-US" altLang="zh-CN" dirty="0"/>
              <a:t>	</a:t>
            </a:r>
            <a:r>
              <a:rPr lang="en-US" altLang="zh-CN" dirty="0" smtClean="0"/>
              <a:t>______________</a:t>
            </a:r>
          </a:p>
          <a:p>
            <a:pPr>
              <a:lnSpc>
                <a:spcPct val="145000"/>
              </a:lnSpc>
            </a:pPr>
            <a:r>
              <a:rPr lang="zh-CN" altLang="en-US" dirty="0" smtClean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All of them try to use the power of the workstation to present information in a more effective way.							 </a:t>
            </a:r>
            <a:r>
              <a:rPr lang="en-US" altLang="zh-CN" dirty="0" smtClean="0"/>
              <a:t>		______________	</a:t>
            </a:r>
            <a:r>
              <a:rPr lang="zh-CN" altLang="en-US" u="sng" dirty="0"/>
              <a:t>　</a:t>
            </a:r>
            <a:endParaRPr lang="en-US" altLang="zh-CN" dirty="0"/>
          </a:p>
          <a:p>
            <a:pPr>
              <a:lnSpc>
                <a:spcPct val="14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 </a:t>
            </a:r>
            <a:r>
              <a:rPr lang="en-US" altLang="zh-CN" dirty="0"/>
              <a:t>The headmaster presented her with a gold medal. 		</a:t>
            </a:r>
            <a:r>
              <a:rPr lang="en-US" altLang="zh-CN" dirty="0" smtClean="0"/>
              <a:t>	 </a:t>
            </a:r>
            <a:r>
              <a:rPr lang="en-US" altLang="zh-CN" dirty="0"/>
              <a:t>______________ </a:t>
            </a:r>
            <a:endParaRPr lang="en-US" altLang="zh-CN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36672" y="1276875"/>
            <a:ext cx="1776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presentation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0047" y="1712309"/>
            <a:ext cx="1776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presentation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566" y="2152984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38204" y="3501203"/>
            <a:ext cx="218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出席的，到场的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38204" y="3934476"/>
            <a:ext cx="218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礼物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38204" y="4369910"/>
            <a:ext cx="218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目前的，现在的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38204" y="5240244"/>
            <a:ext cx="218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呈现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38204" y="5702952"/>
            <a:ext cx="218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颁发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333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词汇三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reserve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n.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（野生生物）保护区；储藏（量</a:t>
            </a:r>
            <a:r>
              <a:rPr lang="zh-CN" altLang="en-US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2200" b="1" dirty="0" smtClean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	     </a:t>
            </a:r>
            <a:r>
              <a:rPr lang="zh-CN" altLang="en-US" sz="22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vt.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预订；预留；保留</a:t>
            </a:r>
            <a:r>
              <a:rPr lang="zh-CN" altLang="en-US" dirty="0"/>
              <a:t>	</a:t>
            </a:r>
          </a:p>
          <a:p>
            <a:r>
              <a:rPr lang="zh-CN" altLang="en-US" b="1" dirty="0"/>
              <a:t>◆教材原句</a:t>
            </a:r>
          </a:p>
          <a:p>
            <a:r>
              <a:rPr lang="en-US" altLang="zh-CN" dirty="0"/>
              <a:t>Hello from </a:t>
            </a:r>
            <a:r>
              <a:rPr lang="en-US" altLang="zh-CN" dirty="0" err="1"/>
              <a:t>Sanjiangyuan</a:t>
            </a:r>
            <a:r>
              <a:rPr lang="en-US" altLang="zh-CN" dirty="0"/>
              <a:t> National Nature </a:t>
            </a:r>
            <a:r>
              <a:rPr lang="en-US" altLang="zh-CN" b="1" dirty="0"/>
              <a:t>Reserve</a:t>
            </a:r>
            <a:r>
              <a:rPr lang="zh-CN" altLang="en-US" dirty="0"/>
              <a:t>（</a:t>
            </a:r>
            <a:r>
              <a:rPr lang="en-US" altLang="zh-CN" dirty="0"/>
              <a:t>SNNR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zh-CN" altLang="en-US" dirty="0" smtClean="0"/>
              <a:t>你好</a:t>
            </a:r>
            <a:r>
              <a:rPr lang="zh-CN" altLang="en-US" dirty="0"/>
              <a:t>，这里是三江源国家自然保护区。</a:t>
            </a:r>
          </a:p>
          <a:p>
            <a:r>
              <a:rPr lang="zh-CN" altLang="en-US" b="1" dirty="0"/>
              <a:t>◆要点必记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in reserve </a:t>
            </a:r>
            <a:r>
              <a:rPr lang="zh-CN" altLang="en-US" dirty="0"/>
              <a:t>储备，</a:t>
            </a:r>
            <a:r>
              <a:rPr lang="zh-CN" altLang="en-US" dirty="0" smtClean="0"/>
              <a:t>备用</a:t>
            </a:r>
            <a:r>
              <a:rPr lang="en-US" altLang="zh-CN" dirty="0" smtClean="0"/>
              <a:t>	</a:t>
            </a:r>
            <a:endParaRPr lang="zh-CN" altLang="en-US" dirty="0" smtClean="0"/>
          </a:p>
          <a:p>
            <a:r>
              <a:rPr lang="en-US" altLang="zh-CN" dirty="0" smtClean="0"/>
              <a:t>keep some money in reserve </a:t>
            </a:r>
            <a:r>
              <a:rPr lang="zh-CN" altLang="en-US" dirty="0" smtClean="0"/>
              <a:t>存钱备用</a:t>
            </a:r>
          </a:p>
          <a:p>
            <a:r>
              <a:rPr lang="en-US" altLang="zh-CN" dirty="0" smtClean="0"/>
              <a:t>a </a:t>
            </a:r>
            <a:r>
              <a:rPr lang="en-US" altLang="zh-CN" dirty="0"/>
              <a:t>nature reserve </a:t>
            </a:r>
            <a:r>
              <a:rPr lang="zh-CN" altLang="en-US" dirty="0" smtClean="0"/>
              <a:t>自然保护区</a:t>
            </a:r>
          </a:p>
          <a:p>
            <a:r>
              <a:rPr lang="en-US" altLang="zh-CN" dirty="0" smtClean="0"/>
              <a:t>a wildlife reserve </a:t>
            </a:r>
            <a:r>
              <a:rPr lang="zh-CN" altLang="en-US" dirty="0" smtClean="0"/>
              <a:t>野生动植物保护区</a:t>
            </a:r>
          </a:p>
          <a:p>
            <a:r>
              <a:rPr lang="zh-CN" altLang="en-US" dirty="0" smtClean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reserve sth. for sb./sth. </a:t>
            </a:r>
            <a:r>
              <a:rPr lang="zh-CN" altLang="en-US" dirty="0"/>
              <a:t>为</a:t>
            </a:r>
            <a:r>
              <a:rPr lang="en-US" altLang="zh-CN" dirty="0"/>
              <a:t>……</a:t>
            </a:r>
            <a:r>
              <a:rPr lang="zh-CN" altLang="en-US" dirty="0"/>
              <a:t>预订 </a:t>
            </a:r>
            <a:r>
              <a:rPr lang="en-US" altLang="zh-CN" dirty="0"/>
              <a:t>/ </a:t>
            </a:r>
            <a:r>
              <a:rPr lang="zh-CN" altLang="en-US" dirty="0"/>
              <a:t>保留某物</a:t>
            </a:r>
          </a:p>
          <a:p>
            <a:r>
              <a:rPr lang="en-US" altLang="zh-CN" dirty="0"/>
              <a:t>reserve one’s judgement/opinion</a:t>
            </a:r>
            <a:r>
              <a:rPr lang="zh-CN" altLang="en-US" dirty="0"/>
              <a:t>（</a:t>
            </a:r>
            <a:r>
              <a:rPr lang="en-US" altLang="zh-CN" dirty="0"/>
              <a:t>on sth.</a:t>
            </a:r>
            <a:r>
              <a:rPr lang="zh-CN" altLang="en-US" dirty="0"/>
              <a:t>） 保留某人（对某事）的看法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90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A double room with a balcony has been reserved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him.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“It’s such a nice place</a:t>
            </a:r>
            <a:r>
              <a:rPr lang="en-US" altLang="zh-CN" dirty="0" smtClean="0"/>
              <a:t>.” Mother </a:t>
            </a:r>
            <a:r>
              <a:rPr lang="en-US" altLang="zh-CN" dirty="0"/>
              <a:t>said as she sat at the table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reserve</a:t>
            </a:r>
            <a:r>
              <a:rPr lang="zh-CN" altLang="en-US" dirty="0"/>
              <a:t>）</a:t>
            </a:r>
            <a:r>
              <a:rPr lang="en-US" altLang="zh-CN" dirty="0"/>
              <a:t>for customers.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Keep a few pounds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（备用）</a:t>
            </a:r>
            <a:r>
              <a:rPr lang="en-US" altLang="zh-CN" dirty="0"/>
              <a:t>to cover unexpected costs.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I’d prefer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 </a:t>
            </a:r>
            <a:r>
              <a:rPr lang="zh-CN" altLang="en-US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 　　</a:t>
            </a:r>
            <a:r>
              <a:rPr lang="zh-CN" altLang="en-US" dirty="0"/>
              <a:t>（保留我的看法）</a:t>
            </a:r>
            <a:r>
              <a:rPr lang="en-US" altLang="zh-CN" dirty="0"/>
              <a:t>until I find all the evidence.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These seats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 </a:t>
            </a:r>
            <a:r>
              <a:rPr lang="zh-CN" altLang="en-US" u="sng" dirty="0"/>
              <a:t> 　　　　</a:t>
            </a:r>
            <a:r>
              <a:rPr lang="zh-CN" altLang="en-US" dirty="0"/>
              <a:t>（为</a:t>
            </a:r>
            <a:r>
              <a:rPr lang="en-US" altLang="zh-CN" dirty="0"/>
              <a:t>…… </a:t>
            </a:r>
            <a:r>
              <a:rPr lang="zh-CN" altLang="en-US" dirty="0"/>
              <a:t>保留）</a:t>
            </a:r>
            <a:r>
              <a:rPr lang="en-US" altLang="zh-CN" dirty="0"/>
              <a:t>special guests.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85492" y="1298909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for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36326" y="1761618"/>
            <a:ext cx="143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reserved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5342" y="3138726"/>
            <a:ext cx="223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reserve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5047" y="3590417"/>
            <a:ext cx="373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reserve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my       judgement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1319" y="4053125"/>
            <a:ext cx="34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are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reserved        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for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619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639000"/>
            <a:ext cx="10440000" cy="558000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词汇四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establish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v.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建立，设立	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◆教材原句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Well</a:t>
            </a:r>
            <a:r>
              <a:rPr lang="zh-CN" altLang="en-US" dirty="0"/>
              <a:t>，</a:t>
            </a:r>
            <a:r>
              <a:rPr lang="en-US" altLang="zh-CN" dirty="0"/>
              <a:t>SNNR was </a:t>
            </a:r>
            <a:r>
              <a:rPr lang="en-US" altLang="zh-CN" b="1" dirty="0"/>
              <a:t>established </a:t>
            </a:r>
            <a:r>
              <a:rPr lang="en-US" altLang="zh-CN" dirty="0"/>
              <a:t>in 2000... </a:t>
            </a:r>
            <a:r>
              <a:rPr lang="zh-CN" altLang="en-US" dirty="0" smtClean="0"/>
              <a:t>嗯，</a:t>
            </a:r>
            <a:r>
              <a:rPr lang="zh-CN" altLang="en-US" dirty="0"/>
              <a:t>三江源国家自然保护区建立于</a:t>
            </a:r>
            <a:r>
              <a:rPr lang="en-US" altLang="zh-CN" dirty="0"/>
              <a:t>2000 </a:t>
            </a:r>
            <a:r>
              <a:rPr lang="zh-CN" altLang="en-US" dirty="0"/>
              <a:t>年</a:t>
            </a:r>
            <a:r>
              <a:rPr lang="en-US" altLang="zh-CN" dirty="0"/>
              <a:t>…… 	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◆要点必记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establish a city/an empire </a:t>
            </a:r>
            <a:r>
              <a:rPr lang="zh-CN" altLang="en-US" dirty="0"/>
              <a:t>建立一座城市</a:t>
            </a:r>
            <a:r>
              <a:rPr lang="en-US" altLang="zh-CN" dirty="0"/>
              <a:t>/ </a:t>
            </a:r>
            <a:r>
              <a:rPr lang="zh-CN" altLang="en-US" dirty="0"/>
              <a:t>建立一个</a:t>
            </a:r>
            <a:r>
              <a:rPr lang="zh-CN" altLang="en-US" dirty="0" smtClean="0"/>
              <a:t>帝国</a:t>
            </a:r>
            <a:r>
              <a:rPr lang="en-US" altLang="zh-CN" dirty="0" smtClean="0"/>
              <a:t>	</a:t>
            </a:r>
          </a:p>
          <a:p>
            <a:pPr>
              <a:lnSpc>
                <a:spcPct val="140000"/>
              </a:lnSpc>
            </a:pPr>
            <a:r>
              <a:rPr lang="en-US" altLang="zh-CN" dirty="0" smtClean="0"/>
              <a:t>establish </a:t>
            </a:r>
            <a:r>
              <a:rPr lang="en-US" altLang="zh-CN" dirty="0"/>
              <a:t>funds </a:t>
            </a:r>
            <a:r>
              <a:rPr lang="zh-CN" altLang="en-US" dirty="0"/>
              <a:t>设立</a:t>
            </a:r>
            <a:r>
              <a:rPr lang="zh-CN" altLang="en-US" dirty="0" smtClean="0"/>
              <a:t>基金</a:t>
            </a:r>
            <a:r>
              <a:rPr lang="en-US" altLang="zh-CN" dirty="0" smtClean="0"/>
              <a:t>	</a:t>
            </a:r>
            <a:endParaRPr lang="zh-CN" altLang="en-US" dirty="0"/>
          </a:p>
          <a:p>
            <a:pPr>
              <a:lnSpc>
                <a:spcPct val="140000"/>
              </a:lnSpc>
            </a:pPr>
            <a:r>
              <a:rPr lang="en-US" altLang="zh-CN" dirty="0"/>
              <a:t>establish relations/links/contact</a:t>
            </a:r>
            <a:r>
              <a:rPr lang="zh-CN" altLang="en-US" dirty="0"/>
              <a:t>（</a:t>
            </a:r>
            <a:r>
              <a:rPr lang="en-US" altLang="zh-CN" dirty="0"/>
              <a:t>with sb.</a:t>
            </a:r>
            <a:r>
              <a:rPr lang="zh-CN" altLang="en-US" dirty="0"/>
              <a:t>） （与</a:t>
            </a:r>
            <a:r>
              <a:rPr lang="en-US" altLang="zh-CN" dirty="0"/>
              <a:t>……</a:t>
            </a:r>
            <a:r>
              <a:rPr lang="zh-CN" altLang="en-US" dirty="0"/>
              <a:t>）建立联系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establish whether/if... </a:t>
            </a:r>
            <a:r>
              <a:rPr lang="zh-CN" altLang="en-US" dirty="0"/>
              <a:t>确定是否</a:t>
            </a:r>
            <a:r>
              <a:rPr lang="en-US" altLang="zh-CN" dirty="0"/>
              <a:t>…… </a:t>
            </a:r>
          </a:p>
          <a:p>
            <a:pPr>
              <a:lnSpc>
                <a:spcPct val="140000"/>
              </a:lnSpc>
            </a:pPr>
            <a:r>
              <a:rPr lang="zh-CN" altLang="en-US" b="1" dirty="0"/>
              <a:t>◆词语辨析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establish</a:t>
            </a:r>
            <a:r>
              <a:rPr lang="zh-CN" altLang="en-US" dirty="0"/>
              <a:t>，</a:t>
            </a:r>
            <a:r>
              <a:rPr lang="en-US" altLang="zh-CN" dirty="0"/>
              <a:t>set up </a:t>
            </a:r>
            <a:r>
              <a:rPr lang="zh-CN" altLang="en-US" dirty="0"/>
              <a:t>与</a:t>
            </a:r>
            <a:r>
              <a:rPr lang="en-US" altLang="zh-CN" dirty="0"/>
              <a:t>open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establish </a:t>
            </a:r>
            <a:r>
              <a:rPr lang="zh-CN" altLang="en-US" dirty="0"/>
              <a:t>与 </a:t>
            </a:r>
            <a:r>
              <a:rPr lang="en-US" altLang="zh-CN" dirty="0"/>
              <a:t>set up </a:t>
            </a:r>
            <a:r>
              <a:rPr lang="zh-CN" altLang="en-US" dirty="0"/>
              <a:t>均表示“建立，</a:t>
            </a:r>
            <a:r>
              <a:rPr lang="zh-CN" altLang="en-US" dirty="0" smtClean="0"/>
              <a:t>设立</a:t>
            </a:r>
            <a:r>
              <a:rPr lang="zh-CN" altLang="en-US" dirty="0"/>
              <a:t>（公司、机构）”，</a:t>
            </a:r>
            <a:r>
              <a:rPr lang="en-US" altLang="zh-CN" dirty="0"/>
              <a:t>set up </a:t>
            </a:r>
            <a:r>
              <a:rPr lang="zh-CN" altLang="en-US" dirty="0"/>
              <a:t>不如 </a:t>
            </a:r>
            <a:r>
              <a:rPr lang="en-US" altLang="zh-CN" dirty="0"/>
              <a:t>establish </a:t>
            </a:r>
            <a:r>
              <a:rPr lang="zh-CN" altLang="en-US" dirty="0"/>
              <a:t>正式，是日常英语中的常用短语。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open </a:t>
            </a:r>
            <a:r>
              <a:rPr lang="zh-CN" altLang="en-US" dirty="0"/>
              <a:t>开设，开办（向公众提供服务的 企业，如商店、餐馆、酒店等）。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53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4039</TotalTime>
  <Words>707</Words>
  <Application>Microsoft Office PowerPoint</Application>
  <PresentationFormat>自定义</PresentationFormat>
  <Paragraphs>489</Paragraphs>
  <Slides>40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41" baseType="lpstr">
      <vt:lpstr>Office 主题​​</vt:lpstr>
      <vt:lpstr>UNIT 6　Earth first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山东金星书业文化发展有限公司</dc:creator>
  <cp:lastModifiedBy>jx16072</cp:lastModifiedBy>
  <cp:revision>945</cp:revision>
  <dcterms:created xsi:type="dcterms:W3CDTF">2018-05-18T09:56:38Z</dcterms:created>
  <dcterms:modified xsi:type="dcterms:W3CDTF">2019-11-06T01:06:03Z</dcterms:modified>
</cp:coreProperties>
</file>