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</p:sldMasterIdLst>
  <p:notesMasterIdLst>
    <p:notesMasterId r:id="rId25"/>
  </p:notesMasterIdLst>
  <p:sldIdLst>
    <p:sldId id="256" r:id="rId3"/>
    <p:sldId id="289" r:id="rId4"/>
    <p:sldId id="333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45" r:id="rId13"/>
    <p:sldId id="346" r:id="rId14"/>
    <p:sldId id="348" r:id="rId15"/>
    <p:sldId id="349" r:id="rId16"/>
    <p:sldId id="347" r:id="rId17"/>
    <p:sldId id="350" r:id="rId18"/>
    <p:sldId id="351" r:id="rId19"/>
    <p:sldId id="352" r:id="rId20"/>
    <p:sldId id="353" r:id="rId21"/>
    <p:sldId id="354" r:id="rId22"/>
    <p:sldId id="281" r:id="rId23"/>
    <p:sldId id="290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98D6"/>
    <a:srgbClr val="0000FF"/>
    <a:srgbClr val="3333FF"/>
    <a:srgbClr val="579BD9"/>
    <a:srgbClr val="87A9A7"/>
    <a:srgbClr val="009FB9"/>
    <a:srgbClr val="EAF5FB"/>
    <a:srgbClr val="DF5963"/>
    <a:srgbClr val="D86163"/>
    <a:srgbClr val="300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5" autoAdjust="0"/>
    <p:restoredTop sz="78963" autoAdjust="0"/>
  </p:normalViewPr>
  <p:slideViewPr>
    <p:cSldViewPr snapToGrid="0">
      <p:cViewPr varScale="1">
        <p:scale>
          <a:sx n="89" d="100"/>
          <a:sy n="89" d="100"/>
        </p:scale>
        <p:origin x="-348" y="-108"/>
      </p:cViewPr>
      <p:guideLst>
        <p:guide orient="horz" pos="2168"/>
        <p:guide pos="38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  <a:t>2019/5/30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1439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D3659F2C-4E93-4C22-91BD-3C273FA8C09C}" type="slidenum">
              <a:rPr lang="en-US" altLang="zh-CN"/>
              <a:pPr/>
              <a:t>14</a:t>
            </a:fld>
            <a:endParaRPr lang="en-US" altLang="zh-CN"/>
          </a:p>
        </p:txBody>
      </p:sp>
      <p:sp>
        <p:nvSpPr>
          <p:cNvPr id="3584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3584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zh-CN" smtClean="0"/>
          </a:p>
        </p:txBody>
      </p:sp>
      <p:sp>
        <p:nvSpPr>
          <p:cNvPr id="3584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/>
            <a:fld id="{685A3D31-8107-402C-A1FB-91847043C9C9}" type="slidenum">
              <a:rPr lang="en-US" altLang="zh-CN" sz="1200">
                <a:latin typeface="Calibri" pitchFamily="34" charset="0"/>
              </a:rPr>
              <a:pPr algn="r"/>
              <a:t>14</a:t>
            </a:fld>
            <a:endParaRPr lang="en-US" altLang="zh-CN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3891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  <p:sp>
        <p:nvSpPr>
          <p:cNvPr id="38915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C2E84D40-0D14-4F84-8F5B-EEFA65B0E1BC}" type="slidenum">
              <a:rPr lang="en-US" altLang="zh-CN"/>
              <a:pPr/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2019/5/30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2019/5/30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2019/5/30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2019/5/30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2019/5/30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2019/5/30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2019/5/30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2019/5/30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2019/5/30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2019/5/30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2019/5/30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2019/5/30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2019/5/30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2019/5/30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2019/5/30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2019/5/30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ags" Target="../tags/tag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2019/5/30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6035" y="-635"/>
            <a:ext cx="12244705" cy="685927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-30480" y="6303010"/>
            <a:ext cx="12245975" cy="551815"/>
          </a:xfrm>
          <a:prstGeom prst="rect">
            <a:avLst/>
          </a:prstGeom>
          <a:solidFill>
            <a:srgbClr val="009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LOGO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616565" y="161925"/>
            <a:ext cx="1407795" cy="430530"/>
          </a:xfrm>
          <a:prstGeom prst="rect">
            <a:avLst/>
          </a:prstGeom>
        </p:spPr>
      </p:pic>
      <p:pic>
        <p:nvPicPr>
          <p:cNvPr id="5" name="图片 4" descr="书本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701530" y="4909185"/>
            <a:ext cx="2852420" cy="1767840"/>
          </a:xfrm>
          <a:prstGeom prst="rect">
            <a:avLst/>
          </a:prstGeom>
        </p:spPr>
      </p:pic>
      <p:pic>
        <p:nvPicPr>
          <p:cNvPr id="12" name="图片 11" descr="线条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30480" y="6303645"/>
            <a:ext cx="12245340" cy="5511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2019/5/30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6035" y="-635"/>
            <a:ext cx="12244705" cy="685927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-30480" y="6303010"/>
            <a:ext cx="12245975" cy="551815"/>
          </a:xfrm>
          <a:prstGeom prst="rect">
            <a:avLst/>
          </a:prstGeom>
          <a:solidFill>
            <a:srgbClr val="009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LOGO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616565" y="161925"/>
            <a:ext cx="1407795" cy="430530"/>
          </a:xfrm>
          <a:prstGeom prst="rect">
            <a:avLst/>
          </a:prstGeom>
        </p:spPr>
      </p:pic>
      <p:pic>
        <p:nvPicPr>
          <p:cNvPr id="5" name="图片 4" descr="书本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701530" y="4909185"/>
            <a:ext cx="2852420" cy="1767840"/>
          </a:xfrm>
          <a:prstGeom prst="rect">
            <a:avLst/>
          </a:prstGeom>
        </p:spPr>
      </p:pic>
      <p:pic>
        <p:nvPicPr>
          <p:cNvPr id="12" name="图片 11" descr="线条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30480" y="6303645"/>
            <a:ext cx="12245340" cy="5511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33.png"/><Relationship Id="rId5" Type="http://schemas.openxmlformats.org/officeDocument/2006/relationships/image" Target="../media/image2.pn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2492290" y="1361151"/>
            <a:ext cx="7207421" cy="15036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5400" b="1" dirty="0" smtClean="0">
                <a:latin typeface="+mn-ea"/>
              </a:rPr>
              <a:t>  Section B(2a—2e)  </a:t>
            </a:r>
            <a:endParaRPr lang="en-US" altLang="zh-CN" sz="5400" b="1" dirty="0">
              <a:latin typeface="+mn-ea"/>
            </a:endParaRPr>
          </a:p>
        </p:txBody>
      </p:sp>
      <p:pic>
        <p:nvPicPr>
          <p:cNvPr id="24" name="图片 23" descr="书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8190" y="4932680"/>
            <a:ext cx="2852420" cy="1767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3533140" y="468050"/>
            <a:ext cx="480184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ln>
                  <a:noFill/>
                </a:ln>
                <a:solidFill>
                  <a:srgbClr val="009F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UNIT 7   Will people have  robots?</a:t>
            </a:r>
            <a:endParaRPr lang="zh-CN" altLang="en-US" sz="1600" dirty="0" smtClean="0">
              <a:ln>
                <a:noFill/>
              </a:ln>
              <a:solidFill>
                <a:srgbClr val="009FB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784428" y="630716"/>
            <a:ext cx="1993900" cy="76200"/>
            <a:chOff x="11867" y="1528"/>
            <a:chExt cx="3966" cy="120"/>
          </a:xfrm>
        </p:grpSpPr>
        <p:cxnSp>
          <p:nvCxnSpPr>
            <p:cNvPr id="10" name="直接连接符 9"/>
            <p:cNvCxnSpPr/>
            <p:nvPr/>
          </p:nvCxnSpPr>
          <p:spPr>
            <a:xfrm flipH="1" flipV="1">
              <a:off x="11867" y="1586"/>
              <a:ext cx="3966" cy="3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1217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269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312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354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398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442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495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533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7856855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8187055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846074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872744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900684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928624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1001649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986409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1" name="组合 50"/>
          <p:cNvGrpSpPr/>
          <p:nvPr/>
        </p:nvGrpSpPr>
        <p:grpSpPr>
          <a:xfrm>
            <a:off x="2098750" y="593886"/>
            <a:ext cx="1953895" cy="76200"/>
            <a:chOff x="11867" y="1528"/>
            <a:chExt cx="3966" cy="120"/>
          </a:xfrm>
        </p:grpSpPr>
        <p:cxnSp>
          <p:nvCxnSpPr>
            <p:cNvPr id="52" name="直接连接符 51"/>
            <p:cNvCxnSpPr/>
            <p:nvPr/>
          </p:nvCxnSpPr>
          <p:spPr>
            <a:xfrm flipH="1" flipV="1">
              <a:off x="11867" y="1586"/>
              <a:ext cx="3966" cy="3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 52"/>
            <p:cNvSpPr/>
            <p:nvPr/>
          </p:nvSpPr>
          <p:spPr>
            <a:xfrm>
              <a:off x="1217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1269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1312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1354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1398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1442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1495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1533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矩形 60"/>
          <p:cNvSpPr/>
          <p:nvPr/>
        </p:nvSpPr>
        <p:spPr>
          <a:xfrm>
            <a:off x="2510155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2840355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311404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338074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366014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393954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427609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451739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TextBox 5"/>
          <p:cNvSpPr txBox="1"/>
          <p:nvPr/>
        </p:nvSpPr>
        <p:spPr>
          <a:xfrm>
            <a:off x="4961715" y="3513049"/>
            <a:ext cx="2268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 </a:t>
            </a:r>
            <a:r>
              <a:rPr lang="en-US" altLang="zh-CN" sz="36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 </a:t>
            </a:r>
            <a:r>
              <a:rPr lang="zh-CN" altLang="en-US" sz="36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 时</a:t>
            </a:r>
          </a:p>
        </p:txBody>
      </p:sp>
      <p:sp>
        <p:nvSpPr>
          <p:cNvPr id="71" name="矩形 70"/>
          <p:cNvSpPr/>
          <p:nvPr/>
        </p:nvSpPr>
        <p:spPr>
          <a:xfrm>
            <a:off x="-93980" y="6553200"/>
            <a:ext cx="12421870" cy="406400"/>
          </a:xfrm>
          <a:prstGeom prst="rect">
            <a:avLst/>
          </a:prstGeom>
          <a:solidFill>
            <a:srgbClr val="009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29816" y="3596005"/>
            <a:ext cx="3875405" cy="2673985"/>
            <a:chOff x="276" y="5779"/>
            <a:chExt cx="6103" cy="4211"/>
          </a:xfrm>
        </p:grpSpPr>
        <p:pic>
          <p:nvPicPr>
            <p:cNvPr id="2" name="图片 1" descr="3(数学）全身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276" y="5779"/>
              <a:ext cx="4197" cy="421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 descr="2345_image_file_copy_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53" y="7768"/>
              <a:ext cx="2426" cy="210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圆角矩形 29"/>
          <p:cNvSpPr/>
          <p:nvPr/>
        </p:nvSpPr>
        <p:spPr>
          <a:xfrm>
            <a:off x="4863971" y="5200650"/>
            <a:ext cx="6953249" cy="10715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10000"/>
              </a:lnSpc>
              <a:spcBef>
                <a:spcPct val="500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i="1" dirty="0">
                <a:solidFill>
                  <a:schemeClr val="tx1"/>
                </a:solidFill>
                <a:latin typeface="Comic Sans MS" panose="030F0702030302020204" pitchFamily="66" charset="0"/>
              </a:rPr>
              <a:t>What are robots like in movies?</a:t>
            </a:r>
          </a:p>
        </p:txBody>
      </p:sp>
      <p:sp>
        <p:nvSpPr>
          <p:cNvPr id="29" name="圆角矩形 28"/>
          <p:cNvSpPr/>
          <p:nvPr/>
        </p:nvSpPr>
        <p:spPr>
          <a:xfrm>
            <a:off x="4863971" y="3932014"/>
            <a:ext cx="6953249" cy="10715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10000"/>
              </a:lnSpc>
              <a:spcBef>
                <a:spcPct val="500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i="1" dirty="0">
                <a:solidFill>
                  <a:schemeClr val="tx1"/>
                </a:solidFill>
                <a:latin typeface="Comic Sans MS" panose="030F0702030302020204" pitchFamily="66" charset="0"/>
              </a:rPr>
              <a:t>What can robots do today?</a:t>
            </a:r>
          </a:p>
        </p:txBody>
      </p:sp>
      <p:sp>
        <p:nvSpPr>
          <p:cNvPr id="28" name="圆角矩形 27"/>
          <p:cNvSpPr/>
          <p:nvPr/>
        </p:nvSpPr>
        <p:spPr>
          <a:xfrm>
            <a:off x="4863971" y="2661132"/>
            <a:ext cx="6953249" cy="10715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10000"/>
              </a:lnSpc>
              <a:spcBef>
                <a:spcPct val="500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i="1" dirty="0">
                <a:solidFill>
                  <a:schemeClr val="tx1"/>
                </a:solidFill>
                <a:latin typeface="Comic Sans MS" panose="030F0702030302020204" pitchFamily="66" charset="0"/>
              </a:rPr>
              <a:t>What will robots be like in the </a:t>
            </a:r>
          </a:p>
          <a:p>
            <a:pPr fontAlgn="auto">
              <a:lnSpc>
                <a:spcPct val="110000"/>
              </a:lnSpc>
              <a:spcBef>
                <a:spcPct val="500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i="1" dirty="0">
                <a:solidFill>
                  <a:schemeClr val="tx1"/>
                </a:solidFill>
                <a:latin typeface="Comic Sans MS" panose="030F0702030302020204" pitchFamily="66" charset="0"/>
              </a:rPr>
              <a:t>future?</a:t>
            </a:r>
          </a:p>
        </p:txBody>
      </p:sp>
      <p:sp>
        <p:nvSpPr>
          <p:cNvPr id="24" name="圆角矩形 23"/>
          <p:cNvSpPr/>
          <p:nvPr/>
        </p:nvSpPr>
        <p:spPr>
          <a:xfrm>
            <a:off x="4863969" y="1450267"/>
            <a:ext cx="6953251" cy="10715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10000"/>
              </a:lnSpc>
              <a:spcBef>
                <a:spcPct val="500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i="1" dirty="0">
                <a:solidFill>
                  <a:schemeClr val="tx1"/>
                </a:solidFill>
                <a:latin typeface="Comic Sans MS" panose="030F0702030302020204" pitchFamily="66" charset="0"/>
              </a:rPr>
              <a:t>Will robots think like humans in the future?</a:t>
            </a:r>
          </a:p>
        </p:txBody>
      </p:sp>
      <p:sp>
        <p:nvSpPr>
          <p:cNvPr id="20" name="圆角矩形 19"/>
          <p:cNvSpPr/>
          <p:nvPr/>
        </p:nvSpPr>
        <p:spPr>
          <a:xfrm>
            <a:off x="516259" y="5114925"/>
            <a:ext cx="2667000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5000"/>
              </a:spcBef>
              <a:buFontTx/>
              <a:buNone/>
              <a:defRPr/>
            </a:pPr>
            <a:r>
              <a:rPr lang="en-US" altLang="zh-CN" sz="2800" i="1">
                <a:solidFill>
                  <a:schemeClr val="tx1"/>
                </a:solidFill>
                <a:latin typeface="Comic Sans MS" panose="030F0702030302020204" pitchFamily="66" charset="0"/>
              </a:rPr>
              <a:t>Para. 4</a:t>
            </a:r>
          </a:p>
        </p:txBody>
      </p:sp>
      <p:sp>
        <p:nvSpPr>
          <p:cNvPr id="25" name="圆角矩形 24"/>
          <p:cNvSpPr/>
          <p:nvPr/>
        </p:nvSpPr>
        <p:spPr>
          <a:xfrm>
            <a:off x="582558" y="4089177"/>
            <a:ext cx="2571751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10000"/>
              </a:lnSpc>
              <a:spcBef>
                <a:spcPct val="500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i="1" dirty="0">
                <a:solidFill>
                  <a:schemeClr val="tx1"/>
                </a:solidFill>
                <a:latin typeface="Comic Sans MS" panose="030F0702030302020204" pitchFamily="66" charset="0"/>
              </a:rPr>
              <a:t>Para. 3</a:t>
            </a:r>
          </a:p>
        </p:txBody>
      </p:sp>
      <p:sp>
        <p:nvSpPr>
          <p:cNvPr id="26" name="圆角矩形 25"/>
          <p:cNvSpPr/>
          <p:nvPr/>
        </p:nvSpPr>
        <p:spPr>
          <a:xfrm>
            <a:off x="571501" y="2947595"/>
            <a:ext cx="2571751" cy="10386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10000"/>
              </a:lnSpc>
              <a:spcBef>
                <a:spcPct val="500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i="1" dirty="0">
                <a:solidFill>
                  <a:schemeClr val="tx1"/>
                </a:solidFill>
                <a:latin typeface="Comic Sans MS" panose="030F0702030302020204" pitchFamily="66" charset="0"/>
              </a:rPr>
              <a:t>Para. 2</a:t>
            </a:r>
          </a:p>
        </p:txBody>
      </p:sp>
      <p:sp>
        <p:nvSpPr>
          <p:cNvPr id="27" name="圆角矩形 26"/>
          <p:cNvSpPr/>
          <p:nvPr/>
        </p:nvSpPr>
        <p:spPr>
          <a:xfrm>
            <a:off x="582558" y="1773237"/>
            <a:ext cx="2476500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10000"/>
              </a:lnSpc>
              <a:spcBef>
                <a:spcPct val="500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i="1" dirty="0">
                <a:solidFill>
                  <a:schemeClr val="tx1"/>
                </a:solidFill>
                <a:latin typeface="Comic Sans MS" panose="030F0702030302020204" pitchFamily="66" charset="0"/>
              </a:rPr>
              <a:t>Para. 1</a:t>
            </a:r>
          </a:p>
        </p:txBody>
      </p:sp>
      <p:sp>
        <p:nvSpPr>
          <p:cNvPr id="15370" name="Rectangle 3"/>
          <p:cNvSpPr>
            <a:spLocks noChangeArrowheads="1"/>
          </p:cNvSpPr>
          <p:nvPr/>
        </p:nvSpPr>
        <p:spPr bwMode="auto">
          <a:xfrm>
            <a:off x="724648" y="707886"/>
            <a:ext cx="10517094" cy="9540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perspectiveRigh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buFontTx/>
              <a:buNone/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Read the article and match each paragraph with the question it discusses.</a:t>
            </a:r>
            <a:endParaRPr lang="zh-CN" altLang="en-US" sz="28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57496" y="0"/>
            <a:ext cx="31266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kern="10" spc="-360" dirty="0" smtClean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/>
              </a:rPr>
              <a:t>Fast reading</a:t>
            </a:r>
            <a:endParaRPr lang="zh-CN" altLang="en-US" sz="4000" dirty="0"/>
          </a:p>
        </p:txBody>
      </p:sp>
      <p:cxnSp>
        <p:nvCxnSpPr>
          <p:cNvPr id="15" name="直接连接符 11"/>
          <p:cNvCxnSpPr>
            <a:cxnSpLocks noChangeShapeType="1"/>
          </p:cNvCxnSpPr>
          <p:nvPr/>
        </p:nvCxnSpPr>
        <p:spPr bwMode="auto">
          <a:xfrm>
            <a:off x="3054221" y="2521829"/>
            <a:ext cx="1809750" cy="3037083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直接连接符 11"/>
          <p:cNvCxnSpPr>
            <a:cxnSpLocks noChangeShapeType="1"/>
            <a:stCxn id="26" idx="3"/>
            <a:endCxn id="29" idx="1"/>
          </p:cNvCxnSpPr>
          <p:nvPr/>
        </p:nvCxnSpPr>
        <p:spPr bwMode="auto">
          <a:xfrm>
            <a:off x="3143252" y="3466904"/>
            <a:ext cx="1720719" cy="100089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直接连接符 11"/>
          <p:cNvCxnSpPr>
            <a:cxnSpLocks noChangeShapeType="1"/>
            <a:stCxn id="24" idx="1"/>
          </p:cNvCxnSpPr>
          <p:nvPr/>
        </p:nvCxnSpPr>
        <p:spPr bwMode="auto">
          <a:xfrm flipH="1">
            <a:off x="3143252" y="1986048"/>
            <a:ext cx="1720717" cy="263974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直接连接符 11"/>
          <p:cNvCxnSpPr>
            <a:cxnSpLocks noChangeShapeType="1"/>
            <a:stCxn id="28" idx="1"/>
          </p:cNvCxnSpPr>
          <p:nvPr/>
        </p:nvCxnSpPr>
        <p:spPr bwMode="auto">
          <a:xfrm flipH="1">
            <a:off x="3159844" y="3196913"/>
            <a:ext cx="1704127" cy="2421731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1204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1151067" y="1731980"/>
            <a:ext cx="9333363" cy="4147471"/>
          </a:xfrm>
          <a:prstGeom prst="roundRect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57056" y="1173909"/>
            <a:ext cx="1864732" cy="14532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91719" y="2186154"/>
            <a:ext cx="10668000" cy="385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</a:rPr>
              <a:t>1. What are the robots usually like in the movies?</a:t>
            </a:r>
          </a:p>
          <a:p>
            <a:pPr>
              <a:lnSpc>
                <a:spcPct val="140000"/>
              </a:lnSpc>
            </a:pPr>
            <a:r>
              <a:rPr lang="en-US" altLang="zh-CN" sz="2400" b="1" dirty="0">
                <a:latin typeface="Times New Roman" pitchFamily="18" charset="0"/>
              </a:rPr>
              <a:t>They are usually like________________.</a:t>
            </a:r>
          </a:p>
          <a:p>
            <a:pPr>
              <a:lnSpc>
                <a:spcPct val="14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</a:rPr>
              <a:t>2.What can robots do?</a:t>
            </a:r>
          </a:p>
          <a:p>
            <a:pPr>
              <a:lnSpc>
                <a:spcPct val="150000"/>
              </a:lnSpc>
              <a:buFont typeface="Arial" pitchFamily="34" charset="0"/>
              <a:buAutoNum type="arabicParenR"/>
            </a:pPr>
            <a:r>
              <a:rPr lang="en-US" altLang="zh-CN" sz="2400" b="1" dirty="0">
                <a:latin typeface="Times New Roman" pitchFamily="18" charset="0"/>
              </a:rPr>
              <a:t>They can help with the ___________.</a:t>
            </a:r>
          </a:p>
          <a:p>
            <a:pPr>
              <a:lnSpc>
                <a:spcPct val="150000"/>
              </a:lnSpc>
              <a:buFont typeface="Arial" pitchFamily="34" charset="0"/>
              <a:buAutoNum type="arabicParenR"/>
            </a:pPr>
            <a:r>
              <a:rPr lang="en-US" altLang="zh-CN" sz="2400" b="1" dirty="0">
                <a:latin typeface="Times New Roman" pitchFamily="18" charset="0"/>
              </a:rPr>
              <a:t>They can do jobs like working in _______ or___________ places.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itchFamily="18" charset="0"/>
              </a:rPr>
              <a:t>3)They can work in __________, like building _________.</a:t>
            </a:r>
          </a:p>
          <a:p>
            <a:pPr>
              <a:lnSpc>
                <a:spcPct val="150000"/>
              </a:lnSpc>
            </a:pPr>
            <a:endParaRPr lang="en-US" altLang="zh-CN" sz="2400" b="1" dirty="0"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33136" y="3817173"/>
            <a:ext cx="3048000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housework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33070" y="4348779"/>
            <a:ext cx="2286000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dirty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89662" y="4354157"/>
            <a:ext cx="2743200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dangerous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02078" y="4886659"/>
            <a:ext cx="2438400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factories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83079" y="4925210"/>
            <a:ext cx="1625600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cars</a:t>
            </a:r>
          </a:p>
        </p:txBody>
      </p:sp>
      <p:sp>
        <p:nvSpPr>
          <p:cNvPr id="82965" name="Text Box 21"/>
          <p:cNvSpPr txBox="1">
            <a:spLocks noChangeArrowheads="1"/>
          </p:cNvSpPr>
          <p:nvPr/>
        </p:nvSpPr>
        <p:spPr bwMode="auto">
          <a:xfrm>
            <a:off x="4431027" y="2761630"/>
            <a:ext cx="2199641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human</a:t>
            </a:r>
            <a:r>
              <a:rPr lang="en-US" altLang="zh-CN" dirty="0"/>
              <a:t> </a:t>
            </a:r>
            <a:r>
              <a:rPr lang="en-US" altLang="zh-CN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servants</a:t>
            </a:r>
          </a:p>
        </p:txBody>
      </p:sp>
      <p:sp>
        <p:nvSpPr>
          <p:cNvPr id="15" name="矩形 14"/>
          <p:cNvSpPr/>
          <p:nvPr/>
        </p:nvSpPr>
        <p:spPr>
          <a:xfrm>
            <a:off x="257495" y="139849"/>
            <a:ext cx="38095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kern="10" spc="-360" dirty="0" smtClean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/>
              </a:rPr>
              <a:t>Careful reading</a:t>
            </a:r>
            <a:endParaRPr lang="zh-CN" altLang="en-US" sz="4000" dirty="0"/>
          </a:p>
        </p:txBody>
      </p:sp>
      <p:sp>
        <p:nvSpPr>
          <p:cNvPr id="4" name="矩形 3"/>
          <p:cNvSpPr/>
          <p:nvPr/>
        </p:nvSpPr>
        <p:spPr>
          <a:xfrm>
            <a:off x="754483" y="956647"/>
            <a:ext cx="7441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Paragraphs 1-2 and answer the questions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26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2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/>
      <p:bldP spid="12" grpId="0"/>
      <p:bldP spid="13" grpId="0"/>
      <p:bldP spid="14" grpId="0"/>
      <p:bldP spid="829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3691467" y="609601"/>
            <a:ext cx="59520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800" b="1" i="1" dirty="0">
                <a:solidFill>
                  <a:srgbClr val="7030A0"/>
                </a:solidFill>
                <a:latin typeface="Times New Roman" pitchFamily="18" charset="0"/>
              </a:rPr>
              <a:t>Who do you agree with?</a:t>
            </a:r>
            <a:endParaRPr lang="en-US" altLang="zh-CN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184" y="2492376"/>
            <a:ext cx="5715000" cy="31700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ts val="4000"/>
              </a:lnSpc>
              <a:buFontTx/>
              <a:buNone/>
              <a:defRPr/>
            </a:pP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Some scientists think that in the future they will 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robots more like humans. For example, some robots in Japan can ________and________. They think robots will even be able to ________like humans in 25 to 50 years.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2492375"/>
            <a:ext cx="5664200" cy="26571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ts val="4000"/>
              </a:lnSpc>
              <a:buFontTx/>
              <a:buNone/>
              <a:defRPr/>
            </a:pP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scientists think it will be difficult to make robots _______like humans. For example, James White thinks robots will never be able to ______ ______and ______ where they are.</a:t>
            </a:r>
          </a:p>
        </p:txBody>
      </p:sp>
      <p:sp>
        <p:nvSpPr>
          <p:cNvPr id="10" name="下箭头 9"/>
          <p:cNvSpPr/>
          <p:nvPr/>
        </p:nvSpPr>
        <p:spPr>
          <a:xfrm>
            <a:off x="2446867" y="2205038"/>
            <a:ext cx="285751" cy="21431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11" name="下箭头 10"/>
          <p:cNvSpPr/>
          <p:nvPr/>
        </p:nvSpPr>
        <p:spPr>
          <a:xfrm>
            <a:off x="8674101" y="2193926"/>
            <a:ext cx="285751" cy="21431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413502" y="4100514"/>
            <a:ext cx="1428749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400" b="1" i="1" dirty="0">
                <a:solidFill>
                  <a:srgbClr val="FF0000"/>
                </a:solidFill>
                <a:latin typeface="Times New Roman" pitchFamily="18" charset="0"/>
              </a:rPr>
              <a:t>walk</a:t>
            </a:r>
            <a:endParaRPr lang="en-US" altLang="zh-CN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2190752" y="4100514"/>
            <a:ext cx="1428749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400" b="1" i="1" dirty="0">
                <a:solidFill>
                  <a:srgbClr val="FF0000"/>
                </a:solidFill>
                <a:latin typeface="Times New Roman" pitchFamily="18" charset="0"/>
              </a:rPr>
              <a:t>dance</a:t>
            </a:r>
            <a:endParaRPr lang="en-US" altLang="zh-CN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7828431" y="3094783"/>
            <a:ext cx="1714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400" b="1" i="1" dirty="0">
                <a:solidFill>
                  <a:srgbClr val="FF0000"/>
                </a:solidFill>
                <a:latin typeface="Times New Roman" pitchFamily="18" charset="0"/>
              </a:rPr>
              <a:t>think</a:t>
            </a:r>
            <a:endParaRPr lang="en-US" altLang="zh-CN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8352305" y="4073296"/>
            <a:ext cx="238124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400" b="1" i="1" dirty="0">
                <a:solidFill>
                  <a:srgbClr val="FF0000"/>
                </a:solidFill>
                <a:latin typeface="Times New Roman" pitchFamily="18" charset="0"/>
              </a:rPr>
              <a:t>wake     up</a:t>
            </a:r>
            <a:endParaRPr lang="en-US" altLang="zh-CN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2923056" y="4586962"/>
            <a:ext cx="1428749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400" b="1" i="1" dirty="0">
                <a:solidFill>
                  <a:srgbClr val="FF0000"/>
                </a:solidFill>
                <a:latin typeface="Times New Roman" pitchFamily="18" charset="0"/>
              </a:rPr>
              <a:t>talk</a:t>
            </a:r>
            <a:endParaRPr lang="en-US" altLang="zh-CN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10733554" y="4094827"/>
            <a:ext cx="142874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400" b="1" i="1" dirty="0">
                <a:solidFill>
                  <a:srgbClr val="FF0000"/>
                </a:solidFill>
                <a:latin typeface="Times New Roman" pitchFamily="18" charset="0"/>
              </a:rPr>
              <a:t>know</a:t>
            </a:r>
            <a:endParaRPr lang="en-US" altLang="zh-CN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7" name="TextBox 20"/>
          <p:cNvSpPr txBox="1">
            <a:spLocks noChangeArrowheads="1"/>
          </p:cNvSpPr>
          <p:nvPr/>
        </p:nvSpPr>
        <p:spPr bwMode="auto">
          <a:xfrm>
            <a:off x="4667253" y="1071563"/>
            <a:ext cx="1787336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6000" b="1" dirty="0">
                <a:solidFill>
                  <a:srgbClr val="C00000"/>
                </a:solidFill>
                <a:latin typeface="Arial Black" pitchFamily="34" charset="0"/>
              </a:rPr>
              <a:t>VS.</a:t>
            </a:r>
          </a:p>
        </p:txBody>
      </p:sp>
      <p:sp>
        <p:nvSpPr>
          <p:cNvPr id="12304" name="Rectangle 5"/>
          <p:cNvSpPr>
            <a:spLocks noChangeArrowheads="1"/>
          </p:cNvSpPr>
          <p:nvPr/>
        </p:nvSpPr>
        <p:spPr bwMode="auto">
          <a:xfrm>
            <a:off x="239104" y="80683"/>
            <a:ext cx="7190396" cy="6524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Paragraph. 3 and complete the form.</a:t>
            </a:r>
          </a:p>
        </p:txBody>
      </p:sp>
      <p:sp>
        <p:nvSpPr>
          <p:cNvPr id="21" name="波形 20"/>
          <p:cNvSpPr/>
          <p:nvPr/>
        </p:nvSpPr>
        <p:spPr>
          <a:xfrm>
            <a:off x="1238252" y="785813"/>
            <a:ext cx="2381249" cy="1200150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scientists</a:t>
            </a:r>
          </a:p>
        </p:txBody>
      </p:sp>
      <p:sp>
        <p:nvSpPr>
          <p:cNvPr id="22" name="波形 21"/>
          <p:cNvSpPr/>
          <p:nvPr/>
        </p:nvSpPr>
        <p:spPr>
          <a:xfrm>
            <a:off x="7429501" y="857251"/>
            <a:ext cx="2476500" cy="1128713"/>
          </a:xfrm>
          <a:prstGeom prst="wav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scientists</a:t>
            </a:r>
          </a:p>
        </p:txBody>
      </p:sp>
      <p:cxnSp>
        <p:nvCxnSpPr>
          <p:cNvPr id="27" name="直接箭头连接符 26"/>
          <p:cNvCxnSpPr/>
          <p:nvPr/>
        </p:nvCxnSpPr>
        <p:spPr>
          <a:xfrm rot="16200000" flipV="1">
            <a:off x="490539" y="1676402"/>
            <a:ext cx="1514475" cy="190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rot="5400000" flipH="1" flipV="1">
            <a:off x="6716184" y="1713442"/>
            <a:ext cx="1428750" cy="21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89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527051" y="2208214"/>
            <a:ext cx="11176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04800"/>
            <a:r>
              <a:rPr lang="en-US" altLang="zh-CN" sz="3200" b="1">
                <a:latin typeface="Times New Roman" pitchFamily="18" charset="0"/>
              </a:rPr>
              <a:t>          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482165" y="589287"/>
            <a:ext cx="6783294" cy="6524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  <a:buFontTx/>
              <a:buNone/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Para. 4 and complete the diagram.</a:t>
            </a: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844127" y="3196392"/>
            <a:ext cx="2480235" cy="954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800" b="1" i="1" dirty="0">
                <a:solidFill>
                  <a:srgbClr val="000000"/>
                </a:solidFill>
                <a:latin typeface="Times New Roman" pitchFamily="18" charset="0"/>
              </a:rPr>
              <a:t>Robots in the future </a:t>
            </a:r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3630084" y="2042292"/>
            <a:ext cx="7850716" cy="1169551"/>
          </a:xfrm>
          <a:prstGeom prst="rect">
            <a:avLst/>
          </a:prstGeom>
          <a:noFill/>
          <a:ln>
            <a:noFill/>
          </a:ln>
          <a:effectLst>
            <a:outerShdw dist="35921" dir="2700000" sy="50000" kx="2205167" algn="bl" rotWithShape="0">
              <a:srgbClr val="C0C0C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 i="1" dirty="0">
                <a:solidFill>
                  <a:srgbClr val="000000"/>
                </a:solidFill>
                <a:latin typeface="Times New Roman" pitchFamily="18" charset="0"/>
              </a:rPr>
              <a:t>How long:  It may take   ________________</a:t>
            </a:r>
          </a:p>
          <a:p>
            <a:pPr>
              <a:spcBef>
                <a:spcPct val="50000"/>
              </a:spcBef>
            </a:pPr>
            <a:endParaRPr lang="en-US" altLang="zh-CN" sz="28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3630085" y="2895601"/>
            <a:ext cx="8561916" cy="3452813"/>
          </a:xfrm>
          <a:prstGeom prst="rect">
            <a:avLst/>
          </a:prstGeom>
          <a:noFill/>
          <a:ln>
            <a:noFill/>
          </a:ln>
          <a:effectLst>
            <a:outerShdw dist="35921" dir="2700000" sy="50000" kx="2205167" algn="bl" rotWithShape="0">
              <a:srgbClr val="C0C0C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b="1" i="1" dirty="0">
                <a:solidFill>
                  <a:srgbClr val="000000"/>
                </a:solidFill>
                <a:latin typeface="Times New Roman" pitchFamily="18" charset="0"/>
              </a:rPr>
              <a:t>Shapes:  _________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b="1" i="1" dirty="0">
                <a:solidFill>
                  <a:srgbClr val="000000"/>
                </a:solidFill>
                <a:latin typeface="Times New Roman" pitchFamily="18" charset="0"/>
              </a:rPr>
              <a:t>              _________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b="1" i="1" dirty="0">
                <a:solidFill>
                  <a:srgbClr val="000000"/>
                </a:solidFill>
                <a:latin typeface="Times New Roman" pitchFamily="18" charset="0"/>
              </a:rPr>
              <a:t>in India:_______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b="1" i="1" dirty="0">
                <a:solidFill>
                  <a:srgbClr val="000000"/>
                </a:solidFill>
                <a:latin typeface="Times New Roman" pitchFamily="18" charset="0"/>
              </a:rPr>
              <a:t>used for: ___________________</a:t>
            </a:r>
          </a:p>
          <a:p>
            <a:pPr>
              <a:spcBef>
                <a:spcPct val="50000"/>
              </a:spcBef>
            </a:pPr>
            <a:endParaRPr lang="en-US" altLang="zh-CN" sz="2800" dirty="0">
              <a:solidFill>
                <a:srgbClr val="000000"/>
              </a:solidFill>
            </a:endParaRP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7309227" y="1997466"/>
            <a:ext cx="3915833" cy="519113"/>
          </a:xfrm>
          <a:prstGeom prst="rect">
            <a:avLst/>
          </a:prstGeom>
          <a:noFill/>
          <a:ln>
            <a:noFill/>
          </a:ln>
          <a:effectLst>
            <a:outerShdw dist="35921" dir="2700000" sy="50000" kx="2205167" algn="bl" rotWithShape="0">
              <a:srgbClr val="C0C0C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itchFamily="18" charset="0"/>
              </a:rPr>
              <a:t>hundreds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itchFamily="18" charset="0"/>
              </a:rPr>
              <a:t>of years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5099051" y="2940427"/>
            <a:ext cx="2032000" cy="519113"/>
          </a:xfrm>
          <a:prstGeom prst="rect">
            <a:avLst/>
          </a:prstGeom>
          <a:noFill/>
          <a:ln>
            <a:noFill/>
          </a:ln>
          <a:effectLst>
            <a:outerShdw dist="35921" dir="2700000" sy="50000" kx="2205167" algn="bl" rotWithShape="0">
              <a:srgbClr val="C0C0C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itchFamily="18" charset="0"/>
              </a:rPr>
              <a:t>humans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5099051" y="3673436"/>
            <a:ext cx="1921933" cy="519113"/>
          </a:xfrm>
          <a:prstGeom prst="rect">
            <a:avLst/>
          </a:prstGeom>
          <a:noFill/>
          <a:ln>
            <a:noFill/>
          </a:ln>
          <a:effectLst>
            <a:outerShdw dist="35921" dir="2700000" sy="50000" kx="2205167" algn="bl" rotWithShape="0">
              <a:srgbClr val="C0C0C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</a:rPr>
              <a:t>animals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5101543" y="4362450"/>
            <a:ext cx="2207684" cy="519113"/>
          </a:xfrm>
          <a:prstGeom prst="rect">
            <a:avLst/>
          </a:prstGeom>
          <a:noFill/>
          <a:ln>
            <a:noFill/>
          </a:ln>
          <a:effectLst>
            <a:outerShdw dist="35921" dir="2700000" sy="50000" kx="2205167" algn="bl" rotWithShape="0">
              <a:srgbClr val="C0C0C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itchFamily="18" charset="0"/>
              </a:rPr>
              <a:t>snakes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5101543" y="5047132"/>
            <a:ext cx="5281084" cy="523875"/>
          </a:xfrm>
          <a:prstGeom prst="rect">
            <a:avLst/>
          </a:prstGeom>
          <a:noFill/>
          <a:ln>
            <a:noFill/>
          </a:ln>
          <a:effectLst>
            <a:outerShdw dist="35921" dir="2700000" sy="50000" kx="2205167" algn="bl" rotWithShape="0">
              <a:srgbClr val="C0C0C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</a:rPr>
              <a:t>help look for people…</a:t>
            </a:r>
          </a:p>
        </p:txBody>
      </p:sp>
    </p:spTree>
    <p:extLst>
      <p:ext uri="{BB962C8B-B14F-4D97-AF65-F5344CB8AC3E}">
        <p14:creationId xmlns:p14="http://schemas.microsoft.com/office/powerpoint/2010/main" val="3365041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/>
      <p:bldP spid="34826" grpId="0"/>
      <p:bldP spid="34827" grpId="0"/>
      <p:bldP spid="34828" grpId="0"/>
      <p:bldP spid="348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50"/>
          <p:cNvGrpSpPr>
            <a:grpSpLocks/>
          </p:cNvGrpSpPr>
          <p:nvPr/>
        </p:nvGrpSpPr>
        <p:grpSpPr bwMode="auto">
          <a:xfrm>
            <a:off x="4319421" y="750897"/>
            <a:ext cx="7794687" cy="5392737"/>
            <a:chOff x="3357171" y="1285874"/>
            <a:chExt cx="5845376" cy="5393831"/>
          </a:xfrm>
        </p:grpSpPr>
        <p:grpSp>
          <p:nvGrpSpPr>
            <p:cNvPr id="34818" name="Group 63"/>
            <p:cNvGrpSpPr>
              <a:grpSpLocks/>
            </p:cNvGrpSpPr>
            <p:nvPr/>
          </p:nvGrpSpPr>
          <p:grpSpPr bwMode="auto">
            <a:xfrm>
              <a:off x="3357171" y="1285874"/>
              <a:ext cx="5845376" cy="4029076"/>
              <a:chOff x="1885" y="974"/>
              <a:chExt cx="3730" cy="2538"/>
            </a:xfrm>
          </p:grpSpPr>
          <p:sp>
            <p:nvSpPr>
              <p:cNvPr id="296982" name="Text Box 22"/>
              <p:cNvSpPr txBox="1">
                <a:spLocks noChangeArrowheads="1"/>
              </p:cNvSpPr>
              <p:nvPr/>
            </p:nvSpPr>
            <p:spPr bwMode="auto">
              <a:xfrm>
                <a:off x="1923" y="3202"/>
                <a:ext cx="3692" cy="3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buFontTx/>
                  <a:buNone/>
                  <a:defRPr/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They can __________________under the buildings.</a:t>
                </a:r>
              </a:p>
            </p:txBody>
          </p:sp>
          <p:grpSp>
            <p:nvGrpSpPr>
              <p:cNvPr id="34820" name="Group 62"/>
              <p:cNvGrpSpPr>
                <a:grpSpLocks/>
              </p:cNvGrpSpPr>
              <p:nvPr/>
            </p:nvGrpSpPr>
            <p:grpSpPr bwMode="auto">
              <a:xfrm>
                <a:off x="1885" y="974"/>
                <a:ext cx="3602" cy="1801"/>
                <a:chOff x="1885" y="974"/>
                <a:chExt cx="3602" cy="1801"/>
              </a:xfrm>
            </p:grpSpPr>
            <p:sp>
              <p:nvSpPr>
                <p:cNvPr id="23592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885" y="974"/>
                  <a:ext cx="3602" cy="518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tIns="10800" bIns="10800">
                  <a:spAutoFit/>
                </a:bodyPr>
                <a:lstStyle/>
                <a:p>
                  <a:pPr>
                    <a:spcBef>
                      <a:spcPct val="50000"/>
                    </a:spcBef>
                    <a:buFontTx/>
                    <a:buNone/>
                    <a:defRPr/>
                  </a:pPr>
                  <a:r>
                    <a:rPr lang="en-US" altLang="zh-CN" sz="26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They can help _______________and _______in dirty or dangerous places</a:t>
                  </a:r>
                  <a:r>
                    <a:rPr lang="en-US" altLang="zh-CN" sz="2600" b="1" dirty="0">
                      <a:latin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23593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923" y="2515"/>
                  <a:ext cx="3055" cy="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ct val="50000"/>
                    </a:spcBef>
                    <a:buFontTx/>
                    <a:buNone/>
                    <a:defRPr/>
                  </a:pPr>
                  <a:r>
                    <a:rPr lang="en-US" altLang="zh-CN" sz="2600" b="1" dirty="0">
                      <a:latin typeface="Times New Roman" panose="02020603050405020304" pitchFamily="18" charset="0"/>
                    </a:rPr>
                    <a:t>They can______ and _______.</a:t>
                  </a:r>
                </a:p>
              </p:txBody>
            </p:sp>
            <p:sp>
              <p:nvSpPr>
                <p:cNvPr id="23594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1886" y="1739"/>
                  <a:ext cx="3555" cy="518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tIns="10800" bIns="10800">
                  <a:spAutoFit/>
                </a:bodyPr>
                <a:lstStyle/>
                <a:p>
                  <a:pPr>
                    <a:spcBef>
                      <a:spcPct val="50000"/>
                    </a:spcBef>
                    <a:buFontTx/>
                    <a:buNone/>
                    <a:defRPr/>
                  </a:pPr>
                  <a:r>
                    <a:rPr lang="en-US" altLang="zh-CN" sz="2600" b="1" dirty="0">
                      <a:latin typeface="Times New Roman" panose="02020603050405020304" pitchFamily="18" charset="0"/>
                    </a:rPr>
                    <a:t>They can help to</a:t>
                  </a:r>
                  <a:r>
                    <a:rPr lang="en-US" altLang="zh-CN" sz="26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 </a:t>
                  </a:r>
                  <a:r>
                    <a:rPr lang="en-US" altLang="zh-CN" sz="2600" b="1" dirty="0">
                      <a:latin typeface="Times New Roman" panose="02020603050405020304" pitchFamily="18" charset="0"/>
                    </a:rPr>
                    <a:t>_________ and _______________over and over again .</a:t>
                  </a:r>
                </a:p>
              </p:txBody>
            </p:sp>
          </p:grpSp>
        </p:grpSp>
        <p:sp>
          <p:nvSpPr>
            <p:cNvPr id="44" name="Text Box 22"/>
            <p:cNvSpPr txBox="1">
              <a:spLocks noChangeArrowheads="1"/>
            </p:cNvSpPr>
            <p:nvPr/>
          </p:nvSpPr>
          <p:spPr bwMode="auto">
            <a:xfrm>
              <a:off x="3358759" y="5787349"/>
              <a:ext cx="4456799" cy="89235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en-US" altLang="zh-CN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They will  be able to ______________ or _________________.</a:t>
              </a:r>
            </a:p>
          </p:txBody>
        </p:sp>
      </p:grp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800322" y="1930792"/>
            <a:ext cx="2565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600" b="1" dirty="0">
                <a:solidFill>
                  <a:srgbClr val="FF0000"/>
                </a:solidFill>
                <a:latin typeface="Times New Roman" pitchFamily="18" charset="0"/>
              </a:rPr>
              <a:t>build cars </a:t>
            </a: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4469668" y="2293575"/>
            <a:ext cx="3333749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600" b="1" dirty="0">
                <a:solidFill>
                  <a:srgbClr val="FF0000"/>
                </a:solidFill>
                <a:latin typeface="Times New Roman" pitchFamily="18" charset="0"/>
              </a:rPr>
              <a:t>do simple jobs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776141" y="4193183"/>
            <a:ext cx="41910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600" b="1" dirty="0">
                <a:solidFill>
                  <a:srgbClr val="FF0000"/>
                </a:solidFill>
                <a:latin typeface="Times New Roman" pitchFamily="18" charset="0"/>
              </a:rPr>
              <a:t>help look for people</a:t>
            </a:r>
            <a:r>
              <a:rPr lang="en-US" altLang="zh-CN" sz="2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892686" y="3131582"/>
            <a:ext cx="153458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600" b="1" dirty="0">
                <a:solidFill>
                  <a:srgbClr val="FF0000"/>
                </a:solidFill>
                <a:latin typeface="Times New Roman" pitchFamily="18" charset="0"/>
              </a:rPr>
              <a:t>walk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511196" y="3099073"/>
            <a:ext cx="2133600" cy="53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600" b="1" dirty="0">
                <a:solidFill>
                  <a:srgbClr val="FF0000"/>
                </a:solidFill>
                <a:latin typeface="Times New Roman" pitchFamily="18" charset="0"/>
              </a:rPr>
              <a:t>dance</a:t>
            </a:r>
          </a:p>
        </p:txBody>
      </p:sp>
      <p:sp>
        <p:nvSpPr>
          <p:cNvPr id="296988" name="Text Box 28"/>
          <p:cNvSpPr txBox="1">
            <a:spLocks noChangeArrowheads="1"/>
          </p:cNvSpPr>
          <p:nvPr/>
        </p:nvSpPr>
        <p:spPr bwMode="auto">
          <a:xfrm>
            <a:off x="6534468" y="737398"/>
            <a:ext cx="245451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600" b="1" dirty="0">
                <a:solidFill>
                  <a:srgbClr val="FF0000"/>
                </a:solidFill>
                <a:latin typeface="Times New Roman" pitchFamily="18" charset="0"/>
              </a:rPr>
              <a:t>with housework</a:t>
            </a:r>
          </a:p>
        </p:txBody>
      </p:sp>
      <p:sp>
        <p:nvSpPr>
          <p:cNvPr id="34832" name="AutoShape 8"/>
          <p:cNvSpPr>
            <a:spLocks/>
          </p:cNvSpPr>
          <p:nvPr/>
        </p:nvSpPr>
        <p:spPr bwMode="auto">
          <a:xfrm>
            <a:off x="1093470" y="1265987"/>
            <a:ext cx="285751" cy="4572000"/>
          </a:xfrm>
          <a:prstGeom prst="leftBrace">
            <a:avLst>
              <a:gd name="adj1" fmla="val 109629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zh-CN"/>
          </a:p>
        </p:txBody>
      </p:sp>
      <p:grpSp>
        <p:nvGrpSpPr>
          <p:cNvPr id="6" name="组合 49"/>
          <p:cNvGrpSpPr>
            <a:grpSpLocks/>
          </p:cNvGrpSpPr>
          <p:nvPr/>
        </p:nvGrpSpPr>
        <p:grpSpPr bwMode="auto">
          <a:xfrm>
            <a:off x="3677408" y="1096591"/>
            <a:ext cx="721783" cy="4618410"/>
            <a:chOff x="2714618" y="1571079"/>
            <a:chExt cx="541339" cy="4557769"/>
          </a:xfrm>
        </p:grpSpPr>
        <p:grpSp>
          <p:nvGrpSpPr>
            <p:cNvPr id="34834" name="Group 61"/>
            <p:cNvGrpSpPr>
              <a:grpSpLocks/>
            </p:cNvGrpSpPr>
            <p:nvPr/>
          </p:nvGrpSpPr>
          <p:grpSpPr bwMode="auto">
            <a:xfrm>
              <a:off x="2714618" y="1571079"/>
              <a:ext cx="541339" cy="3502296"/>
              <a:chOff x="1689" y="1195"/>
              <a:chExt cx="341" cy="2116"/>
            </a:xfrm>
          </p:grpSpPr>
          <p:sp>
            <p:nvSpPr>
              <p:cNvPr id="34835" name="AutoShape 18"/>
              <p:cNvSpPr>
                <a:spLocks noChangeArrowheads="1"/>
              </p:cNvSpPr>
              <p:nvPr/>
            </p:nvSpPr>
            <p:spPr bwMode="auto">
              <a:xfrm>
                <a:off x="1689" y="1843"/>
                <a:ext cx="288" cy="86"/>
              </a:xfrm>
              <a:prstGeom prst="notchedRightArrow">
                <a:avLst>
                  <a:gd name="adj1" fmla="val 50000"/>
                  <a:gd name="adj2" fmla="val 3000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/>
              </a:p>
            </p:txBody>
          </p:sp>
          <p:grpSp>
            <p:nvGrpSpPr>
              <p:cNvPr id="34836" name="Group 60"/>
              <p:cNvGrpSpPr>
                <a:grpSpLocks/>
              </p:cNvGrpSpPr>
              <p:nvPr/>
            </p:nvGrpSpPr>
            <p:grpSpPr bwMode="auto">
              <a:xfrm>
                <a:off x="1734" y="1195"/>
                <a:ext cx="296" cy="2116"/>
                <a:chOff x="1734" y="1195"/>
                <a:chExt cx="296" cy="2116"/>
              </a:xfrm>
            </p:grpSpPr>
            <p:sp>
              <p:nvSpPr>
                <p:cNvPr id="34837" name="AutoShape 16"/>
                <p:cNvSpPr>
                  <a:spLocks noChangeArrowheads="1"/>
                </p:cNvSpPr>
                <p:nvPr/>
              </p:nvSpPr>
              <p:spPr bwMode="auto">
                <a:xfrm>
                  <a:off x="1734" y="3224"/>
                  <a:ext cx="296" cy="87"/>
                </a:xfrm>
                <a:prstGeom prst="notchedRightArrow">
                  <a:avLst>
                    <a:gd name="adj1" fmla="val 50000"/>
                    <a:gd name="adj2" fmla="val 26777"/>
                  </a:avLst>
                </a:prstGeom>
                <a:solidFill>
                  <a:srgbClr val="00B0F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zh-CN"/>
                </a:p>
              </p:txBody>
            </p:sp>
            <p:sp>
              <p:nvSpPr>
                <p:cNvPr id="34838" name="AutoShape 19"/>
                <p:cNvSpPr>
                  <a:spLocks noChangeArrowheads="1"/>
                </p:cNvSpPr>
                <p:nvPr/>
              </p:nvSpPr>
              <p:spPr bwMode="auto">
                <a:xfrm>
                  <a:off x="1734" y="2533"/>
                  <a:ext cx="296" cy="87"/>
                </a:xfrm>
                <a:prstGeom prst="notchedRightArrow">
                  <a:avLst>
                    <a:gd name="adj1" fmla="val 50000"/>
                    <a:gd name="adj2" fmla="val 26793"/>
                  </a:avLst>
                </a:prstGeom>
                <a:solidFill>
                  <a:srgbClr val="00B0F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zh-CN"/>
                </a:p>
              </p:txBody>
            </p:sp>
            <p:sp>
              <p:nvSpPr>
                <p:cNvPr id="34839" name="AutoShape 20"/>
                <p:cNvSpPr>
                  <a:spLocks noChangeArrowheads="1"/>
                </p:cNvSpPr>
                <p:nvPr/>
              </p:nvSpPr>
              <p:spPr bwMode="auto">
                <a:xfrm>
                  <a:off x="1734" y="1195"/>
                  <a:ext cx="270" cy="86"/>
                </a:xfrm>
                <a:prstGeom prst="notchedRightArrow">
                  <a:avLst>
                    <a:gd name="adj1" fmla="val 50000"/>
                    <a:gd name="adj2" fmla="val 26788"/>
                  </a:avLst>
                </a:prstGeom>
                <a:solidFill>
                  <a:srgbClr val="00B0F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zh-CN"/>
                </a:p>
              </p:txBody>
            </p:sp>
          </p:grpSp>
        </p:grpSp>
        <p:sp>
          <p:nvSpPr>
            <p:cNvPr id="34840" name="AutoShape 16"/>
            <p:cNvSpPr>
              <a:spLocks noChangeArrowheads="1"/>
            </p:cNvSpPr>
            <p:nvPr/>
          </p:nvSpPr>
          <p:spPr bwMode="auto">
            <a:xfrm flipV="1">
              <a:off x="2786056" y="5985971"/>
              <a:ext cx="398463" cy="142877"/>
            </a:xfrm>
            <a:prstGeom prst="notchedRightArrow">
              <a:avLst>
                <a:gd name="adj1" fmla="val 50000"/>
                <a:gd name="adj2" fmla="val 26791"/>
              </a:avLst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</p:grp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7225300" y="5213520"/>
            <a:ext cx="4095751" cy="53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600" b="1" dirty="0">
                <a:solidFill>
                  <a:srgbClr val="FF0000"/>
                </a:solidFill>
                <a:latin typeface="Times New Roman" pitchFamily="18" charset="0"/>
              </a:rPr>
              <a:t>talk like humans</a:t>
            </a:r>
          </a:p>
        </p:txBody>
      </p:sp>
      <p:sp>
        <p:nvSpPr>
          <p:cNvPr id="48" name="Text Box 9"/>
          <p:cNvSpPr txBox="1">
            <a:spLocks noChangeArrowheads="1"/>
          </p:cNvSpPr>
          <p:nvPr/>
        </p:nvSpPr>
        <p:spPr bwMode="auto">
          <a:xfrm>
            <a:off x="4495558" y="5641977"/>
            <a:ext cx="4095749" cy="53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600" b="1" dirty="0">
                <a:solidFill>
                  <a:srgbClr val="FF0000"/>
                </a:solidFill>
                <a:latin typeface="Times New Roman" pitchFamily="18" charset="0"/>
              </a:rPr>
              <a:t>think like humans</a:t>
            </a:r>
          </a:p>
        </p:txBody>
      </p: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9537216" y="686016"/>
            <a:ext cx="12971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  <a:latin typeface="Times New Roman" pitchFamily="18" charset="0"/>
              </a:rPr>
              <a:t>do jobs </a:t>
            </a:r>
            <a:endParaRPr lang="en-US" altLang="zh-CN" sz="2600" dirty="0">
              <a:solidFill>
                <a:srgbClr val="FF0000"/>
              </a:solidFill>
            </a:endParaRPr>
          </a:p>
        </p:txBody>
      </p:sp>
      <p:grpSp>
        <p:nvGrpSpPr>
          <p:cNvPr id="12" name="组合 48"/>
          <p:cNvGrpSpPr>
            <a:grpSpLocks/>
          </p:cNvGrpSpPr>
          <p:nvPr/>
        </p:nvGrpSpPr>
        <p:grpSpPr bwMode="auto">
          <a:xfrm>
            <a:off x="1333495" y="821532"/>
            <a:ext cx="2571749" cy="5357813"/>
            <a:chOff x="928688" y="1285875"/>
            <a:chExt cx="1928801" cy="5357813"/>
          </a:xfrm>
        </p:grpSpPr>
        <p:grpSp>
          <p:nvGrpSpPr>
            <p:cNvPr id="34846" name="Group 75"/>
            <p:cNvGrpSpPr>
              <a:grpSpLocks/>
            </p:cNvGrpSpPr>
            <p:nvPr/>
          </p:nvGrpSpPr>
          <p:grpSpPr bwMode="auto">
            <a:xfrm>
              <a:off x="928689" y="1285875"/>
              <a:ext cx="1928800" cy="4215031"/>
              <a:chOff x="624" y="954"/>
              <a:chExt cx="1215" cy="2655"/>
            </a:xfrm>
          </p:grpSpPr>
          <p:sp>
            <p:nvSpPr>
              <p:cNvPr id="296970" name="Oval 10"/>
              <p:cNvSpPr>
                <a:spLocks noChangeArrowheads="1"/>
              </p:cNvSpPr>
              <p:nvPr/>
            </p:nvSpPr>
            <p:spPr bwMode="auto">
              <a:xfrm>
                <a:off x="624" y="3024"/>
                <a:ext cx="1170" cy="585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buFontTx/>
                  <a:buNone/>
                  <a:defRPr/>
                </a:pPr>
                <a:r>
                  <a:rPr lang="en-US" altLang="zh-CN" sz="2800" b="1" dirty="0">
                    <a:solidFill>
                      <a:srgbClr val="FF0000"/>
                    </a:solidFill>
                  </a:rPr>
                  <a:t>In India</a:t>
                </a:r>
              </a:p>
              <a:p>
                <a:pPr algn="ctr">
                  <a:buFontTx/>
                  <a:buNone/>
                  <a:defRPr/>
                </a:pPr>
                <a:r>
                  <a:rPr lang="en-US" altLang="zh-CN" sz="2000" b="1" dirty="0">
                    <a:solidFill>
                      <a:srgbClr val="0000FF"/>
                    </a:solidFill>
                  </a:rPr>
                  <a:t>(Para4)</a:t>
                </a:r>
              </a:p>
            </p:txBody>
          </p:sp>
          <p:grpSp>
            <p:nvGrpSpPr>
              <p:cNvPr id="34848" name="Group 74"/>
              <p:cNvGrpSpPr>
                <a:grpSpLocks/>
              </p:cNvGrpSpPr>
              <p:nvPr/>
            </p:nvGrpSpPr>
            <p:grpSpPr bwMode="auto">
              <a:xfrm>
                <a:off x="624" y="954"/>
                <a:ext cx="1215" cy="1980"/>
                <a:chOff x="624" y="954"/>
                <a:chExt cx="1215" cy="1980"/>
              </a:xfrm>
            </p:grpSpPr>
            <p:sp>
              <p:nvSpPr>
                <p:cNvPr id="296972" name="Oval 12"/>
                <p:cNvSpPr>
                  <a:spLocks noChangeArrowheads="1"/>
                </p:cNvSpPr>
                <p:nvPr/>
              </p:nvSpPr>
              <p:spPr bwMode="auto">
                <a:xfrm>
                  <a:off x="669" y="2349"/>
                  <a:ext cx="1125" cy="585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>
                    <a:buFontTx/>
                    <a:buNone/>
                    <a:defRPr/>
                  </a:pPr>
                  <a:r>
                    <a:rPr lang="en-US" altLang="zh-CN" sz="2800" b="1" dirty="0">
                      <a:solidFill>
                        <a:srgbClr val="FF0000"/>
                      </a:solidFill>
                    </a:rPr>
                    <a:t>In Japan</a:t>
                  </a:r>
                </a:p>
                <a:p>
                  <a:pPr algn="ctr">
                    <a:buFontTx/>
                    <a:buNone/>
                    <a:defRPr/>
                  </a:pPr>
                  <a:r>
                    <a:rPr lang="en-US" altLang="zh-CN" sz="2000" b="1" dirty="0">
                      <a:solidFill>
                        <a:srgbClr val="0000FF"/>
                      </a:solidFill>
                    </a:rPr>
                    <a:t>(Para3)</a:t>
                  </a:r>
                </a:p>
              </p:txBody>
            </p:sp>
            <p:sp>
              <p:nvSpPr>
                <p:cNvPr id="296973" name="Oval 13"/>
                <p:cNvSpPr>
                  <a:spLocks noChangeArrowheads="1"/>
                </p:cNvSpPr>
                <p:nvPr/>
              </p:nvSpPr>
              <p:spPr bwMode="auto">
                <a:xfrm>
                  <a:off x="669" y="1629"/>
                  <a:ext cx="1080" cy="585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>
                    <a:buFontTx/>
                    <a:buNone/>
                    <a:defRPr/>
                  </a:pPr>
                  <a:r>
                    <a:rPr lang="en-US" altLang="zh-CN" sz="2800" b="1" dirty="0">
                      <a:solidFill>
                        <a:srgbClr val="FF0000"/>
                      </a:solidFill>
                    </a:rPr>
                    <a:t>In factories</a:t>
                  </a:r>
                </a:p>
                <a:p>
                  <a:pPr algn="ctr">
                    <a:buFontTx/>
                    <a:buNone/>
                    <a:defRPr/>
                  </a:pPr>
                  <a:r>
                    <a:rPr lang="en-US" altLang="zh-CN" sz="2000" b="1" dirty="0">
                      <a:solidFill>
                        <a:srgbClr val="0000FF"/>
                      </a:solidFill>
                    </a:rPr>
                    <a:t>(Para2)</a:t>
                  </a:r>
                </a:p>
              </p:txBody>
            </p:sp>
            <p:sp>
              <p:nvSpPr>
                <p:cNvPr id="296974" name="Oval 14"/>
                <p:cNvSpPr>
                  <a:spLocks noChangeArrowheads="1"/>
                </p:cNvSpPr>
                <p:nvPr/>
              </p:nvSpPr>
              <p:spPr bwMode="auto">
                <a:xfrm>
                  <a:off x="624" y="954"/>
                  <a:ext cx="1215" cy="540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>
                    <a:buFontTx/>
                    <a:buNone/>
                    <a:defRPr/>
                  </a:pPr>
                  <a:endParaRPr lang="en-US" altLang="zh-CN" sz="2400" b="1" dirty="0"/>
                </a:p>
                <a:p>
                  <a:pPr algn="ctr">
                    <a:buFontTx/>
                    <a:buNone/>
                    <a:defRPr/>
                  </a:pPr>
                  <a:r>
                    <a:rPr lang="en-US" altLang="zh-CN" sz="2800" b="1" dirty="0">
                      <a:solidFill>
                        <a:srgbClr val="FF0000"/>
                      </a:solidFill>
                    </a:rPr>
                    <a:t>In the movie</a:t>
                  </a:r>
                </a:p>
                <a:p>
                  <a:pPr algn="ctr">
                    <a:buFontTx/>
                    <a:buNone/>
                    <a:defRPr/>
                  </a:pPr>
                  <a:r>
                    <a:rPr lang="en-US" altLang="zh-CN" sz="2000" b="1" dirty="0">
                      <a:solidFill>
                        <a:srgbClr val="0000FF"/>
                      </a:solidFill>
                    </a:rPr>
                    <a:t>(Para1)</a:t>
                  </a:r>
                </a:p>
                <a:p>
                  <a:pPr algn="ctr">
                    <a:buFontTx/>
                    <a:buNone/>
                    <a:defRPr/>
                  </a:pPr>
                  <a:endParaRPr lang="en-US" altLang="zh-CN" sz="2400" b="1" dirty="0"/>
                </a:p>
              </p:txBody>
            </p:sp>
          </p:grpSp>
        </p:grpSp>
        <p:sp>
          <p:nvSpPr>
            <p:cNvPr id="45" name="Oval 10"/>
            <p:cNvSpPr>
              <a:spLocks noChangeArrowheads="1"/>
            </p:cNvSpPr>
            <p:nvPr/>
          </p:nvSpPr>
          <p:spPr bwMode="auto">
            <a:xfrm>
              <a:off x="928688" y="5715000"/>
              <a:ext cx="1857364" cy="92868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buFontTx/>
                <a:buNone/>
                <a:defRPr/>
              </a:pPr>
              <a:r>
                <a:rPr lang="en-US" altLang="zh-CN" sz="2800" b="1" dirty="0">
                  <a:solidFill>
                    <a:srgbClr val="FF0000"/>
                  </a:solidFill>
                </a:rPr>
                <a:t>In the future</a:t>
              </a:r>
            </a:p>
          </p:txBody>
        </p:sp>
      </p:grpSp>
      <p:sp>
        <p:nvSpPr>
          <p:cNvPr id="39" name="矩形 38"/>
          <p:cNvSpPr/>
          <p:nvPr/>
        </p:nvSpPr>
        <p:spPr>
          <a:xfrm>
            <a:off x="257495" y="110060"/>
            <a:ext cx="25106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kern="10" spc="-360" dirty="0" smtClean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/>
              </a:rPr>
              <a:t>Summary</a:t>
            </a:r>
            <a:endParaRPr lang="zh-CN" altLang="en-US" sz="4000" dirty="0"/>
          </a:p>
        </p:txBody>
      </p:sp>
      <p:pic>
        <p:nvPicPr>
          <p:cNvPr id="3074" name="Picture 2" descr="C:\Users\Administrator\Desktop\图片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3883"/>
            <a:ext cx="1195388" cy="17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69328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6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13" grpId="0"/>
      <p:bldP spid="9" grpId="0"/>
      <p:bldP spid="10" grpId="0"/>
      <p:bldP spid="296988" grpId="0"/>
      <p:bldP spid="46" grpId="0"/>
      <p:bldP spid="48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45457" y="402312"/>
            <a:ext cx="94667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b="1" dirty="0">
                <a:solidFill>
                  <a:srgbClr val="0000FF"/>
                </a:solidFill>
              </a:rPr>
              <a:t>Listen to 2b 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and fill the blanks in this paragraph with words from the article.</a:t>
            </a:r>
            <a:endParaRPr lang="en-US" altLang="zh-CN" sz="2400" b="1" dirty="0">
              <a:solidFill>
                <a:srgbClr val="0000FF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18235" y="1462343"/>
            <a:ext cx="10237614" cy="42288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latin typeface="Times New Roman" pitchFamily="18" charset="0"/>
              </a:rPr>
              <a:t>Some robots are very human-like. They can walk and ______ like people. Some scientists think 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</a:rPr>
              <a:t>that in the future</a:t>
            </a:r>
            <a:r>
              <a:rPr lang="en-US" altLang="zh-CN" sz="2800" b="1" dirty="0">
                <a:latin typeface="Times New Roman" pitchFamily="18" charset="0"/>
              </a:rPr>
              <a:t> they will _______ robots more like humans. This may not _________ in the near future, but at some point, robots will even be able to ______ like people. However, some scientists _________. James White believes that robots will not be able to do the ________ things as we can. For example, he thinks that robots will ______ be able to </a:t>
            </a:r>
            <a:r>
              <a:rPr lang="en-US" altLang="zh-CN" sz="2800" b="1" dirty="0">
                <a:solidFill>
                  <a:srgbClr val="3333CC"/>
                </a:solidFill>
                <a:latin typeface="Times New Roman" pitchFamily="18" charset="0"/>
              </a:rPr>
              <a:t>wake up </a:t>
            </a:r>
            <a:r>
              <a:rPr lang="en-US" altLang="zh-CN" sz="2800" b="1" dirty="0">
                <a:latin typeface="Times New Roman" pitchFamily="18" charset="0"/>
              </a:rPr>
              <a:t>and know where they are. Which side do you ________ with</a:t>
            </a:r>
            <a:r>
              <a:rPr lang="en-US" altLang="zh-CN" sz="2800" b="1" dirty="0" smtClean="0">
                <a:latin typeface="Times New Roman" pitchFamily="18" charset="0"/>
              </a:rPr>
              <a:t>? </a:t>
            </a:r>
            <a:endParaRPr lang="en-US" altLang="zh-C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989565" y="1440403"/>
            <a:ext cx="136842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dance</a:t>
            </a:r>
            <a:endParaRPr lang="en-US" altLang="zh-C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346407" y="1978082"/>
            <a:ext cx="172878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make</a:t>
            </a:r>
            <a:endParaRPr lang="en-US" altLang="zh-C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776932" y="2509109"/>
            <a:ext cx="2339975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come true</a:t>
            </a:r>
            <a:endParaRPr lang="en-US" altLang="zh-C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8877251" y="3042605"/>
            <a:ext cx="13684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talk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846007" y="3515305"/>
            <a:ext cx="21955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disagree 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546844" y="4070278"/>
            <a:ext cx="1584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same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956232" y="4570922"/>
            <a:ext cx="14049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not 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7860697" y="4989832"/>
            <a:ext cx="158432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agree</a:t>
            </a:r>
          </a:p>
        </p:txBody>
      </p:sp>
      <p:pic>
        <p:nvPicPr>
          <p:cNvPr id="2" name="Unit 7 Section B 2b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478" y="848188"/>
            <a:ext cx="487363" cy="37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7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503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2279" y="959790"/>
            <a:ext cx="10750474" cy="4899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b="1" dirty="0">
                <a:solidFill>
                  <a:srgbClr val="C00000"/>
                </a:solidFill>
              </a:rPr>
              <a:t>（</a:t>
            </a:r>
            <a:r>
              <a:rPr lang="en-US" altLang="zh-CN" b="1" dirty="0">
                <a:solidFill>
                  <a:srgbClr val="C00000"/>
                </a:solidFill>
              </a:rPr>
              <a:t>1</a:t>
            </a:r>
            <a:r>
              <a:rPr lang="zh-CN" altLang="en-US" b="1" dirty="0">
                <a:solidFill>
                  <a:srgbClr val="C00000"/>
                </a:solidFill>
              </a:rPr>
              <a:t>）“</a:t>
            </a:r>
            <a:r>
              <a:rPr lang="en-US" altLang="zh-CN" b="1" dirty="0">
                <a:solidFill>
                  <a:srgbClr val="C00000"/>
                </a:solidFill>
              </a:rPr>
              <a:t>There be +sb./</a:t>
            </a:r>
            <a:r>
              <a:rPr lang="en-US" altLang="zh-CN" b="1" dirty="0" err="1">
                <a:solidFill>
                  <a:srgbClr val="C00000"/>
                </a:solidFill>
              </a:rPr>
              <a:t>sth</a:t>
            </a:r>
            <a:r>
              <a:rPr lang="en-US" altLang="zh-CN" b="1" dirty="0">
                <a:solidFill>
                  <a:srgbClr val="C00000"/>
                </a:solidFill>
              </a:rPr>
              <a:t>.+doing </a:t>
            </a:r>
            <a:r>
              <a:rPr lang="en-US" altLang="zh-CN" b="1" dirty="0" err="1">
                <a:solidFill>
                  <a:srgbClr val="C00000"/>
                </a:solidFill>
              </a:rPr>
              <a:t>sth</a:t>
            </a:r>
            <a:r>
              <a:rPr lang="en-US" altLang="zh-CN" b="1" dirty="0">
                <a:solidFill>
                  <a:srgbClr val="C00000"/>
                </a:solidFill>
              </a:rPr>
              <a:t>.”</a:t>
            </a:r>
            <a:r>
              <a:rPr lang="zh-CN" altLang="en-US" b="1" dirty="0">
                <a:solidFill>
                  <a:srgbClr val="C00000"/>
                </a:solidFill>
              </a:rPr>
              <a:t>意为“有某人</a:t>
            </a:r>
            <a:r>
              <a:rPr lang="en-US" altLang="zh-CN" b="1" dirty="0">
                <a:solidFill>
                  <a:srgbClr val="C00000"/>
                </a:solidFill>
              </a:rPr>
              <a:t>/</a:t>
            </a:r>
            <a:r>
              <a:rPr lang="zh-CN" altLang="en-US" b="1" dirty="0">
                <a:solidFill>
                  <a:srgbClr val="C00000"/>
                </a:solidFill>
              </a:rPr>
              <a:t>某物在做某事”。</a:t>
            </a:r>
          </a:p>
          <a:p>
            <a:pPr algn="just">
              <a:lnSpc>
                <a:spcPct val="120000"/>
              </a:lnSpc>
            </a:pPr>
            <a:r>
              <a:rPr lang="en-US" altLang="zh-CN" dirty="0"/>
              <a:t>Listen! There is a girl singing </a:t>
            </a:r>
            <a:r>
              <a:rPr lang="en-US" altLang="zh-CN" dirty="0" smtClean="0"/>
              <a:t>in </a:t>
            </a:r>
            <a:r>
              <a:rPr lang="en-US" altLang="zh-CN" dirty="0"/>
              <a:t>the next </a:t>
            </a:r>
            <a:r>
              <a:rPr lang="en-US" altLang="zh-CN" dirty="0" smtClean="0"/>
              <a:t>room.</a:t>
            </a:r>
            <a:r>
              <a:rPr lang="zh-CN" altLang="en-US" dirty="0" smtClean="0"/>
              <a:t>听！隔壁房间有个女孩正在唱歌。</a:t>
            </a:r>
            <a:endParaRPr lang="en-US" altLang="zh-CN" dirty="0"/>
          </a:p>
          <a:p>
            <a:pPr algn="just">
              <a:lnSpc>
                <a:spcPct val="120000"/>
              </a:lnSpc>
            </a:pPr>
            <a:r>
              <a:rPr lang="zh-CN" altLang="en-US" b="1" dirty="0">
                <a:solidFill>
                  <a:srgbClr val="C00000"/>
                </a:solidFill>
              </a:rPr>
              <a:t>（</a:t>
            </a:r>
            <a:r>
              <a:rPr lang="en-US" altLang="zh-CN" b="1" dirty="0">
                <a:solidFill>
                  <a:srgbClr val="C00000"/>
                </a:solidFill>
              </a:rPr>
              <a:t>2</a:t>
            </a:r>
            <a:r>
              <a:rPr lang="zh-CN" altLang="en-US" b="1" dirty="0">
                <a:solidFill>
                  <a:srgbClr val="C00000"/>
                </a:solidFill>
              </a:rPr>
              <a:t>）“</a:t>
            </a:r>
            <a:r>
              <a:rPr lang="en-US" altLang="zh-CN" b="1" dirty="0">
                <a:solidFill>
                  <a:srgbClr val="C00000"/>
                </a:solidFill>
              </a:rPr>
              <a:t>It is+</a:t>
            </a:r>
            <a:r>
              <a:rPr lang="zh-CN" altLang="en-US" b="1" dirty="0">
                <a:solidFill>
                  <a:srgbClr val="C00000"/>
                </a:solidFill>
              </a:rPr>
              <a:t>形容词</a:t>
            </a:r>
            <a:r>
              <a:rPr lang="en-US" altLang="zh-CN" b="1" dirty="0">
                <a:solidFill>
                  <a:srgbClr val="C00000"/>
                </a:solidFill>
              </a:rPr>
              <a:t>+</a:t>
            </a:r>
            <a:r>
              <a:rPr lang="zh-CN" altLang="en-US" b="1" dirty="0">
                <a:solidFill>
                  <a:srgbClr val="C00000"/>
                </a:solidFill>
              </a:rPr>
              <a:t>（</a:t>
            </a:r>
            <a:r>
              <a:rPr lang="en-US" altLang="zh-CN" b="1" dirty="0">
                <a:solidFill>
                  <a:srgbClr val="C00000"/>
                </a:solidFill>
              </a:rPr>
              <a:t>for sb.+</a:t>
            </a:r>
            <a:r>
              <a:rPr lang="zh-CN" altLang="en-US" b="1" dirty="0">
                <a:solidFill>
                  <a:srgbClr val="C00000"/>
                </a:solidFill>
              </a:rPr>
              <a:t>）</a:t>
            </a:r>
            <a:r>
              <a:rPr lang="en-US" altLang="zh-CN" b="1" dirty="0">
                <a:solidFill>
                  <a:srgbClr val="C00000"/>
                </a:solidFill>
              </a:rPr>
              <a:t>to do </a:t>
            </a:r>
            <a:r>
              <a:rPr lang="en-US" altLang="zh-CN" b="1" dirty="0" err="1">
                <a:solidFill>
                  <a:srgbClr val="C00000"/>
                </a:solidFill>
              </a:rPr>
              <a:t>sth</a:t>
            </a:r>
            <a:r>
              <a:rPr lang="en-US" altLang="zh-CN" b="1" dirty="0">
                <a:solidFill>
                  <a:srgbClr val="C00000"/>
                </a:solidFill>
              </a:rPr>
              <a:t>.”</a:t>
            </a:r>
            <a:r>
              <a:rPr lang="zh-CN" altLang="en-US" b="1" dirty="0">
                <a:solidFill>
                  <a:srgbClr val="C00000"/>
                </a:solidFill>
              </a:rPr>
              <a:t>意为“（对某人来说）做某事是怎样的”</a:t>
            </a:r>
            <a:r>
              <a:rPr lang="zh-CN" altLang="en-US" dirty="0">
                <a:solidFill>
                  <a:srgbClr val="C00000"/>
                </a:solidFill>
              </a:rPr>
              <a:t>。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zh-CN" altLang="en-US" dirty="0" smtClean="0"/>
              <a:t>①</a:t>
            </a:r>
            <a:r>
              <a:rPr lang="en-US" altLang="zh-CN" dirty="0" smtClean="0"/>
              <a:t>It </a:t>
            </a:r>
            <a:r>
              <a:rPr lang="en-US" altLang="zh-CN" dirty="0"/>
              <a:t>is difficult for me to learn English well</a:t>
            </a:r>
            <a:r>
              <a:rPr lang="en-US" altLang="zh-CN" dirty="0" smtClean="0"/>
              <a:t>.</a:t>
            </a:r>
            <a:r>
              <a:rPr lang="zh-CN" altLang="en-US" dirty="0"/>
              <a:t>学好英语对我而言很难</a:t>
            </a:r>
            <a:r>
              <a:rPr lang="zh-CN" altLang="en-US" dirty="0" smtClean="0"/>
              <a:t>。</a:t>
            </a:r>
            <a:endParaRPr lang="en-US" altLang="zh-CN" dirty="0"/>
          </a:p>
          <a:p>
            <a:pPr algn="just">
              <a:lnSpc>
                <a:spcPct val="120000"/>
              </a:lnSpc>
            </a:pPr>
            <a:r>
              <a:rPr lang="en-US" altLang="zh-CN" dirty="0" smtClean="0"/>
              <a:t>②It </a:t>
            </a:r>
            <a:r>
              <a:rPr lang="en-US" altLang="zh-CN" dirty="0"/>
              <a:t>is easy for me to get to school on time</a:t>
            </a:r>
            <a:r>
              <a:rPr lang="en-US" altLang="zh-CN" dirty="0" smtClean="0"/>
              <a:t>.</a:t>
            </a:r>
            <a:r>
              <a:rPr lang="zh-CN" altLang="en-US" dirty="0"/>
              <a:t>按时到校对我而言很容易</a:t>
            </a:r>
            <a:r>
              <a:rPr lang="zh-CN" altLang="en-US" dirty="0" smtClean="0"/>
              <a:t>。</a:t>
            </a:r>
            <a:endParaRPr lang="en-US" altLang="zh-CN" dirty="0"/>
          </a:p>
          <a:p>
            <a:pPr algn="just">
              <a:lnSpc>
                <a:spcPct val="120000"/>
              </a:lnSpc>
            </a:pPr>
            <a:r>
              <a:rPr lang="zh-CN" altLang="en-US" b="1" dirty="0">
                <a:solidFill>
                  <a:srgbClr val="C00000"/>
                </a:solidFill>
              </a:rPr>
              <a:t>（</a:t>
            </a:r>
            <a:r>
              <a:rPr lang="en-US" altLang="zh-CN" b="1" dirty="0">
                <a:solidFill>
                  <a:srgbClr val="C00000"/>
                </a:solidFill>
              </a:rPr>
              <a:t>3</a:t>
            </a:r>
            <a:r>
              <a:rPr lang="zh-CN" altLang="en-US" b="1" dirty="0">
                <a:solidFill>
                  <a:srgbClr val="C00000"/>
                </a:solidFill>
              </a:rPr>
              <a:t>）</a:t>
            </a:r>
            <a:r>
              <a:rPr lang="en-US" altLang="zh-CN" b="1" dirty="0">
                <a:solidFill>
                  <a:srgbClr val="C00000"/>
                </a:solidFill>
              </a:rPr>
              <a:t>hundreds of </a:t>
            </a:r>
            <a:r>
              <a:rPr lang="zh-CN" altLang="en-US" b="1" dirty="0">
                <a:solidFill>
                  <a:srgbClr val="C00000"/>
                </a:solidFill>
              </a:rPr>
              <a:t>意为“数以百计的”，后跟可数名词复数，不能和具体的数词连用。当</a:t>
            </a:r>
            <a:r>
              <a:rPr lang="en-US" altLang="zh-CN" b="1" dirty="0">
                <a:solidFill>
                  <a:srgbClr val="C00000"/>
                </a:solidFill>
              </a:rPr>
              <a:t>hundred </a:t>
            </a:r>
            <a:r>
              <a:rPr lang="zh-CN" altLang="en-US" b="1" dirty="0">
                <a:solidFill>
                  <a:srgbClr val="C00000"/>
                </a:solidFill>
              </a:rPr>
              <a:t>表示具体数量时，用“基数词</a:t>
            </a:r>
            <a:r>
              <a:rPr lang="en-US" altLang="zh-CN" b="1" dirty="0">
                <a:solidFill>
                  <a:srgbClr val="C00000"/>
                </a:solidFill>
              </a:rPr>
              <a:t>+hundred”</a:t>
            </a:r>
            <a:r>
              <a:rPr lang="zh-CN" altLang="en-US" b="1" dirty="0">
                <a:solidFill>
                  <a:srgbClr val="C00000"/>
                </a:solidFill>
              </a:rPr>
              <a:t>来表示，不可以加</a:t>
            </a:r>
            <a:r>
              <a:rPr lang="en-US" altLang="zh-CN" b="1" dirty="0">
                <a:solidFill>
                  <a:srgbClr val="C00000"/>
                </a:solidFill>
              </a:rPr>
              <a:t>s</a:t>
            </a:r>
            <a:r>
              <a:rPr lang="zh-CN" altLang="en-US" b="1" dirty="0">
                <a:solidFill>
                  <a:srgbClr val="C00000"/>
                </a:solidFill>
              </a:rPr>
              <a:t>，也不可以和</a:t>
            </a:r>
            <a:r>
              <a:rPr lang="en-US" altLang="zh-CN" b="1" dirty="0">
                <a:solidFill>
                  <a:srgbClr val="C00000"/>
                </a:solidFill>
              </a:rPr>
              <a:t>of </a:t>
            </a:r>
            <a:r>
              <a:rPr lang="zh-CN" altLang="en-US" b="1" dirty="0">
                <a:solidFill>
                  <a:srgbClr val="C00000"/>
                </a:solidFill>
              </a:rPr>
              <a:t>连用。例如：</a:t>
            </a:r>
            <a:r>
              <a:rPr lang="en-US" altLang="zh-CN" b="1" dirty="0">
                <a:solidFill>
                  <a:srgbClr val="C00000"/>
                </a:solidFill>
              </a:rPr>
              <a:t>400</a:t>
            </a:r>
            <a:r>
              <a:rPr lang="zh-CN" altLang="en-US" b="1" dirty="0">
                <a:solidFill>
                  <a:srgbClr val="C00000"/>
                </a:solidFill>
              </a:rPr>
              <a:t>是</a:t>
            </a:r>
            <a:r>
              <a:rPr lang="en-US" altLang="zh-CN" b="1" dirty="0">
                <a:solidFill>
                  <a:srgbClr val="C00000"/>
                </a:solidFill>
              </a:rPr>
              <a:t>four hundred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</a:p>
          <a:p>
            <a:pPr algn="just">
              <a:lnSpc>
                <a:spcPct val="120000"/>
              </a:lnSpc>
            </a:pPr>
            <a:r>
              <a:rPr lang="en-US" altLang="zh-CN" dirty="0" smtClean="0"/>
              <a:t>There are hundreds of books in our school library.</a:t>
            </a:r>
            <a:r>
              <a:rPr lang="zh-CN" altLang="en-US" dirty="0" smtClean="0"/>
              <a:t>我们学校的图书馆有数以百计的图书。</a:t>
            </a:r>
            <a:endParaRPr lang="en-US" altLang="zh-CN" dirty="0" smtClean="0"/>
          </a:p>
          <a:p>
            <a:pPr algn="just">
              <a:lnSpc>
                <a:spcPct val="120000"/>
              </a:lnSpc>
            </a:pPr>
            <a:r>
              <a:rPr lang="zh-CN" altLang="en-US" b="1" dirty="0" smtClean="0">
                <a:solidFill>
                  <a:srgbClr val="C00000"/>
                </a:solidFill>
              </a:rPr>
              <a:t>（</a:t>
            </a:r>
            <a:r>
              <a:rPr lang="en-US" altLang="zh-CN" b="1" dirty="0">
                <a:solidFill>
                  <a:srgbClr val="C00000"/>
                </a:solidFill>
              </a:rPr>
              <a:t>4</a:t>
            </a:r>
            <a:r>
              <a:rPr lang="zh-CN" altLang="en-US" b="1" dirty="0">
                <a:solidFill>
                  <a:srgbClr val="C00000"/>
                </a:solidFill>
              </a:rPr>
              <a:t>）</a:t>
            </a:r>
            <a:r>
              <a:rPr lang="en-US" altLang="zh-CN" b="1" dirty="0">
                <a:solidFill>
                  <a:srgbClr val="C00000"/>
                </a:solidFill>
              </a:rPr>
              <a:t>seem</a:t>
            </a:r>
            <a:r>
              <a:rPr lang="zh-CN" altLang="en-US" b="1" dirty="0">
                <a:solidFill>
                  <a:srgbClr val="C00000"/>
                </a:solidFill>
              </a:rPr>
              <a:t>意为“好像”，其后可跟形容词或动词不定式，还可用于“</a:t>
            </a:r>
            <a:r>
              <a:rPr lang="en-US" altLang="zh-CN" b="1" dirty="0">
                <a:solidFill>
                  <a:srgbClr val="C00000"/>
                </a:solidFill>
              </a:rPr>
              <a:t>It seems/seemed that...”</a:t>
            </a:r>
            <a:r>
              <a:rPr lang="zh-CN" altLang="en-US" b="1" dirty="0">
                <a:solidFill>
                  <a:srgbClr val="C00000"/>
                </a:solidFill>
              </a:rPr>
              <a:t>句型中。</a:t>
            </a:r>
          </a:p>
          <a:p>
            <a:pPr algn="just">
              <a:lnSpc>
                <a:spcPct val="120000"/>
              </a:lnSpc>
            </a:pPr>
            <a:r>
              <a:rPr lang="zh-CN" altLang="en-US" dirty="0"/>
              <a:t>他们似乎很高兴。</a:t>
            </a:r>
          </a:p>
          <a:p>
            <a:pPr algn="just">
              <a:lnSpc>
                <a:spcPct val="120000"/>
              </a:lnSpc>
            </a:pPr>
            <a:r>
              <a:rPr lang="en-US" altLang="zh-CN" dirty="0"/>
              <a:t>They seemed very happy.</a:t>
            </a:r>
          </a:p>
          <a:p>
            <a:pPr algn="just">
              <a:lnSpc>
                <a:spcPct val="120000"/>
              </a:lnSpc>
            </a:pPr>
            <a:r>
              <a:rPr lang="en-US" altLang="zh-CN" dirty="0"/>
              <a:t>=They seemed to be  very happy.</a:t>
            </a:r>
          </a:p>
          <a:p>
            <a:pPr algn="just">
              <a:lnSpc>
                <a:spcPct val="120000"/>
              </a:lnSpc>
            </a:pPr>
            <a:r>
              <a:rPr lang="en-US" altLang="zh-CN" dirty="0"/>
              <a:t>=It seemed that they were very happy.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57495" y="139849"/>
            <a:ext cx="4139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kern="10" spc="-360" dirty="0" smtClean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/>
              </a:rPr>
              <a:t>Language points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24474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2"/>
          <p:cNvSpPr txBox="1">
            <a:spLocks noChangeArrowheads="1"/>
          </p:cNvSpPr>
          <p:nvPr/>
        </p:nvSpPr>
        <p:spPr bwMode="auto">
          <a:xfrm>
            <a:off x="1617819" y="1824317"/>
            <a:ext cx="7965452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ts val="3400"/>
              </a:lnSpc>
              <a:spcBef>
                <a:spcPct val="25000"/>
              </a:spcBef>
            </a:pPr>
            <a:r>
              <a:rPr lang="en-US" altLang="zh-CN" sz="2800" b="1" i="1" dirty="0" smtClean="0">
                <a:solidFill>
                  <a:srgbClr val="000000"/>
                </a:solidFill>
                <a:latin typeface="Times New Roman" pitchFamily="18" charset="0"/>
              </a:rPr>
              <a:t>1. What 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itchFamily="18" charset="0"/>
              </a:rPr>
              <a:t>kinds of animals might robots look like in </a:t>
            </a:r>
            <a:endParaRPr lang="en-US" altLang="zh-CN" sz="2800" b="1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ts val="3400"/>
              </a:lnSpc>
              <a:spcBef>
                <a:spcPct val="25000"/>
              </a:spcBef>
            </a:pPr>
            <a:r>
              <a:rPr lang="en-US" altLang="zh-CN" sz="2800" b="1" i="1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itchFamily="18" charset="0"/>
              </a:rPr>
              <a:t>future?</a:t>
            </a:r>
          </a:p>
          <a:p>
            <a:pPr>
              <a:lnSpc>
                <a:spcPts val="3400"/>
              </a:lnSpc>
              <a:spcBef>
                <a:spcPct val="25000"/>
              </a:spcBef>
            </a:pPr>
            <a:r>
              <a:rPr lang="en-US" altLang="zh-CN" sz="2800" b="1" i="1" dirty="0">
                <a:solidFill>
                  <a:srgbClr val="000000"/>
                </a:solidFill>
                <a:latin typeface="Times New Roman" pitchFamily="18" charset="0"/>
              </a:rPr>
              <a:t>2. 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itchFamily="18" charset="0"/>
                <a:sym typeface="宋体" pitchFamily="2" charset="-122"/>
              </a:rPr>
              <a:t>hat do you think these robots will be able to do</a:t>
            </a:r>
            <a:r>
              <a:rPr lang="en-US" altLang="zh-CN" sz="2800" b="1" i="1" dirty="0" smtClean="0">
                <a:solidFill>
                  <a:srgbClr val="000000"/>
                </a:solidFill>
                <a:latin typeface="Times New Roman" pitchFamily="18" charset="0"/>
                <a:sym typeface="宋体" pitchFamily="2" charset="-122"/>
              </a:rPr>
              <a:t>?</a:t>
            </a:r>
          </a:p>
        </p:txBody>
      </p:sp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2254250" y="152400"/>
            <a:ext cx="1024466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3200" b="1">
                <a:solidFill>
                  <a:srgbClr val="FF0066"/>
                </a:solidFill>
                <a:latin typeface="Comic Sans MS" pitchFamily="66" charset="0"/>
                <a:ea typeface="黑体" pitchFamily="49" charset="-122"/>
              </a:rPr>
              <a:t>Let your imagination fly. </a:t>
            </a:r>
          </a:p>
          <a:p>
            <a:pPr algn="ctr">
              <a:lnSpc>
                <a:spcPct val="150000"/>
              </a:lnSpc>
            </a:pPr>
            <a:r>
              <a:rPr lang="en-US" altLang="zh-CN" sz="3200" b="1">
                <a:solidFill>
                  <a:srgbClr val="FF0066"/>
                </a:solidFill>
                <a:latin typeface="Comic Sans MS" pitchFamily="66" charset="0"/>
                <a:ea typeface="黑体" pitchFamily="49" charset="-122"/>
              </a:rPr>
              <a:t>(</a:t>
            </a:r>
            <a:r>
              <a:rPr lang="zh-CN" altLang="en-US" sz="3200" b="1">
                <a:solidFill>
                  <a:srgbClr val="FF0066"/>
                </a:solidFill>
                <a:latin typeface="Comic Sans MS" pitchFamily="66" charset="0"/>
                <a:ea typeface="黑体" pitchFamily="49" charset="-122"/>
              </a:rPr>
              <a:t>放飞你的想像</a:t>
            </a:r>
            <a:r>
              <a:rPr lang="en-US" altLang="zh-CN" sz="3200" b="1">
                <a:solidFill>
                  <a:srgbClr val="FF0066"/>
                </a:solidFill>
                <a:latin typeface="Comic Sans MS" pitchFamily="66" charset="0"/>
                <a:ea typeface="黑体" pitchFamily="49" charset="-122"/>
              </a:rPr>
              <a:t>)</a:t>
            </a:r>
          </a:p>
        </p:txBody>
      </p:sp>
      <p:pic>
        <p:nvPicPr>
          <p:cNvPr id="37891" name="Picture 4" descr="robot-cartoon-294224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"/>
          <a:stretch>
            <a:fillRect/>
          </a:stretch>
        </p:blipFill>
        <p:spPr bwMode="auto">
          <a:xfrm>
            <a:off x="9929882" y="1532036"/>
            <a:ext cx="1970616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文本框 1"/>
          <p:cNvSpPr txBox="1">
            <a:spLocks noChangeArrowheads="1"/>
          </p:cNvSpPr>
          <p:nvPr/>
        </p:nvSpPr>
        <p:spPr bwMode="auto">
          <a:xfrm>
            <a:off x="1678493" y="3626520"/>
            <a:ext cx="825138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5000"/>
              </a:spcBef>
            </a:pPr>
            <a:r>
              <a:rPr lang="en-US" altLang="zh-CN" sz="2800" b="1" i="1" dirty="0" smtClean="0">
                <a:solidFill>
                  <a:srgbClr val="FF0000"/>
                </a:solidFill>
                <a:latin typeface="Times New Roman" pitchFamily="18" charset="0"/>
              </a:rPr>
              <a:t>Write your ideas and discuss them with your partner.</a:t>
            </a:r>
            <a:endParaRPr lang="en-US" altLang="zh-CN" sz="28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77055" y="4464422"/>
            <a:ext cx="78469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2800" b="1" dirty="0" smtClean="0">
                <a:solidFill>
                  <a:srgbClr val="0E98D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I think some future robots might look </a:t>
            </a:r>
            <a:r>
              <a:rPr lang="en-US" altLang="zh-CN" sz="2800" b="1" dirty="0">
                <a:solidFill>
                  <a:srgbClr val="0E98D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like </a:t>
            </a:r>
            <a:r>
              <a:rPr lang="en-US" altLang="zh-CN" sz="2800" b="1" dirty="0" smtClean="0">
                <a:solidFill>
                  <a:srgbClr val="0E98D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______. They will ______________</a:t>
            </a:r>
            <a:r>
              <a:rPr lang="en-US" altLang="zh-CN" b="1" dirty="0" smtClean="0">
                <a:solidFill>
                  <a:srgbClr val="0E98D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... </a:t>
            </a:r>
            <a:endParaRPr lang="zh-CN" altLang="en-US" dirty="0">
              <a:solidFill>
                <a:srgbClr val="0E98D6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7495" y="139849"/>
            <a:ext cx="29856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kern="10" spc="-360" dirty="0" smtClean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/>
              </a:rPr>
              <a:t>Group work</a:t>
            </a:r>
            <a:endParaRPr lang="zh-CN" altLang="en-US" sz="4000" dirty="0"/>
          </a:p>
        </p:txBody>
      </p:sp>
      <p:pic>
        <p:nvPicPr>
          <p:cNvPr id="4098" name="Picture 2" descr="C:\Users\Administrator\Desktop\未来科技卡通机器人素材元素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623" y="3857169"/>
            <a:ext cx="2733451" cy="273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71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矩形 1"/>
          <p:cNvSpPr>
            <a:spLocks noChangeArrowheads="1"/>
          </p:cNvSpPr>
          <p:nvPr/>
        </p:nvSpPr>
        <p:spPr bwMode="auto">
          <a:xfrm>
            <a:off x="879401" y="1417058"/>
            <a:ext cx="10753527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400" b="1" dirty="0" smtClean="0">
                <a:solidFill>
                  <a:srgbClr val="0000FF"/>
                </a:solidFill>
              </a:rPr>
              <a:t>I.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根据</a:t>
            </a:r>
            <a:r>
              <a:rPr lang="zh-CN" altLang="en-US" sz="2400" b="1" dirty="0">
                <a:solidFill>
                  <a:srgbClr val="0000FF"/>
                </a:solidFill>
              </a:rPr>
              <a:t>句意用所给词的适当形式填空</a:t>
            </a:r>
            <a:r>
              <a:rPr lang="zh-CN" altLang="en-US" sz="2400" dirty="0">
                <a:solidFill>
                  <a:srgbClr val="0000FF"/>
                </a:solidFill>
              </a:rPr>
              <a:t>。</a:t>
            </a:r>
          </a:p>
          <a:p>
            <a:pPr eaLnBrk="0" hangingPunct="0">
              <a:lnSpc>
                <a:spcPct val="200000"/>
              </a:lnSpc>
            </a:pPr>
            <a:r>
              <a:rPr lang="en-US" altLang="zh-CN" sz="2400" b="1" dirty="0"/>
              <a:t>1</a:t>
            </a:r>
            <a:r>
              <a:rPr lang="zh-CN" altLang="en-US" sz="2400" dirty="0"/>
              <a:t>．</a:t>
            </a:r>
            <a:r>
              <a:rPr lang="en-US" altLang="zh-CN" sz="2400" b="1" dirty="0"/>
              <a:t>Now many robots look like </a:t>
            </a:r>
            <a:r>
              <a:rPr lang="en-US" altLang="zh-CN" sz="2400" b="1" u="sng" dirty="0"/>
              <a:t>                </a:t>
            </a:r>
            <a:r>
              <a:rPr lang="en-US" altLang="zh-CN" sz="2400" b="1" u="sng" dirty="0" smtClean="0"/>
              <a:t>             </a:t>
            </a:r>
            <a:r>
              <a:rPr lang="en-US" altLang="zh-CN" sz="2400" dirty="0" smtClean="0"/>
              <a:t>(</a:t>
            </a:r>
            <a:r>
              <a:rPr lang="en-US" altLang="zh-CN" sz="2400" b="1" dirty="0"/>
              <a:t>human</a:t>
            </a:r>
            <a:r>
              <a:rPr lang="en-US" altLang="zh-CN" sz="2400" dirty="0"/>
              <a:t>)</a:t>
            </a:r>
            <a:r>
              <a:rPr lang="zh-CN" altLang="en-US" sz="2400" dirty="0"/>
              <a:t>．</a:t>
            </a:r>
          </a:p>
          <a:p>
            <a:pPr eaLnBrk="0" hangingPunct="0">
              <a:lnSpc>
                <a:spcPct val="200000"/>
              </a:lnSpc>
            </a:pPr>
            <a:r>
              <a:rPr lang="en-US" altLang="zh-CN" sz="2400" b="1" dirty="0"/>
              <a:t>2</a:t>
            </a:r>
            <a:r>
              <a:rPr lang="zh-CN" altLang="en-US" sz="2400" dirty="0"/>
              <a:t>．</a:t>
            </a:r>
            <a:r>
              <a:rPr lang="en-US" altLang="zh-CN" sz="2400" b="1" dirty="0"/>
              <a:t>Don't touch the machine. It's </a:t>
            </a:r>
            <a:r>
              <a:rPr lang="en-US" altLang="zh-CN" sz="2400" b="1" u="sng" dirty="0"/>
              <a:t>                    </a:t>
            </a:r>
            <a:r>
              <a:rPr lang="en-US" altLang="zh-CN" sz="2400" b="1" u="sng" dirty="0" smtClean="0"/>
              <a:t>      </a:t>
            </a:r>
            <a:r>
              <a:rPr lang="en-US" altLang="zh-CN" sz="2400" dirty="0" smtClean="0"/>
              <a:t>(</a:t>
            </a:r>
            <a:r>
              <a:rPr lang="en-US" altLang="zh-CN" sz="2400" b="1" dirty="0"/>
              <a:t>danger</a:t>
            </a:r>
            <a:r>
              <a:rPr lang="en-US" altLang="zh-CN" sz="2400" dirty="0"/>
              <a:t>)</a:t>
            </a:r>
            <a:r>
              <a:rPr lang="zh-CN" altLang="en-US" sz="2400" dirty="0"/>
              <a:t>．</a:t>
            </a:r>
          </a:p>
          <a:p>
            <a:pPr eaLnBrk="0" hangingPunct="0">
              <a:lnSpc>
                <a:spcPct val="200000"/>
              </a:lnSpc>
            </a:pPr>
            <a:r>
              <a:rPr lang="en-US" altLang="zh-CN" sz="2400" b="1" dirty="0"/>
              <a:t>3</a:t>
            </a:r>
            <a:r>
              <a:rPr lang="zh-CN" altLang="en-US" sz="2400" dirty="0"/>
              <a:t>．</a:t>
            </a:r>
            <a:r>
              <a:rPr lang="en-US" altLang="zh-CN" sz="2400" b="1" dirty="0"/>
              <a:t>There are a lot of </a:t>
            </a:r>
            <a:r>
              <a:rPr lang="en-US" altLang="zh-CN" sz="2400" b="1" u="sng" dirty="0"/>
              <a:t>                 </a:t>
            </a:r>
            <a:r>
              <a:rPr lang="en-US" altLang="zh-CN" sz="2400" b="1" u="sng" dirty="0" smtClean="0"/>
              <a:t>         </a:t>
            </a:r>
            <a:r>
              <a:rPr lang="en-US" altLang="zh-CN" sz="2400" dirty="0" smtClean="0"/>
              <a:t>(</a:t>
            </a:r>
            <a:r>
              <a:rPr lang="en-US" altLang="zh-CN" sz="2400" b="1" dirty="0"/>
              <a:t>factory</a:t>
            </a:r>
            <a:r>
              <a:rPr lang="en-US" altLang="zh-CN" sz="2400" dirty="0"/>
              <a:t>)</a:t>
            </a:r>
            <a:r>
              <a:rPr lang="en-US" altLang="zh-CN" sz="2400" b="1" dirty="0"/>
              <a:t> near my house.</a:t>
            </a:r>
            <a:endParaRPr lang="zh-CN" altLang="en-US" sz="2400" dirty="0"/>
          </a:p>
          <a:p>
            <a:pPr eaLnBrk="0" hangingPunct="0">
              <a:lnSpc>
                <a:spcPct val="200000"/>
              </a:lnSpc>
            </a:pPr>
            <a:r>
              <a:rPr lang="en-US" altLang="zh-CN" sz="2400" b="1" dirty="0"/>
              <a:t>4</a:t>
            </a:r>
            <a:r>
              <a:rPr lang="zh-CN" altLang="en-US" sz="2400" dirty="0"/>
              <a:t>．</a:t>
            </a:r>
            <a:r>
              <a:rPr lang="en-US" altLang="zh-CN" sz="2400" b="1" dirty="0"/>
              <a:t>He </a:t>
            </a:r>
            <a:r>
              <a:rPr lang="en-US" altLang="zh-CN" sz="2400" b="1" u="sng" dirty="0"/>
              <a:t>               </a:t>
            </a:r>
            <a:r>
              <a:rPr lang="en-US" altLang="zh-CN" sz="2400" b="1" u="sng" dirty="0" smtClean="0"/>
              <a:t>        </a:t>
            </a:r>
            <a:r>
              <a:rPr lang="en-US" altLang="zh-CN" sz="2400" dirty="0"/>
              <a:t>(</a:t>
            </a:r>
            <a:r>
              <a:rPr lang="en-US" altLang="zh-CN" sz="2400" b="1" dirty="0"/>
              <a:t>believe</a:t>
            </a:r>
            <a:r>
              <a:rPr lang="en-US" altLang="zh-CN" sz="2400" dirty="0"/>
              <a:t>)</a:t>
            </a:r>
            <a:r>
              <a:rPr lang="en-US" altLang="zh-CN" sz="2400" b="1" dirty="0"/>
              <a:t> that he will win the game.</a:t>
            </a:r>
            <a:endParaRPr lang="zh-CN" altLang="en-US" sz="2400" dirty="0"/>
          </a:p>
          <a:p>
            <a:pPr eaLnBrk="0" hangingPunct="0">
              <a:lnSpc>
                <a:spcPct val="200000"/>
              </a:lnSpc>
            </a:pPr>
            <a:r>
              <a:rPr lang="en-US" altLang="zh-CN" sz="2400" b="1" dirty="0"/>
              <a:t>5</a:t>
            </a:r>
            <a:r>
              <a:rPr lang="zh-CN" altLang="en-US" sz="2400" dirty="0"/>
              <a:t>．</a:t>
            </a:r>
            <a:r>
              <a:rPr lang="en-US" altLang="zh-CN" sz="2400" b="1" dirty="0"/>
              <a:t>After doing my homework for hours</a:t>
            </a:r>
            <a:r>
              <a:rPr lang="zh-CN" altLang="en-US" sz="2400" dirty="0"/>
              <a:t>，</a:t>
            </a:r>
            <a:r>
              <a:rPr lang="en-US" altLang="zh-CN" sz="2400" b="1" dirty="0"/>
              <a:t>I felt </a:t>
            </a:r>
            <a:r>
              <a:rPr lang="en-US" altLang="zh-CN" sz="2400" b="1" u="sng" dirty="0"/>
              <a:t>           </a:t>
            </a:r>
            <a:r>
              <a:rPr lang="en-US" altLang="zh-CN" sz="2400" b="1" u="sng" dirty="0" smtClean="0"/>
              <a:t>            </a:t>
            </a:r>
            <a:r>
              <a:rPr lang="en-US" altLang="zh-CN" sz="2400" dirty="0" smtClean="0"/>
              <a:t>(</a:t>
            </a:r>
            <a:r>
              <a:rPr lang="en-US" altLang="zh-CN" sz="2400" b="1" dirty="0"/>
              <a:t>bore</a:t>
            </a:r>
            <a:r>
              <a:rPr lang="en-US" altLang="zh-CN" sz="2400" dirty="0"/>
              <a:t>)</a:t>
            </a:r>
            <a:r>
              <a:rPr lang="zh-CN" altLang="en-US" sz="2400" dirty="0"/>
              <a:t>．</a:t>
            </a:r>
          </a:p>
          <a:p>
            <a:pPr eaLnBrk="0" hangingPunct="0">
              <a:lnSpc>
                <a:spcPct val="200000"/>
              </a:lnSpc>
            </a:pPr>
            <a:endParaRPr lang="zh-CN" altLang="en-US" sz="2000" b="1" dirty="0"/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6023730" y="2017932"/>
            <a:ext cx="13644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 smtClean="0">
                <a:solidFill>
                  <a:srgbClr val="FF0000"/>
                </a:solidFill>
              </a:rPr>
              <a:t>humans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4423948" y="3471006"/>
            <a:ext cx="14686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rgbClr val="FF0000"/>
                </a:solidFill>
              </a:rPr>
              <a:t>factories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2155771" y="4203171"/>
            <a:ext cx="13997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rgbClr val="FF0000"/>
                </a:solidFill>
              </a:rPr>
              <a:t>believes</a:t>
            </a:r>
          </a:p>
        </p:txBody>
      </p:sp>
      <p:sp>
        <p:nvSpPr>
          <p:cNvPr id="11264" name="矩形 11263"/>
          <p:cNvSpPr>
            <a:spLocks noChangeArrowheads="1"/>
          </p:cNvSpPr>
          <p:nvPr/>
        </p:nvSpPr>
        <p:spPr bwMode="auto">
          <a:xfrm>
            <a:off x="8058130" y="4944766"/>
            <a:ext cx="10390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rgbClr val="FF0000"/>
                </a:solidFill>
              </a:rPr>
              <a:t>bored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023730" y="2727254"/>
            <a:ext cx="17572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rgbClr val="FF0000"/>
                </a:solidFill>
              </a:rPr>
              <a:t>dangerous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05865" y="359410"/>
            <a:ext cx="3113405" cy="646430"/>
            <a:chOff x="1161" y="907"/>
            <a:chExt cx="4903" cy="1018"/>
          </a:xfrm>
        </p:grpSpPr>
        <p:sp>
          <p:nvSpPr>
            <p:cNvPr id="11" name="TextBox 2"/>
            <p:cNvSpPr txBox="1"/>
            <p:nvPr/>
          </p:nvSpPr>
          <p:spPr>
            <a:xfrm>
              <a:off x="2124" y="907"/>
              <a:ext cx="3805" cy="1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rgbClr val="009FB9"/>
                  </a:solidFill>
                </a:rPr>
                <a:t>课 堂 达 标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1161" y="1880"/>
              <a:ext cx="4903" cy="0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3" name="图片 12" descr="标题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75" y="144815"/>
            <a:ext cx="10033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01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9" grpId="0"/>
      <p:bldP spid="11264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矩形 1"/>
          <p:cNvSpPr>
            <a:spLocks noChangeArrowheads="1"/>
          </p:cNvSpPr>
          <p:nvPr/>
        </p:nvSpPr>
        <p:spPr bwMode="auto">
          <a:xfrm>
            <a:off x="533400" y="439362"/>
            <a:ext cx="11748247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n-US" altLang="zh-CN" sz="2400" b="1" dirty="0" smtClean="0">
                <a:solidFill>
                  <a:srgbClr val="0000FF"/>
                </a:solidFill>
              </a:rPr>
              <a:t>II.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根据汉语提示完成句子</a:t>
            </a:r>
            <a:endParaRPr lang="en-US" altLang="zh-CN" sz="2400" b="1" dirty="0">
              <a:solidFill>
                <a:srgbClr val="0000FF"/>
              </a:solidFill>
            </a:endParaRPr>
          </a:p>
          <a:p>
            <a:pPr algn="just" eaLnBrk="0" hangingPunct="0"/>
            <a:endParaRPr lang="en-US" altLang="zh-CN" sz="2400" dirty="0"/>
          </a:p>
          <a:p>
            <a:pPr algn="just" eaLnBrk="0" hangingPunct="0">
              <a:lnSpc>
                <a:spcPct val="200000"/>
              </a:lnSpc>
            </a:pPr>
            <a:r>
              <a:rPr lang="en-US" altLang="zh-CN" sz="2400" dirty="0" smtClean="0"/>
              <a:t>1</a:t>
            </a:r>
            <a:r>
              <a:rPr lang="zh-CN" altLang="en-US" sz="2400" dirty="0" smtClean="0"/>
              <a:t>．</a:t>
            </a:r>
            <a:r>
              <a:rPr lang="en-US" altLang="zh-CN" sz="2400" dirty="0"/>
              <a:t>He works in </a:t>
            </a:r>
            <a:r>
              <a:rPr lang="en-US" altLang="zh-CN" sz="2400" u="sng" dirty="0"/>
              <a:t>                   </a:t>
            </a:r>
            <a:r>
              <a:rPr lang="en-US" altLang="zh-CN" sz="2400" dirty="0" err="1"/>
              <a:t>actory</a:t>
            </a:r>
            <a:r>
              <a:rPr lang="en-US" altLang="zh-CN" sz="2400" dirty="0"/>
              <a:t> </a:t>
            </a:r>
            <a:r>
              <a:rPr lang="en-US" altLang="zh-CN" sz="2400" u="sng" dirty="0"/>
              <a:t>      </a:t>
            </a:r>
            <a:r>
              <a:rPr lang="en-US" altLang="zh-CN" sz="2400" dirty="0"/>
              <a:t> I do</a:t>
            </a:r>
            <a:r>
              <a:rPr lang="zh-CN" altLang="en-US" sz="2400" dirty="0"/>
              <a:t>（与</a:t>
            </a:r>
            <a:r>
              <a:rPr lang="en-US" altLang="zh-CN" sz="2400" dirty="0"/>
              <a:t>……</a:t>
            </a:r>
            <a:r>
              <a:rPr lang="zh-CN" altLang="en-US" sz="2400" dirty="0"/>
              <a:t>一样）</a:t>
            </a:r>
            <a:r>
              <a:rPr lang="en-US" altLang="zh-CN" sz="2400" dirty="0"/>
              <a:t>.</a:t>
            </a:r>
            <a:endParaRPr lang="zh-CN" altLang="en-US" sz="2400" dirty="0"/>
          </a:p>
          <a:p>
            <a:pPr algn="just" eaLnBrk="0" hangingPunct="0">
              <a:lnSpc>
                <a:spcPct val="200000"/>
              </a:lnSpc>
            </a:pPr>
            <a:r>
              <a:rPr lang="en-US" altLang="zh-CN" sz="2400" dirty="0" smtClean="0"/>
              <a:t>2</a:t>
            </a:r>
            <a:r>
              <a:rPr lang="zh-CN" altLang="en-US" sz="2400" dirty="0" smtClean="0"/>
              <a:t>．</a:t>
            </a:r>
            <a:r>
              <a:rPr lang="en-US" altLang="zh-CN" sz="2400" dirty="0"/>
              <a:t>To remember these new </a:t>
            </a:r>
            <a:r>
              <a:rPr lang="en-US" altLang="zh-CN" sz="2400" dirty="0" err="1"/>
              <a:t>words,I</a:t>
            </a:r>
            <a:r>
              <a:rPr lang="en-US" altLang="zh-CN" sz="2400" dirty="0"/>
              <a:t> read </a:t>
            </a:r>
            <a:r>
              <a:rPr lang="en-US" altLang="zh-CN" sz="2400" dirty="0" smtClean="0"/>
              <a:t>them__________________(</a:t>
            </a:r>
            <a:r>
              <a:rPr lang="zh-CN" altLang="en-US" sz="2400" dirty="0" smtClean="0"/>
              <a:t>多次，反复）</a:t>
            </a:r>
            <a:r>
              <a:rPr lang="en-US" altLang="zh-CN" sz="2400" dirty="0" smtClean="0"/>
              <a:t>. </a:t>
            </a:r>
            <a:r>
              <a:rPr lang="en-US" altLang="zh-CN" sz="2400" u="sng" dirty="0" smtClean="0"/>
              <a:t>                           </a:t>
            </a:r>
            <a:endParaRPr lang="en-US" altLang="zh-CN" sz="2400" u="sng" dirty="0"/>
          </a:p>
          <a:p>
            <a:pPr algn="just" eaLnBrk="0" hangingPunct="0">
              <a:lnSpc>
                <a:spcPct val="200000"/>
              </a:lnSpc>
            </a:pPr>
            <a:r>
              <a:rPr lang="en-US" altLang="zh-CN" sz="2400" dirty="0" smtClean="0"/>
              <a:t>3</a:t>
            </a:r>
            <a:r>
              <a:rPr lang="zh-CN" altLang="en-US" sz="2400" dirty="0" smtClean="0"/>
              <a:t>．</a:t>
            </a:r>
            <a:r>
              <a:rPr lang="en-US" altLang="zh-CN" sz="2400" dirty="0"/>
              <a:t>You </a:t>
            </a:r>
            <a:r>
              <a:rPr lang="en-US" altLang="zh-CN" sz="2400" u="sng" dirty="0"/>
              <a:t>                 </a:t>
            </a:r>
            <a:r>
              <a:rPr lang="zh-CN" altLang="en-US" sz="2400" dirty="0" smtClean="0"/>
              <a:t>（看起来像）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your father because you both have a big nose.</a:t>
            </a:r>
            <a:endParaRPr lang="zh-CN" altLang="en-US" sz="2400" dirty="0"/>
          </a:p>
          <a:p>
            <a:pPr algn="just" eaLnBrk="0" hangingPunct="0">
              <a:lnSpc>
                <a:spcPct val="200000"/>
              </a:lnSpc>
            </a:pPr>
            <a:r>
              <a:rPr lang="en-US" altLang="zh-CN" sz="2400" dirty="0" smtClean="0"/>
              <a:t>4</a:t>
            </a:r>
            <a:r>
              <a:rPr lang="zh-CN" altLang="en-US" sz="2400" dirty="0" smtClean="0"/>
              <a:t>．</a:t>
            </a:r>
            <a:r>
              <a:rPr lang="en-US" altLang="zh-CN" sz="2400" dirty="0"/>
              <a:t>He is </a:t>
            </a:r>
            <a:r>
              <a:rPr lang="en-US" altLang="zh-CN" sz="2400" dirty="0" err="1"/>
              <a:t>lazy.He</a:t>
            </a:r>
            <a:r>
              <a:rPr lang="en-US" altLang="zh-CN" sz="2400" dirty="0"/>
              <a:t> never </a:t>
            </a:r>
            <a:r>
              <a:rPr lang="en-US" altLang="zh-CN" sz="2400" u="sng" dirty="0"/>
              <a:t>                    </a:t>
            </a:r>
            <a:r>
              <a:rPr lang="en-US" altLang="zh-CN" sz="2400" dirty="0"/>
              <a:t> </a:t>
            </a:r>
            <a:r>
              <a:rPr lang="zh-CN" altLang="en-US" sz="2400" dirty="0" smtClean="0"/>
              <a:t>（帮助）</a:t>
            </a:r>
            <a:r>
              <a:rPr lang="en-US" altLang="zh-CN" sz="2400" dirty="0" smtClean="0"/>
              <a:t>the </a:t>
            </a:r>
            <a:r>
              <a:rPr lang="en-US" altLang="zh-CN" sz="2400" dirty="0"/>
              <a:t>housework at   home.</a:t>
            </a:r>
            <a:endParaRPr lang="zh-CN" altLang="en-US" sz="2400" dirty="0"/>
          </a:p>
          <a:p>
            <a:pPr algn="just" eaLnBrk="0" hangingPunct="0">
              <a:lnSpc>
                <a:spcPct val="200000"/>
              </a:lnSpc>
            </a:pPr>
            <a:r>
              <a:rPr lang="en-US" altLang="zh-CN" sz="2400" dirty="0" smtClean="0"/>
              <a:t>5</a:t>
            </a:r>
            <a:r>
              <a:rPr lang="zh-CN" altLang="en-US" sz="2400" dirty="0" smtClean="0"/>
              <a:t>．</a:t>
            </a:r>
            <a:r>
              <a:rPr lang="en-US" altLang="zh-CN" sz="2400" u="sng" dirty="0" smtClean="0"/>
              <a:t>                       </a:t>
            </a:r>
            <a:r>
              <a:rPr lang="zh-CN" altLang="en-US" sz="2400" dirty="0" smtClean="0"/>
              <a:t>（数以百计的）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students came to the playground to watch </a:t>
            </a:r>
            <a:endParaRPr lang="en-US" altLang="zh-CN" sz="2400" dirty="0" smtClean="0"/>
          </a:p>
          <a:p>
            <a:pPr algn="just" eaLnBrk="0" hangingPunct="0">
              <a:lnSpc>
                <a:spcPct val="200000"/>
              </a:lnSpc>
            </a:pPr>
            <a:r>
              <a:rPr lang="en-US" altLang="zh-CN" sz="2400" dirty="0" smtClean="0"/>
              <a:t>the </a:t>
            </a:r>
            <a:r>
              <a:rPr lang="en-US" altLang="zh-CN" sz="2400" dirty="0"/>
              <a:t>basketball match.</a:t>
            </a:r>
            <a:endParaRPr lang="zh-CN" altLang="en-US" sz="2400" dirty="0"/>
          </a:p>
          <a:p>
            <a:pPr algn="just" eaLnBrk="0" hangingPunct="0">
              <a:lnSpc>
                <a:spcPct val="200000"/>
              </a:lnSpc>
            </a:pPr>
            <a:endParaRPr lang="en-US" altLang="zh-CN" sz="2400" dirty="0"/>
          </a:p>
          <a:p>
            <a:pPr algn="just" eaLnBrk="0" hangingPunct="0">
              <a:lnSpc>
                <a:spcPct val="200000"/>
              </a:lnSpc>
            </a:pPr>
            <a:endParaRPr lang="zh-CN" altLang="en-US" sz="2400" dirty="0"/>
          </a:p>
          <a:p>
            <a:pPr algn="just" eaLnBrk="0" hangingPunct="0">
              <a:lnSpc>
                <a:spcPct val="200000"/>
              </a:lnSpc>
            </a:pPr>
            <a:endParaRPr lang="zh-CN" altLang="en-US" sz="2400" dirty="0"/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846973" y="1428745"/>
            <a:ext cx="15199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rgbClr val="FF0000"/>
                </a:solidFill>
              </a:rPr>
              <a:t>the same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226192" y="1428745"/>
            <a:ext cx="527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rgbClr val="FF0000"/>
                </a:solidFill>
              </a:rPr>
              <a:t>as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6891897" y="2126839"/>
            <a:ext cx="30909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rgbClr val="FF0000"/>
                </a:solidFill>
              </a:rPr>
              <a:t>over and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over again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766556" y="2852936"/>
            <a:ext cx="14141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rgbClr val="FF0000"/>
                </a:solidFill>
              </a:rPr>
              <a:t>look like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3937343" y="3573707"/>
            <a:ext cx="16866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rgbClr val="FF0000"/>
                </a:solidFill>
              </a:rPr>
              <a:t>helps with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094399" y="4330108"/>
            <a:ext cx="19960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rgbClr val="FF0000"/>
                </a:solidFill>
              </a:rPr>
              <a:t>Hundreds of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36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标题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00" y="394970"/>
            <a:ext cx="1003300" cy="100330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737235" y="611505"/>
            <a:ext cx="3113405" cy="646430"/>
            <a:chOff x="1161" y="963"/>
            <a:chExt cx="4903" cy="1018"/>
          </a:xfrm>
        </p:grpSpPr>
        <p:sp>
          <p:nvSpPr>
            <p:cNvPr id="13" name="TextBox 2"/>
            <p:cNvSpPr txBox="1"/>
            <p:nvPr/>
          </p:nvSpPr>
          <p:spPr>
            <a:xfrm>
              <a:off x="1900" y="963"/>
              <a:ext cx="3805" cy="1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rgbClr val="009FB9"/>
                  </a:solidFill>
                </a:rPr>
                <a:t>学 习 目 标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161" y="1880"/>
              <a:ext cx="4903" cy="0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1390603" y="1339582"/>
            <a:ext cx="9467787" cy="2677795"/>
            <a:chOff x="2280" y="2424"/>
            <a:chExt cx="15647" cy="4217"/>
          </a:xfrm>
        </p:grpSpPr>
        <p:sp>
          <p:nvSpPr>
            <p:cNvPr id="5" name="矩形 4"/>
            <p:cNvSpPr/>
            <p:nvPr/>
          </p:nvSpPr>
          <p:spPr>
            <a:xfrm>
              <a:off x="2280" y="2779"/>
              <a:ext cx="742" cy="686"/>
            </a:xfrm>
            <a:prstGeom prst="rect">
              <a:avLst/>
            </a:prstGeom>
            <a:solidFill>
              <a:srgbClr val="009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055" y="2424"/>
              <a:ext cx="14872" cy="4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 algn="just" fontAlgn="auto">
                <a:lnSpc>
                  <a:spcPct val="150000"/>
                </a:lnSpc>
              </a:pPr>
              <a:r>
                <a:rPr lang="zh-CN" altLang="en-US" sz="2800" b="1" dirty="0" smtClean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方正兰亭黑_GB18030" panose="02000000000000000000" charset="-122"/>
                </a:rPr>
                <a:t>学习本课时新单词</a:t>
              </a:r>
              <a:r>
                <a:rPr lang="zh-CN" altLang="en-US" sz="28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方正兰亭黑_GB18030" panose="02000000000000000000" charset="-122"/>
                </a:rPr>
                <a:t>和短语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方正兰亭黑_GB18030" panose="02000000000000000000" charset="-122"/>
                </a:rPr>
                <a:t>：</a:t>
              </a:r>
              <a:r>
                <a:rPr lang="en-US" altLang="zh-CN" sz="2800" b="1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human</a:t>
              </a:r>
              <a:r>
                <a:rPr lang="zh-CN" altLang="en-US" sz="2800" b="1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，</a:t>
              </a:r>
              <a:r>
                <a:rPr lang="en-US" altLang="zh-CN" sz="2800" b="1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servant</a:t>
              </a:r>
              <a:r>
                <a:rPr lang="zh-CN" altLang="en-US" sz="2800" b="1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，</a:t>
              </a:r>
              <a:r>
                <a:rPr lang="en-US" altLang="zh-CN" sz="2800" b="1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dangerous</a:t>
              </a:r>
              <a:r>
                <a:rPr lang="zh-CN" altLang="en-US" sz="2800" b="1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，</a:t>
              </a:r>
              <a:r>
                <a:rPr lang="en-US" altLang="zh-CN" sz="2800" b="1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already</a:t>
              </a:r>
              <a:r>
                <a:rPr lang="zh-CN" altLang="en-US" sz="2800" b="1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，</a:t>
              </a:r>
              <a:r>
                <a:rPr lang="en-US" altLang="zh-CN" sz="2800" b="1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factory</a:t>
              </a:r>
              <a:r>
                <a:rPr lang="zh-CN" altLang="en-US" sz="2800" b="1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，</a:t>
              </a:r>
              <a:r>
                <a:rPr lang="en-US" altLang="zh-CN" sz="2800" b="1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Japan</a:t>
              </a:r>
              <a:r>
                <a:rPr lang="en-US" altLang="zh-CN" sz="2800" b="1" dirty="0" smtClean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, believe</a:t>
              </a:r>
              <a:r>
                <a:rPr lang="zh-CN" altLang="en-US" sz="2800" b="1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，</a:t>
              </a:r>
              <a:r>
                <a:rPr lang="en-US" altLang="zh-CN" sz="2800" b="1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disagree</a:t>
              </a:r>
              <a:r>
                <a:rPr lang="zh-CN" altLang="en-US" sz="2800" b="1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，</a:t>
              </a:r>
              <a:r>
                <a:rPr lang="en-US" altLang="zh-CN" sz="2800" b="1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even</a:t>
              </a:r>
              <a:r>
                <a:rPr lang="zh-CN" altLang="en-US" sz="2800" b="1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，</a:t>
              </a:r>
              <a:r>
                <a:rPr lang="en-US" altLang="zh-CN" sz="2800" b="1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agree</a:t>
              </a:r>
              <a:r>
                <a:rPr lang="en-US" altLang="zh-CN" sz="2800" b="1" dirty="0" smtClean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, shape</a:t>
              </a:r>
              <a:r>
                <a:rPr lang="zh-CN" altLang="en-US" sz="2800" b="1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，</a:t>
              </a:r>
              <a:r>
                <a:rPr lang="en-US" altLang="zh-CN" sz="2800" b="1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fall</a:t>
              </a:r>
              <a:r>
                <a:rPr lang="zh-CN" altLang="en-US" sz="2800" b="1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，</a:t>
              </a:r>
              <a:r>
                <a:rPr lang="en-US" altLang="zh-CN" sz="2800" b="1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inside</a:t>
              </a:r>
              <a:r>
                <a:rPr lang="zh-CN" altLang="en-US" sz="2800" b="1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，</a:t>
              </a:r>
              <a:r>
                <a:rPr lang="en-US" altLang="zh-CN" sz="2800" b="1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possible</a:t>
              </a:r>
              <a:r>
                <a:rPr lang="zh-CN" altLang="en-US" sz="2800" b="1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，</a:t>
              </a:r>
              <a:r>
                <a:rPr lang="en-US" altLang="zh-CN" sz="2800" b="1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impossible</a:t>
              </a:r>
              <a:r>
                <a:rPr lang="zh-CN" altLang="en-US" sz="2800" b="1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，</a:t>
              </a:r>
              <a:r>
                <a:rPr lang="en-US" altLang="zh-CN" sz="2800" b="1" dirty="0" smtClean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side, </a:t>
              </a:r>
            </a:p>
            <a:p>
              <a:pPr indent="0" algn="just" fontAlgn="auto">
                <a:lnSpc>
                  <a:spcPct val="150000"/>
                </a:lnSpc>
              </a:pPr>
              <a:r>
                <a:rPr lang="en-US" altLang="zh-CN" sz="2800" b="1" dirty="0" smtClean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over </a:t>
              </a:r>
              <a:r>
                <a:rPr lang="en-US" altLang="zh-CN" sz="2800" b="1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and over again</a:t>
              </a:r>
              <a:r>
                <a:rPr lang="en-US" altLang="zh-CN" sz="2800" b="1" dirty="0" smtClean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, hundreds </a:t>
              </a:r>
              <a:r>
                <a:rPr lang="en-US" altLang="zh-CN" sz="2800" b="1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of</a:t>
              </a:r>
              <a:r>
                <a:rPr lang="en-US" altLang="zh-CN" sz="2800" b="1" dirty="0" smtClean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, fall </a:t>
              </a:r>
              <a:r>
                <a:rPr lang="en-US" altLang="zh-CN" sz="2800" b="1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down</a:t>
              </a:r>
              <a:r>
                <a:rPr lang="en-US" altLang="zh-CN" sz="2800" b="1" dirty="0" smtClean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, look for;</a:t>
              </a:r>
              <a:endPara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黑_GB18030" panose="02000000000000000000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2348" y="2764"/>
              <a:ext cx="192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388163" y="3974794"/>
            <a:ext cx="10788418" cy="1307049"/>
            <a:chOff x="1388163" y="3974794"/>
            <a:chExt cx="10788418" cy="1307049"/>
          </a:xfrm>
        </p:grpSpPr>
        <p:grpSp>
          <p:nvGrpSpPr>
            <p:cNvPr id="11" name="组合 10"/>
            <p:cNvGrpSpPr/>
            <p:nvPr/>
          </p:nvGrpSpPr>
          <p:grpSpPr>
            <a:xfrm>
              <a:off x="1388163" y="3974794"/>
              <a:ext cx="9378950" cy="659130"/>
              <a:chOff x="2280" y="5452"/>
              <a:chExt cx="14770" cy="1038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2280" y="5770"/>
                <a:ext cx="742" cy="686"/>
              </a:xfrm>
              <a:prstGeom prst="rect">
                <a:avLst/>
              </a:prstGeom>
              <a:solidFill>
                <a:srgbClr val="009F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2348" y="5765"/>
                <a:ext cx="1926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3022" y="5452"/>
                <a:ext cx="14028" cy="10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0" fontAlgn="auto">
                  <a:lnSpc>
                    <a:spcPct val="150000"/>
                  </a:lnSpc>
                </a:pPr>
                <a:endParaRPr lang="zh-CN" altLang="en-US" sz="2800" b="1" dirty="0" smtClean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方正兰亭黑_GB18030" panose="02000000000000000000" charset="-122"/>
                </a:endParaRPr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1859333" y="3997837"/>
              <a:ext cx="10317248" cy="12840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b="1" dirty="0">
                  <a:latin typeface="宋体" panose="02010600030101010101" pitchFamily="2" charset="-122"/>
                  <a:ea typeface="宋体" panose="02010600030101010101" pitchFamily="2" charset="-122"/>
                  <a:cs typeface="方正兰亭黑_GB18030" panose="02000000000000000000" charset="-122"/>
                </a:rPr>
                <a:t>阅读课文“</a:t>
              </a:r>
              <a:r>
                <a:rPr lang="en-US" altLang="zh-CN" sz="2800" b="1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Do You Think You Will Have Your Own Robot?</a:t>
              </a:r>
              <a:r>
                <a:rPr lang="en-US" altLang="zh-CN" sz="2800" b="1" dirty="0">
                  <a:latin typeface="宋体" panose="02010600030101010101" pitchFamily="2" charset="-122"/>
                  <a:ea typeface="宋体" panose="02010600030101010101" pitchFamily="2" charset="-122"/>
                  <a:cs typeface="方正兰亭黑_GB18030" panose="02000000000000000000" charset="-122"/>
                </a:rPr>
                <a:t>”</a:t>
              </a:r>
              <a:r>
                <a:rPr lang="zh-CN" altLang="en-US" sz="2800" b="1" dirty="0">
                  <a:latin typeface="宋体" panose="02010600030101010101" pitchFamily="2" charset="-122"/>
                  <a:ea typeface="宋体" panose="02010600030101010101" pitchFamily="2" charset="-122"/>
                  <a:cs typeface="方正兰亭黑_GB18030" panose="02000000000000000000" charset="-122"/>
                </a:rPr>
                <a:t>；</a:t>
              </a:r>
              <a:endPara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方正兰亭黑_GB18030" panose="02000000000000000000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800" b="1" dirty="0">
                  <a:latin typeface="宋体" panose="02010600030101010101" pitchFamily="2" charset="-122"/>
                  <a:ea typeface="宋体" panose="02010600030101010101" pitchFamily="2" charset="-122"/>
                  <a:cs typeface="方正兰亭黑_GB18030" panose="02000000000000000000" charset="-122"/>
                </a:rPr>
                <a:t>了解未来机器人的发展。</a:t>
              </a:r>
            </a:p>
          </p:txBody>
        </p:sp>
      </p:grp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69144" y="953851"/>
            <a:ext cx="8408894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en-US" altLang="zh-CN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1.There </a:t>
            </a:r>
            <a:r>
              <a:rPr lang="en-US" altLang="zh-CN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are some students</a:t>
            </a:r>
            <a:r>
              <a:rPr lang="en-US" altLang="zh-CN" u="sng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         </a:t>
            </a:r>
            <a:r>
              <a:rPr lang="en-US" altLang="zh-CN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basketball </a:t>
            </a:r>
            <a:r>
              <a:rPr lang="en-US" altLang="zh-CN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on the playground</a:t>
            </a:r>
            <a:r>
              <a:rPr lang="en-US" altLang="zh-CN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 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A. to </a:t>
            </a:r>
            <a:r>
              <a:rPr lang="en-US" altLang="zh-CN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play        B</a:t>
            </a:r>
            <a:r>
              <a:rPr lang="en-US" altLang="zh-CN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 playing          </a:t>
            </a:r>
            <a:r>
              <a:rPr lang="en-US" altLang="zh-CN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r>
              <a:rPr lang="en-US" altLang="zh-CN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 plays              </a:t>
            </a:r>
            <a:r>
              <a:rPr lang="en-US" altLang="zh-CN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  <a:r>
              <a:rPr lang="en-US" altLang="zh-CN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 played</a:t>
            </a:r>
            <a:endParaRPr lang="en-US" altLang="zh-CN" dirty="0">
              <a:solidFill>
                <a:schemeClr val="accent5">
                  <a:lumMod val="1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2. —Why does the coat look ____ small on him?</a:t>
            </a:r>
            <a:endParaRPr lang="zh-CN" altLang="en-US" dirty="0">
              <a:solidFill>
                <a:schemeClr val="accent5">
                  <a:lumMod val="1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—Because he was ________ a big </a:t>
            </a:r>
            <a:r>
              <a:rPr lang="en-US" altLang="zh-CN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body.</a:t>
            </a:r>
            <a:endParaRPr lang="en-US" altLang="zh-CN" dirty="0">
              <a:solidFill>
                <a:schemeClr val="accent5">
                  <a:lumMod val="1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A</a:t>
            </a:r>
            <a:r>
              <a:rPr lang="zh-CN" altLang="en-US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．</a:t>
            </a:r>
            <a:r>
              <a:rPr lang="en-US" altLang="zh-CN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so</a:t>
            </a:r>
            <a:r>
              <a:rPr lang="zh-CN" altLang="en-US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；</a:t>
            </a:r>
            <a:r>
              <a:rPr lang="en-US" altLang="zh-CN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such  	</a:t>
            </a:r>
            <a:r>
              <a:rPr lang="en-US" altLang="zh-CN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r>
              <a:rPr lang="zh-CN" altLang="en-US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．</a:t>
            </a:r>
            <a:r>
              <a:rPr lang="en-US" altLang="zh-CN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so</a:t>
            </a:r>
            <a:r>
              <a:rPr lang="zh-CN" altLang="en-US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；</a:t>
            </a:r>
            <a:r>
              <a:rPr lang="en-US" altLang="zh-CN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so    C</a:t>
            </a:r>
            <a:r>
              <a:rPr lang="zh-CN" altLang="en-US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．</a:t>
            </a:r>
            <a:r>
              <a:rPr lang="en-US" altLang="zh-CN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such</a:t>
            </a:r>
            <a:r>
              <a:rPr lang="zh-CN" altLang="en-US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；</a:t>
            </a:r>
            <a:r>
              <a:rPr lang="en-US" altLang="zh-CN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such  	</a:t>
            </a:r>
            <a:r>
              <a:rPr lang="en-US" altLang="zh-CN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  <a:r>
              <a:rPr lang="zh-CN" altLang="en-US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．</a:t>
            </a:r>
            <a:r>
              <a:rPr lang="en-US" altLang="zh-CN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such</a:t>
            </a:r>
            <a:r>
              <a:rPr lang="zh-CN" altLang="en-US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；</a:t>
            </a:r>
            <a:r>
              <a:rPr lang="en-US" altLang="zh-CN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so</a:t>
            </a:r>
            <a:r>
              <a:rPr lang="zh-CN" altLang="en-US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endParaRPr lang="en-US" altLang="zh-CN" dirty="0" smtClean="0">
              <a:solidFill>
                <a:schemeClr val="accent5">
                  <a:lumMod val="1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3.</a:t>
            </a:r>
            <a:r>
              <a:rPr lang="en-US" altLang="zh-CN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It is impossible for her ________ up to the top of the mountain</a:t>
            </a:r>
            <a:r>
              <a:rPr lang="en-US" altLang="zh-CN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en-US" altLang="zh-CN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dirty="0" smtClean="0">
              <a:solidFill>
                <a:schemeClr val="accent5">
                  <a:lumMod val="1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A. climb       B. climbs         C. climbing           D. to </a:t>
            </a:r>
            <a:r>
              <a:rPr lang="en-US" altLang="zh-CN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climb</a:t>
            </a:r>
            <a:endParaRPr lang="en-US" altLang="zh-CN" dirty="0" smtClean="0">
              <a:solidFill>
                <a:schemeClr val="accent5">
                  <a:lumMod val="1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4.If </a:t>
            </a:r>
            <a:r>
              <a:rPr lang="en-US" altLang="zh-CN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you see the film </a:t>
            </a:r>
            <a:r>
              <a:rPr lang="zh-CN" altLang="en-US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r>
              <a:rPr lang="en-US" altLang="zh-CN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it will make you ____</a:t>
            </a:r>
            <a:r>
              <a:rPr lang="zh-CN" altLang="en-US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．</a:t>
            </a:r>
            <a:endParaRPr lang="en-US" altLang="zh-CN" dirty="0" smtClean="0">
              <a:solidFill>
                <a:schemeClr val="accent5">
                  <a:lumMod val="1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A</a:t>
            </a:r>
            <a:r>
              <a:rPr lang="zh-CN" altLang="en-US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．</a:t>
            </a:r>
            <a:r>
              <a:rPr lang="en-US" altLang="zh-CN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laugh  </a:t>
            </a:r>
            <a:r>
              <a:rPr lang="en-US" altLang="zh-CN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r>
              <a:rPr lang="zh-CN" altLang="en-US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．</a:t>
            </a:r>
            <a:r>
              <a:rPr lang="en-US" altLang="zh-CN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to laugh	C</a:t>
            </a:r>
            <a:r>
              <a:rPr lang="zh-CN" altLang="en-US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．</a:t>
            </a:r>
            <a:r>
              <a:rPr lang="en-US" altLang="zh-CN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laughing  	D</a:t>
            </a:r>
            <a:r>
              <a:rPr lang="zh-CN" altLang="en-US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．</a:t>
            </a:r>
            <a:r>
              <a:rPr lang="en-US" altLang="zh-CN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laughs</a:t>
            </a:r>
          </a:p>
          <a:p>
            <a:pPr>
              <a:lnSpc>
                <a:spcPts val="3000"/>
              </a:lnSpc>
              <a:defRPr/>
            </a:pPr>
            <a:r>
              <a:rPr lang="en-US" altLang="zh-CN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5.Did you know that the earth is home to ____ animals?</a:t>
            </a:r>
            <a:endParaRPr lang="zh-CN" altLang="en-US" dirty="0">
              <a:solidFill>
                <a:schemeClr val="accent5">
                  <a:lumMod val="1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457200">
              <a:lnSpc>
                <a:spcPts val="3000"/>
              </a:lnSpc>
              <a:defRPr/>
            </a:pPr>
            <a:r>
              <a:rPr lang="en-US" altLang="zh-CN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zh-CN" altLang="en-US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．</a:t>
            </a:r>
            <a:r>
              <a:rPr lang="en-US" altLang="zh-CN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hundred  			B</a:t>
            </a:r>
            <a:r>
              <a:rPr lang="zh-CN" altLang="en-US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．</a:t>
            </a:r>
            <a:r>
              <a:rPr lang="en-US" altLang="zh-CN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hundreds</a:t>
            </a:r>
          </a:p>
          <a:p>
            <a:pPr indent="457200">
              <a:lnSpc>
                <a:spcPts val="3000"/>
              </a:lnSpc>
              <a:defRPr/>
            </a:pPr>
            <a:r>
              <a:rPr lang="en-US" altLang="zh-CN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r>
              <a:rPr lang="zh-CN" altLang="en-US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．</a:t>
            </a:r>
            <a:r>
              <a:rPr lang="en-US" altLang="zh-CN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hundreds of  		</a:t>
            </a:r>
            <a:r>
              <a:rPr lang="en-US" altLang="zh-CN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  <a:r>
              <a:rPr lang="zh-CN" altLang="en-US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．</a:t>
            </a:r>
            <a:r>
              <a:rPr lang="en-US" altLang="zh-CN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hundred of</a:t>
            </a:r>
            <a:endParaRPr lang="zh-CN" altLang="en-US" dirty="0">
              <a:solidFill>
                <a:schemeClr val="accent5">
                  <a:lumMod val="1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dirty="0">
              <a:solidFill>
                <a:schemeClr val="accent5">
                  <a:lumMod val="1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7654" y="46797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altLang="zh-CN" b="1" dirty="0" smtClean="0">
                <a:solidFill>
                  <a:srgbClr val="0000FF"/>
                </a:solidFill>
              </a:rPr>
              <a:t>III.</a:t>
            </a:r>
            <a:r>
              <a:rPr lang="zh-CN" altLang="en-US" b="1" dirty="0" smtClean="0">
                <a:solidFill>
                  <a:srgbClr val="0000FF"/>
                </a:solidFill>
              </a:rPr>
              <a:t>单项选择</a:t>
            </a:r>
            <a:endParaRPr lang="en-US" altLang="zh-CN" b="1" dirty="0">
              <a:solidFill>
                <a:srgbClr val="0000FF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426" y="1450432"/>
            <a:ext cx="578503" cy="47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311" y="2694732"/>
            <a:ext cx="578503" cy="47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003" y="3418510"/>
            <a:ext cx="578503" cy="47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144" y="4265350"/>
            <a:ext cx="578503" cy="47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395" y="5430762"/>
            <a:ext cx="578503" cy="47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41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809574" y="2022417"/>
            <a:ext cx="8647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1.Retell the article in 2b.</a:t>
            </a: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en-US" altLang="zh-CN" sz="3200" b="1" dirty="0" smtClean="0">
                <a:latin typeface="Times New Roman" pitchFamily="18" charset="0"/>
              </a:rPr>
              <a:t>Write </a:t>
            </a:r>
            <a:r>
              <a:rPr lang="en-US" altLang="zh-CN" sz="3200" b="1" dirty="0">
                <a:latin typeface="Times New Roman" pitchFamily="18" charset="0"/>
              </a:rPr>
              <a:t>a short passage about you own </a:t>
            </a:r>
            <a:r>
              <a:rPr lang="en-US" altLang="zh-CN" sz="3200" b="1">
                <a:latin typeface="Times New Roman" pitchFamily="18" charset="0"/>
              </a:rPr>
              <a:t>robots</a:t>
            </a:r>
            <a:r>
              <a:rPr lang="en-US" altLang="zh-CN" sz="3200" b="1" smtClean="0">
                <a:latin typeface="Times New Roman" pitchFamily="18" charset="0"/>
              </a:rPr>
              <a:t>.</a:t>
            </a:r>
            <a:endParaRPr lang="en-US" altLang="zh-CN" sz="3200" b="1" dirty="0">
              <a:latin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36" y="3593055"/>
            <a:ext cx="1607475" cy="242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447236" y="675043"/>
            <a:ext cx="2541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3600" b="1" kern="10" spc="-360" dirty="0" smtClean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/>
              </a:rPr>
              <a:t>Homework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 panose="020B0A04020102020204"/>
            </a:endParaRPr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图片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130" y="-11430"/>
            <a:ext cx="12244705" cy="6891655"/>
          </a:xfrm>
          <a:prstGeom prst="rect">
            <a:avLst/>
          </a:prstGeom>
        </p:spPr>
      </p:pic>
      <p:pic>
        <p:nvPicPr>
          <p:cNvPr id="24" name="图片 23" descr="书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8190" y="4932680"/>
            <a:ext cx="2852420" cy="1767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3102307" y="1910031"/>
            <a:ext cx="663194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FF"/>
                </a:solidFill>
                <a:effectLst/>
                <a:latin typeface="Brush Script Std" panose="03060802040607070404" pitchFamily="66" charset="0"/>
              </a:rPr>
              <a:t>Thank you !</a:t>
            </a:r>
            <a:endParaRPr lang="zh-CN" altLang="en-US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FF"/>
              </a:solidFill>
              <a:effectLst/>
              <a:latin typeface="Brush Script Std" panose="03060802040607070404" pitchFamily="66" charset="0"/>
            </a:endParaRPr>
          </a:p>
        </p:txBody>
      </p:sp>
      <p:pic>
        <p:nvPicPr>
          <p:cNvPr id="3" name="图片 2" descr="星仔再见(1)(1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88290" y="2709545"/>
            <a:ext cx="3816350" cy="39058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942" y="4932679"/>
            <a:ext cx="16462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hangingPunct="0"/>
            <a:endParaRPr lang="zh-CN" altLang="en-US" b="1" dirty="0">
              <a:solidFill>
                <a:srgbClr val="FF0000"/>
              </a:solidFill>
              <a:latin typeface="Times New Roman" pitchFamily="18" charset="0"/>
            </a:endParaRPr>
          </a:p>
          <a:p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605865" y="394970"/>
            <a:ext cx="3113405" cy="646430"/>
            <a:chOff x="1161" y="963"/>
            <a:chExt cx="4903" cy="1018"/>
          </a:xfrm>
        </p:grpSpPr>
        <p:sp>
          <p:nvSpPr>
            <p:cNvPr id="5" name="TextBox 2"/>
            <p:cNvSpPr txBox="1"/>
            <p:nvPr/>
          </p:nvSpPr>
          <p:spPr>
            <a:xfrm>
              <a:off x="1900" y="963"/>
              <a:ext cx="3805" cy="1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rgbClr val="009FB9"/>
                  </a:solidFill>
                </a:rPr>
                <a:t>课 堂 导 入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1161" y="1880"/>
              <a:ext cx="4903" cy="0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" name="图片 6" descr="标题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88" y="216535"/>
            <a:ext cx="1003300" cy="10033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677913" y="1453363"/>
            <a:ext cx="8294426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ct val="90000"/>
              </a:lnSpc>
              <a:spcBef>
                <a:spcPts val="1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</a:rPr>
              <a:t>Do you know 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</a:rPr>
              <a:t>something about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</a:rPr>
              <a:t>robots ?</a:t>
            </a:r>
            <a:endParaRPr lang="zh-CN" alt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9" name="Picture 2" descr="https://f11.baidu.com/it/u=660173394,1356140405&amp;fm=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130" y="2431228"/>
            <a:ext cx="3009900" cy="2095501"/>
          </a:xfrm>
          <a:prstGeom prst="rect">
            <a:avLst/>
          </a:prstGeom>
          <a:noFill/>
        </p:spPr>
      </p:pic>
      <p:pic>
        <p:nvPicPr>
          <p:cNvPr id="11" name="Picture 4" descr="https://ss1.bdstatic.com/70cFuXSh_Q1YnxGkpoWK1HF6hhy/it/u=2413721577,2104508310&amp;fm=26&amp;gp=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7404" y="2470246"/>
            <a:ext cx="2880320" cy="2088232"/>
          </a:xfrm>
          <a:prstGeom prst="rect">
            <a:avLst/>
          </a:prstGeom>
          <a:noFill/>
        </p:spPr>
      </p:pic>
      <p:pic>
        <p:nvPicPr>
          <p:cNvPr id="1026" name="Picture 2" descr="C:\Users\Administrator\Desktop\图片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524" y="2431228"/>
            <a:ext cx="2205037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18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431800" y="333375"/>
            <a:ext cx="9408584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00FF"/>
                </a:solidFill>
              </a:rPr>
              <a:t>What do the robots look like?</a:t>
            </a:r>
          </a:p>
        </p:txBody>
      </p:sp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431801" y="1125538"/>
            <a:ext cx="7296151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C00000"/>
                </a:solidFill>
              </a:rPr>
              <a:t>They look like </a:t>
            </a:r>
            <a:r>
              <a:rPr lang="en-US" altLang="zh-CN" sz="3600" b="1" dirty="0" smtClean="0">
                <a:solidFill>
                  <a:srgbClr val="C00000"/>
                </a:solidFill>
              </a:rPr>
              <a:t>________.</a:t>
            </a:r>
            <a:endParaRPr lang="en-US" altLang="zh-CN" sz="36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544" y="2188708"/>
            <a:ext cx="1811095" cy="3509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960" y="2133600"/>
            <a:ext cx="2059083" cy="356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res.cngoldres.com/upload/2018/0813/869e7f0cdf2cf5e7ccb1c31e6e82f91b.jpg?_=15341501553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48" y="2133599"/>
            <a:ext cx="2773979" cy="356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667710" y="1111887"/>
            <a:ext cx="19543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accent3">
                    <a:lumMod val="50000"/>
                  </a:schemeClr>
                </a:solidFill>
              </a:rPr>
              <a:t>humans</a:t>
            </a:r>
            <a:endParaRPr lang="zh-CN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09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6" grpId="0"/>
      <p:bldP spid="17203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10" descr="t01f7f29451390eabc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344" y="4005264"/>
            <a:ext cx="5044516" cy="192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 descr="t01778eb8ba305547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99"/>
          <a:stretch>
            <a:fillRect/>
          </a:stretch>
        </p:blipFill>
        <p:spPr bwMode="auto">
          <a:xfrm>
            <a:off x="334434" y="4005264"/>
            <a:ext cx="5461780" cy="202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5" descr="t01781fba8d41b2c8c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234" y="1628776"/>
            <a:ext cx="6345767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431801" y="188913"/>
            <a:ext cx="1036743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00FF"/>
                </a:solidFill>
              </a:rPr>
              <a:t>What do they look like ?</a:t>
            </a:r>
          </a:p>
        </p:txBody>
      </p:sp>
      <p:sp>
        <p:nvSpPr>
          <p:cNvPr id="173061" name="Text Box 5"/>
          <p:cNvSpPr txBox="1">
            <a:spLocks noChangeArrowheads="1"/>
          </p:cNvSpPr>
          <p:nvPr/>
        </p:nvSpPr>
        <p:spPr bwMode="auto">
          <a:xfrm>
            <a:off x="527051" y="981075"/>
            <a:ext cx="7778749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C00000"/>
                </a:solidFill>
              </a:rPr>
              <a:t>They look </a:t>
            </a:r>
            <a:r>
              <a:rPr lang="en-US" altLang="zh-CN" b="1" dirty="0" smtClean="0">
                <a:solidFill>
                  <a:srgbClr val="C00000"/>
                </a:solidFill>
              </a:rPr>
              <a:t>like ________ .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3315413" y="905172"/>
            <a:ext cx="1903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accent3">
                    <a:lumMod val="50000"/>
                  </a:schemeClr>
                </a:solidFill>
              </a:rPr>
              <a:t>animals</a:t>
            </a:r>
            <a:endParaRPr lang="zh-CN" alt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786537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0" grpId="0"/>
      <p:bldP spid="17306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3"/>
          <p:cNvSpPr txBox="1">
            <a:spLocks noChangeArrowheads="1"/>
          </p:cNvSpPr>
          <p:nvPr/>
        </p:nvSpPr>
        <p:spPr bwMode="auto">
          <a:xfrm>
            <a:off x="1200151" y="836613"/>
            <a:ext cx="102721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912285" y="620713"/>
            <a:ext cx="103674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3333CC"/>
                </a:solidFill>
              </a:rPr>
              <a:t>What do they look like </a:t>
            </a:r>
            <a:r>
              <a:rPr lang="en-US" altLang="zh-CN" sz="3600" b="1" dirty="0" smtClean="0">
                <a:solidFill>
                  <a:srgbClr val="3333CC"/>
                </a:solidFill>
              </a:rPr>
              <a:t>?</a:t>
            </a:r>
            <a:r>
              <a:rPr lang="en-US" altLang="zh-CN" sz="3600" b="1" dirty="0">
                <a:solidFill>
                  <a:srgbClr val="FF0000"/>
                </a:solidFill>
              </a:rPr>
              <a:t> </a:t>
            </a:r>
            <a:endParaRPr lang="en-US" altLang="zh-CN" sz="3600" b="1" dirty="0">
              <a:solidFill>
                <a:srgbClr val="0E98D6"/>
              </a:solidFill>
            </a:endParaRPr>
          </a:p>
        </p:txBody>
      </p:sp>
      <p:sp>
        <p:nvSpPr>
          <p:cNvPr id="173061" name="Text Box 5"/>
          <p:cNvSpPr txBox="1">
            <a:spLocks noChangeArrowheads="1"/>
          </p:cNvSpPr>
          <p:nvPr/>
        </p:nvSpPr>
        <p:spPr bwMode="auto">
          <a:xfrm>
            <a:off x="1007534" y="1484314"/>
            <a:ext cx="77787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C00000"/>
                </a:solidFill>
              </a:rPr>
              <a:t>They look </a:t>
            </a:r>
            <a:r>
              <a:rPr lang="en-US" altLang="zh-CN" b="1" dirty="0" smtClean="0">
                <a:solidFill>
                  <a:srgbClr val="C00000"/>
                </a:solidFill>
              </a:rPr>
              <a:t>like_________.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pic>
        <p:nvPicPr>
          <p:cNvPr id="6150" name="Picture 10" descr="http://www.qi520.com/upload_f/article/3/2_20121001091031_JUM5JURGJUQwJUNFJUJCJUZBJUM2JUY3JUM4JUNC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242" y="2420938"/>
            <a:ext cx="4378362" cy="288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fs1.chuandong.com/upload/images/20180227/D4A79C05F6ACE9F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85" y="2420938"/>
            <a:ext cx="4762500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881632" y="1398686"/>
            <a:ext cx="17491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600" b="1" dirty="0">
                <a:solidFill>
                  <a:schemeClr val="accent3">
                    <a:lumMod val="50000"/>
                  </a:schemeClr>
                </a:solidFill>
              </a:rPr>
              <a:t>snakes</a:t>
            </a:r>
          </a:p>
        </p:txBody>
      </p:sp>
    </p:spTree>
    <p:extLst>
      <p:ext uri="{BB962C8B-B14F-4D97-AF65-F5344CB8AC3E}">
        <p14:creationId xmlns:p14="http://schemas.microsoft.com/office/powerpoint/2010/main" val="420800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0" grpId="0"/>
      <p:bldP spid="173061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102784" y="198438"/>
            <a:ext cx="1017693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00FF"/>
                </a:solidFill>
                <a:latin typeface="Verdana" pitchFamily="34" charset="0"/>
              </a:rPr>
              <a:t>What can </a:t>
            </a:r>
            <a:r>
              <a:rPr lang="en-US" altLang="zh-CN" sz="3600" b="1" dirty="0" smtClean="0">
                <a:solidFill>
                  <a:srgbClr val="0000FF"/>
                </a:solidFill>
                <a:latin typeface="Verdana" pitchFamily="34" charset="0"/>
              </a:rPr>
              <a:t>the robots </a:t>
            </a:r>
            <a:r>
              <a:rPr lang="en-US" altLang="zh-CN" sz="3600" b="1" dirty="0">
                <a:solidFill>
                  <a:srgbClr val="0000FF"/>
                </a:solidFill>
                <a:latin typeface="Verdana" pitchFamily="34" charset="0"/>
              </a:rPr>
              <a:t>do ?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29092" y="4865348"/>
            <a:ext cx="3284646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help with the housework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903383" y="4755017"/>
            <a:ext cx="595418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look for people under buildings</a:t>
            </a:r>
          </a:p>
        </p:txBody>
      </p:sp>
      <p:pic>
        <p:nvPicPr>
          <p:cNvPr id="4098" name="Picture 2" descr="http://bpic.588ku.com/element_origin_min_pic/18/01/31/f115a35af28c8f0d75ec1bb84061f631.jpg%21/fwfh/804x1001/quality/90/unsharp/true/compress/tru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69" y="1196881"/>
            <a:ext cx="2943831" cy="366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yj.hubei.gov.cn/yjbtp/201610/W0201610194143992648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233" y="2021237"/>
            <a:ext cx="3881967" cy="232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815946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1253721" y="716229"/>
            <a:ext cx="10512949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400" b="1" dirty="0">
                <a:solidFill>
                  <a:srgbClr val="0000FF"/>
                </a:solidFill>
              </a:rPr>
              <a:t>Tell your partner what you know about robots. What do they look like and what can they do?</a:t>
            </a:r>
          </a:p>
        </p:txBody>
      </p:sp>
      <p:sp>
        <p:nvSpPr>
          <p:cNvPr id="7" name="圆角矩形标注 6"/>
          <p:cNvSpPr>
            <a:spLocks noChangeArrowheads="1"/>
          </p:cNvSpPr>
          <p:nvPr/>
        </p:nvSpPr>
        <p:spPr bwMode="auto">
          <a:xfrm>
            <a:off x="494852" y="1988074"/>
            <a:ext cx="4352315" cy="1871662"/>
          </a:xfrm>
          <a:prstGeom prst="wedgeRoundRectCallout">
            <a:avLst>
              <a:gd name="adj1" fmla="val 62778"/>
              <a:gd name="adj2" fmla="val -26995"/>
              <a:gd name="adj3" fmla="val 16667"/>
            </a:avLst>
          </a:prstGeom>
          <a:noFill/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3400" b="1" dirty="0">
                <a:latin typeface="Times New Roman" pitchFamily="18" charset="0"/>
                <a:cs typeface="Times New Roman" pitchFamily="18" charset="0"/>
              </a:rPr>
              <a:t>I think there will be more robots in the future.</a:t>
            </a:r>
            <a:endParaRPr lang="zh-CN" altLang="en-US" sz="3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圆角矩形标注 10"/>
          <p:cNvSpPr>
            <a:spLocks noChangeArrowheads="1"/>
          </p:cNvSpPr>
          <p:nvPr/>
        </p:nvSpPr>
        <p:spPr bwMode="auto">
          <a:xfrm>
            <a:off x="7194674" y="2106687"/>
            <a:ext cx="4656667" cy="1079500"/>
          </a:xfrm>
          <a:prstGeom prst="wedgeRoundRectCallout">
            <a:avLst>
              <a:gd name="adj1" fmla="val -1322"/>
              <a:gd name="adj2" fmla="val 101144"/>
              <a:gd name="adj3" fmla="val 16667"/>
            </a:avLst>
          </a:prstGeom>
          <a:noFill/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3400" b="1" dirty="0">
                <a:latin typeface="Times New Roman" pitchFamily="18" charset="0"/>
                <a:cs typeface="Times New Roman" pitchFamily="18" charset="0"/>
              </a:rPr>
              <a:t>Really? What do they look like?</a:t>
            </a:r>
            <a:endParaRPr lang="zh-CN" altLang="en-US" sz="3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圆角矩形标注 11"/>
          <p:cNvSpPr>
            <a:spLocks noChangeArrowheads="1"/>
          </p:cNvSpPr>
          <p:nvPr/>
        </p:nvSpPr>
        <p:spPr bwMode="auto">
          <a:xfrm>
            <a:off x="654281" y="4328703"/>
            <a:ext cx="4817302" cy="1655762"/>
          </a:xfrm>
          <a:prstGeom prst="wedgeRoundRectCallout">
            <a:avLst>
              <a:gd name="adj1" fmla="val 58765"/>
              <a:gd name="adj2" fmla="val 16347"/>
              <a:gd name="adj3" fmla="val 16667"/>
            </a:avLst>
          </a:prstGeom>
          <a:noFill/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3400" b="1">
                <a:latin typeface="Times New Roman" pitchFamily="18" charset="0"/>
                <a:cs typeface="Times New Roman" pitchFamily="18" charset="0"/>
              </a:rPr>
              <a:t>I think they look like humans. They can do anything men can do. </a:t>
            </a:r>
            <a:endParaRPr lang="zh-CN" altLang="en-US" sz="3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圆角矩形标注 12"/>
          <p:cNvSpPr>
            <a:spLocks noChangeArrowheads="1"/>
          </p:cNvSpPr>
          <p:nvPr/>
        </p:nvSpPr>
        <p:spPr bwMode="auto">
          <a:xfrm>
            <a:off x="7956751" y="4996293"/>
            <a:ext cx="2400300" cy="1079500"/>
          </a:xfrm>
          <a:prstGeom prst="wedgeRoundRectCallout">
            <a:avLst>
              <a:gd name="adj1" fmla="val 15598"/>
              <a:gd name="adj2" fmla="val -85907"/>
              <a:gd name="adj3" fmla="val 16667"/>
            </a:avLst>
          </a:prstGeom>
          <a:noFill/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3400" b="1" dirty="0">
                <a:latin typeface="Times New Roman" pitchFamily="18" charset="0"/>
                <a:cs typeface="Times New Roman" pitchFamily="18" charset="0"/>
              </a:rPr>
              <a:t>Sounds interesting.</a:t>
            </a:r>
            <a:endParaRPr lang="zh-CN" altLang="en-US" sz="3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6"/>
          <p:cNvGrpSpPr>
            <a:grpSpLocks/>
          </p:cNvGrpSpPr>
          <p:nvPr/>
        </p:nvGrpSpPr>
        <p:grpSpPr bwMode="auto">
          <a:xfrm>
            <a:off x="173797" y="912479"/>
            <a:ext cx="960967" cy="657225"/>
            <a:chOff x="158" y="158"/>
            <a:chExt cx="454" cy="414"/>
          </a:xfrm>
        </p:grpSpPr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158" y="164"/>
              <a:ext cx="454" cy="40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236" y="158"/>
              <a:ext cx="317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3600" b="1" dirty="0" smtClean="0">
                  <a:latin typeface="Times New Roman" pitchFamily="18" charset="0"/>
                </a:rPr>
                <a:t>2a</a:t>
              </a:r>
              <a:endParaRPr lang="en-US" altLang="zh-CN" sz="3600" b="1" dirty="0">
                <a:latin typeface="Times New Roman" pitchFamily="18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7692" y1="84615" x2="37692" y2="84615"/>
                        <a14:foregroundMark x1="43077" y1="95105" x2="43077" y2="95105"/>
                        <a14:foregroundMark x1="73846" y1="83217" x2="73846" y2="83217"/>
                        <a14:foregroundMark x1="66154" y1="92308" x2="66154" y2="92308"/>
                        <a14:foregroundMark x1="79231" y1="80420" x2="79231" y2="804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583" y="2149588"/>
            <a:ext cx="12382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4271" y1="26131" x2="54271" y2="26131"/>
                        <a14:foregroundMark x1="55779" y1="17588" x2="55779" y2="17588"/>
                        <a14:foregroundMark x1="70352" y1="33668" x2="70352" y2="33668"/>
                        <a14:foregroundMark x1="58794" y1="60302" x2="58794" y2="60302"/>
                        <a14:foregroundMark x1="53266" y1="69347" x2="53266" y2="69347"/>
                        <a14:foregroundMark x1="41709" y1="63317" x2="41709" y2="63317"/>
                        <a14:foregroundMark x1="49749" y1="60302" x2="49749" y2="60302"/>
                        <a14:foregroundMark x1="49246" y1="40704" x2="49246" y2="40704"/>
                        <a14:foregroundMark x1="34171" y1="42211" x2="34171" y2="42211"/>
                        <a14:foregroundMark x1="33668" y1="65829" x2="33668" y2="65829"/>
                        <a14:foregroundMark x1="41206" y1="66332" x2="41206" y2="66332"/>
                        <a14:foregroundMark x1="45226" y1="77889" x2="45226" y2="77889"/>
                        <a14:foregroundMark x1="54774" y1="76884" x2="54774" y2="76884"/>
                        <a14:foregroundMark x1="45226" y1="97487" x2="45226" y2="97487"/>
                        <a14:foregroundMark x1="37186" y1="97487" x2="37186" y2="97487"/>
                        <a14:foregroundMark x1="38693" y1="92965" x2="38693" y2="92965"/>
                        <a14:foregroundMark x1="42211" y1="90452" x2="42211" y2="90452"/>
                        <a14:foregroundMark x1="45226" y1="83920" x2="45226" y2="83920"/>
                        <a14:foregroundMark x1="48241" y1="83417" x2="48241" y2="83417"/>
                        <a14:foregroundMark x1="53266" y1="76382" x2="53266" y2="76382"/>
                        <a14:foregroundMark x1="58291" y1="64322" x2="58291" y2="64322"/>
                        <a14:foregroundMark x1="62312" y1="61809" x2="62312" y2="61809"/>
                        <a14:foregroundMark x1="70854" y1="67839" x2="70854" y2="67839"/>
                        <a14:foregroundMark x1="66834" y1="67337" x2="66834" y2="67337"/>
                        <a14:foregroundMark x1="62312" y1="67337" x2="62312" y2="67337"/>
                        <a14:foregroundMark x1="62312" y1="65327" x2="62312" y2="65327"/>
                        <a14:foregroundMark x1="60804" y1="55779" x2="60804" y2="55779"/>
                        <a14:foregroundMark x1="44724" y1="53769" x2="44724" y2="53769"/>
                        <a14:foregroundMark x1="49246" y1="63317" x2="49246" y2="63317"/>
                        <a14:foregroundMark x1="43719" y1="64824" x2="43719" y2="64824"/>
                        <a14:foregroundMark x1="38191" y1="47739" x2="38191" y2="47739"/>
                        <a14:foregroundMark x1="40704" y1="41709" x2="40704" y2="41709"/>
                        <a14:foregroundMark x1="59296" y1="45729" x2="59296" y2="45729"/>
                        <a14:foregroundMark x1="71859" y1="49749" x2="71859" y2="49749"/>
                        <a14:foregroundMark x1="62814" y1="51256" x2="62814" y2="51256"/>
                        <a14:foregroundMark x1="57789" y1="46231" x2="57789" y2="46231"/>
                        <a14:foregroundMark x1="53266" y1="42714" x2="53266" y2="42714"/>
                        <a14:foregroundMark x1="66834" y1="47236" x2="66834" y2="47236"/>
                        <a14:foregroundMark x1="30151" y1="50251" x2="30151" y2="50251"/>
                        <a14:foregroundMark x1="37688" y1="55276" x2="37688" y2="55276"/>
                        <a14:foregroundMark x1="45729" y1="48744" x2="45729" y2="48744"/>
                        <a14:foregroundMark x1="37688" y1="46231" x2="37688" y2="46231"/>
                        <a14:foregroundMark x1="59799" y1="72864" x2="59799" y2="72864"/>
                        <a14:foregroundMark x1="50251" y1="95980" x2="50251" y2="95980"/>
                        <a14:foregroundMark x1="59296" y1="15578" x2="59296" y2="15578"/>
                        <a14:foregroundMark x1="65327" y1="15075" x2="65327" y2="150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890" y="4141694"/>
            <a:ext cx="1746008" cy="174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图片 16" descr="标题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231" y="-89218"/>
            <a:ext cx="1003300" cy="100330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606656" y="115869"/>
            <a:ext cx="3113405" cy="824865"/>
            <a:chOff x="1161" y="1106"/>
            <a:chExt cx="4903" cy="1018"/>
          </a:xfrm>
        </p:grpSpPr>
        <p:sp>
          <p:nvSpPr>
            <p:cNvPr id="19" name="TextBox 2"/>
            <p:cNvSpPr txBox="1"/>
            <p:nvPr/>
          </p:nvSpPr>
          <p:spPr>
            <a:xfrm>
              <a:off x="2180" y="1106"/>
              <a:ext cx="3805" cy="1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rgbClr val="009FB9"/>
                  </a:solidFill>
                </a:rPr>
                <a:t>课 堂 学 习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1161" y="1880"/>
              <a:ext cx="4903" cy="0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050" name="Picture 2" descr="C:\Users\Administrator\Desktop\图片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563" y="3348225"/>
            <a:ext cx="1347787" cy="141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24693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406400" y="3352801"/>
            <a:ext cx="7315200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altLang="zh-CN" sz="2800" b="1" dirty="0">
                <a:latin typeface="Times New Roman" panose="02020603050405020304" pitchFamily="18" charset="0"/>
              </a:rPr>
              <a:t>The article is about _________.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altLang="zh-CN" sz="2800" b="1" dirty="0">
                <a:latin typeface="Times New Roman" panose="02020603050405020304" pitchFamily="18" charset="0"/>
              </a:rPr>
              <a:t> A. how to make robots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altLang="zh-CN" sz="2800" b="1" dirty="0">
                <a:latin typeface="Times New Roman" panose="02020603050405020304" pitchFamily="18" charset="0"/>
              </a:rPr>
              <a:t> B. what robots look like and what they can do</a:t>
            </a:r>
          </a:p>
        </p:txBody>
      </p:sp>
      <p:sp>
        <p:nvSpPr>
          <p:cNvPr id="14" name="云形标注 13"/>
          <p:cNvSpPr>
            <a:spLocks noChangeArrowheads="1"/>
          </p:cNvSpPr>
          <p:nvPr/>
        </p:nvSpPr>
        <p:spPr bwMode="auto">
          <a:xfrm>
            <a:off x="1007534" y="1196976"/>
            <a:ext cx="7488767" cy="1368425"/>
          </a:xfrm>
          <a:prstGeom prst="cloudCallout">
            <a:avLst>
              <a:gd name="adj1" fmla="val -21208"/>
              <a:gd name="adj2" fmla="val 106713"/>
            </a:avLst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noProof="1">
                <a:solidFill>
                  <a:srgbClr val="FF0000"/>
                </a:solidFill>
                <a:latin typeface="Comic Sans MS" pitchFamily="66" charset="0"/>
              </a:rPr>
              <a:t>What is the</a:t>
            </a:r>
            <a:r>
              <a:rPr lang="en-US" altLang="zh-CN" sz="28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altLang="zh-CN" sz="2800" b="1" noProof="1">
                <a:solidFill>
                  <a:srgbClr val="FF0000"/>
                </a:solidFill>
                <a:latin typeface="Comic Sans MS" pitchFamily="66" charset="0"/>
              </a:rPr>
              <a:t>article</a:t>
            </a:r>
            <a:r>
              <a:rPr lang="en-US" altLang="zh-CN" sz="28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altLang="zh-CN" sz="2800" b="1" noProof="1">
                <a:solidFill>
                  <a:srgbClr val="FF0000"/>
                </a:solidFill>
                <a:latin typeface="Comic Sans MS" pitchFamily="66" charset="0"/>
              </a:rPr>
              <a:t>about?</a:t>
            </a:r>
          </a:p>
        </p:txBody>
      </p:sp>
      <p:pic>
        <p:nvPicPr>
          <p:cNvPr id="23561" name="Picture 11" descr="3}F_UFR{7X]_HSMW`1H@V4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446" y="3256756"/>
            <a:ext cx="3689873" cy="221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406400" y="353943"/>
            <a:ext cx="28890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kern="10" spc="-360" dirty="0" smtClean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/>
              </a:rPr>
              <a:t>Per-reading</a:t>
            </a:r>
            <a:endParaRPr lang="zh-CN" altLang="en-US" sz="4000" dirty="0"/>
          </a:p>
        </p:txBody>
      </p:sp>
      <p:pic>
        <p:nvPicPr>
          <p:cNvPr id="6146" name="Picture 2" descr="https://timgsa.baidu.com/timg?image&amp;quality=80&amp;size=b9999_10000&amp;sec=1557467343564&amp;di=c381d783f1b4548bc29968d741da87b4&amp;imgtype=0&amp;src=http%3A%2F%2Fimg.zcool.cn%2Fcommunity%2F0109555a3e385ba801206ed348069e.jpg%401280w_1l_2o_100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4723098"/>
            <a:ext cx="636343" cy="63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34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2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LIDE_MODEL_TYPE" val="cov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2043</TotalTime>
  <Words>1326</Words>
  <Application>Microsoft Office PowerPoint</Application>
  <PresentationFormat>自定义</PresentationFormat>
  <Paragraphs>193</Paragraphs>
  <Slides>22</Slides>
  <Notes>5</Notes>
  <HiddenSlides>0</HiddenSlides>
  <MMClips>1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24" baseType="lpstr">
      <vt:lpstr>1_Office 主题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李悦</cp:lastModifiedBy>
  <cp:revision>179</cp:revision>
  <dcterms:created xsi:type="dcterms:W3CDTF">2018-03-01T02:03:00Z</dcterms:created>
  <dcterms:modified xsi:type="dcterms:W3CDTF">2019-05-30T09:24:52Z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2052-11.1.0.8306</vt:lpwstr>
  </property>
  <property fmtid="{D5CDD505-2E9C-101B-9397-08002B2CF9AE}" pid="3" name="KSORubyTemplateID">
    <vt:lpwstr>13</vt:lpwstr>
  </property>
</Properties>
</file>