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9" r:id="rId2"/>
  </p:sldMasterIdLst>
  <p:notesMasterIdLst>
    <p:notesMasterId r:id="rId23"/>
  </p:notesMasterIdLst>
  <p:sldIdLst>
    <p:sldId id="301" r:id="rId3"/>
    <p:sldId id="302" r:id="rId4"/>
    <p:sldId id="257" r:id="rId5"/>
    <p:sldId id="375" r:id="rId6"/>
    <p:sldId id="376" r:id="rId7"/>
    <p:sldId id="274" r:id="rId8"/>
    <p:sldId id="348" r:id="rId9"/>
    <p:sldId id="368" r:id="rId10"/>
    <p:sldId id="318" r:id="rId11"/>
    <p:sldId id="378" r:id="rId12"/>
    <p:sldId id="355" r:id="rId13"/>
    <p:sldId id="377" r:id="rId14"/>
    <p:sldId id="372" r:id="rId15"/>
    <p:sldId id="379" r:id="rId16"/>
    <p:sldId id="373" r:id="rId17"/>
    <p:sldId id="381" r:id="rId18"/>
    <p:sldId id="382" r:id="rId19"/>
    <p:sldId id="303" r:id="rId20"/>
    <p:sldId id="298" r:id="rId21"/>
    <p:sldId id="308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C80645C-42E9-416E-B585-81BB6E806CE2}">
          <p14:sldIdLst>
            <p14:sldId id="301"/>
            <p14:sldId id="302"/>
            <p14:sldId id="257"/>
            <p14:sldId id="375"/>
            <p14:sldId id="376"/>
            <p14:sldId id="274"/>
            <p14:sldId id="348"/>
            <p14:sldId id="368"/>
            <p14:sldId id="318"/>
            <p14:sldId id="378"/>
            <p14:sldId id="355"/>
            <p14:sldId id="377"/>
            <p14:sldId id="372"/>
            <p14:sldId id="379"/>
            <p14:sldId id="373"/>
            <p14:sldId id="381"/>
            <p14:sldId id="382"/>
            <p14:sldId id="303"/>
            <p14:sldId id="298"/>
            <p14:sldId id="30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BE12B2"/>
    <a:srgbClr val="AEEDA5"/>
    <a:srgbClr val="B2D5FC"/>
    <a:srgbClr val="C4EEF4"/>
    <a:srgbClr val="FFE699"/>
    <a:srgbClr val="A6EBF2"/>
    <a:srgbClr val="ECFAF7"/>
    <a:srgbClr val="3333FF"/>
    <a:srgbClr val="79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85" autoAdjust="0"/>
    <p:restoredTop sz="94660" autoAdjust="0"/>
  </p:normalViewPr>
  <p:slideViewPr>
    <p:cSldViewPr snapToGrid="0">
      <p:cViewPr varScale="1">
        <p:scale>
          <a:sx n="89" d="100"/>
          <a:sy n="89" d="100"/>
        </p:scale>
        <p:origin x="-348" y="-108"/>
      </p:cViewPr>
      <p:guideLst>
        <p:guide orient="horz" pos="2260"/>
        <p:guide pos="3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8474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2021/12/4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2021/12/4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ags" Target="../tags/tag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2021/12/4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6035" y="-635"/>
            <a:ext cx="12244705" cy="685927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-30480" y="6303010"/>
            <a:ext cx="12245975" cy="551815"/>
          </a:xfrm>
          <a:prstGeom prst="rect">
            <a:avLst/>
          </a:prstGeom>
          <a:solidFill>
            <a:srgbClr val="009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LOGO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616565" y="161925"/>
            <a:ext cx="1407795" cy="430530"/>
          </a:xfrm>
          <a:prstGeom prst="rect">
            <a:avLst/>
          </a:prstGeom>
        </p:spPr>
      </p:pic>
      <p:pic>
        <p:nvPicPr>
          <p:cNvPr id="5" name="图片 4" descr="书本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701530" y="4909185"/>
            <a:ext cx="2852420" cy="1767840"/>
          </a:xfrm>
          <a:prstGeom prst="rect">
            <a:avLst/>
          </a:prstGeom>
        </p:spPr>
      </p:pic>
      <p:pic>
        <p:nvPicPr>
          <p:cNvPr id="12" name="图片 11" descr="线条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30480" y="6303645"/>
            <a:ext cx="12245340" cy="5511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2021/12/4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6035" y="-635"/>
            <a:ext cx="12244705" cy="685927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-30480" y="6303010"/>
            <a:ext cx="12245975" cy="551815"/>
          </a:xfrm>
          <a:prstGeom prst="rect">
            <a:avLst/>
          </a:prstGeom>
          <a:solidFill>
            <a:srgbClr val="009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LOGO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616565" y="161925"/>
            <a:ext cx="1407795" cy="430530"/>
          </a:xfrm>
          <a:prstGeom prst="rect">
            <a:avLst/>
          </a:prstGeom>
        </p:spPr>
      </p:pic>
      <p:pic>
        <p:nvPicPr>
          <p:cNvPr id="5" name="图片 4" descr="书本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701530" y="4909185"/>
            <a:ext cx="2852420" cy="1767840"/>
          </a:xfrm>
          <a:prstGeom prst="rect">
            <a:avLst/>
          </a:prstGeom>
        </p:spPr>
      </p:pic>
      <p:pic>
        <p:nvPicPr>
          <p:cNvPr id="12" name="图片 11" descr="线条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30480" y="6303645"/>
            <a:ext cx="12245340" cy="5511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4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2686252" y="1361151"/>
            <a:ext cx="681949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5400" b="1" dirty="0" smtClean="0">
                <a:latin typeface="+mn-ea"/>
              </a:rPr>
              <a:t>  </a:t>
            </a:r>
            <a:r>
              <a:rPr lang="en-US" altLang="zh-CN" sz="5400" b="1" smtClean="0">
                <a:latin typeface="+mn-ea"/>
              </a:rPr>
              <a:t>Section B(1a-1d</a:t>
            </a:r>
            <a:r>
              <a:rPr lang="en-US" altLang="zh-CN" sz="5400" b="1" dirty="0" smtClean="0">
                <a:latin typeface="+mn-ea"/>
              </a:rPr>
              <a:t>)  </a:t>
            </a:r>
            <a:endParaRPr lang="en-US" altLang="zh-CN" sz="5400" b="1" dirty="0">
              <a:latin typeface="+mn-ea"/>
            </a:endParaRPr>
          </a:p>
        </p:txBody>
      </p:sp>
      <p:pic>
        <p:nvPicPr>
          <p:cNvPr id="24" name="图片 23" descr="书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8190" y="4932680"/>
            <a:ext cx="2852420" cy="1767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3533140" y="468050"/>
            <a:ext cx="480184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ln>
                  <a:noFill/>
                </a:ln>
                <a:solidFill>
                  <a:srgbClr val="009F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UNIT 9  My favorite subject is science.</a:t>
            </a:r>
            <a:endParaRPr lang="zh-CN" altLang="en-US" sz="1600" dirty="0">
              <a:solidFill>
                <a:srgbClr val="009FB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8263255" y="612140"/>
            <a:ext cx="1993900" cy="76200"/>
            <a:chOff x="11867" y="1528"/>
            <a:chExt cx="3966" cy="120"/>
          </a:xfrm>
        </p:grpSpPr>
        <p:cxnSp>
          <p:nvCxnSpPr>
            <p:cNvPr id="10" name="直接连接符 9"/>
            <p:cNvCxnSpPr/>
            <p:nvPr/>
          </p:nvCxnSpPr>
          <p:spPr>
            <a:xfrm flipH="1" flipV="1">
              <a:off x="11867" y="1586"/>
              <a:ext cx="3966" cy="3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1217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269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312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354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398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442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495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533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7856855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8187055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846074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872744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900684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928624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962279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986409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1" name="组合 50"/>
          <p:cNvGrpSpPr/>
          <p:nvPr/>
        </p:nvGrpSpPr>
        <p:grpSpPr>
          <a:xfrm>
            <a:off x="1650211" y="599227"/>
            <a:ext cx="1953895" cy="76200"/>
            <a:chOff x="11867" y="1528"/>
            <a:chExt cx="3966" cy="120"/>
          </a:xfrm>
        </p:grpSpPr>
        <p:cxnSp>
          <p:nvCxnSpPr>
            <p:cNvPr id="52" name="直接连接符 51"/>
            <p:cNvCxnSpPr/>
            <p:nvPr/>
          </p:nvCxnSpPr>
          <p:spPr>
            <a:xfrm flipH="1" flipV="1">
              <a:off x="11867" y="1586"/>
              <a:ext cx="3966" cy="3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 52"/>
            <p:cNvSpPr/>
            <p:nvPr/>
          </p:nvSpPr>
          <p:spPr>
            <a:xfrm>
              <a:off x="1217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1269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1312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1354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1398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1442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1495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1533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矩形 60"/>
          <p:cNvSpPr/>
          <p:nvPr/>
        </p:nvSpPr>
        <p:spPr>
          <a:xfrm>
            <a:off x="2510155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2840355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311404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338074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366014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393954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427609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451739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TextBox 5"/>
          <p:cNvSpPr txBox="1"/>
          <p:nvPr/>
        </p:nvSpPr>
        <p:spPr>
          <a:xfrm>
            <a:off x="4961715" y="3513049"/>
            <a:ext cx="2268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 </a:t>
            </a:r>
            <a:r>
              <a:rPr lang="en-US" altLang="zh-CN" sz="36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 </a:t>
            </a:r>
            <a:r>
              <a:rPr lang="zh-CN" altLang="en-US" sz="36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 时</a:t>
            </a:r>
          </a:p>
        </p:txBody>
      </p:sp>
      <p:sp>
        <p:nvSpPr>
          <p:cNvPr id="71" name="矩形 70"/>
          <p:cNvSpPr/>
          <p:nvPr/>
        </p:nvSpPr>
        <p:spPr>
          <a:xfrm>
            <a:off x="-93980" y="6553200"/>
            <a:ext cx="12421870" cy="406400"/>
          </a:xfrm>
          <a:prstGeom prst="rect">
            <a:avLst/>
          </a:prstGeom>
          <a:solidFill>
            <a:srgbClr val="009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29816" y="3596005"/>
            <a:ext cx="3875405" cy="2673985"/>
            <a:chOff x="276" y="5779"/>
            <a:chExt cx="6103" cy="4211"/>
          </a:xfrm>
        </p:grpSpPr>
        <p:pic>
          <p:nvPicPr>
            <p:cNvPr id="2" name="图片 1" descr="3(数学）全身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276" y="5779"/>
              <a:ext cx="4197" cy="421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 descr="2345_image_file_copy_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53" y="7768"/>
              <a:ext cx="2426" cy="210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自素材\欧式复古做旧破旧边框相框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015" y="2229490"/>
            <a:ext cx="7468770" cy="265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505037" y="597743"/>
            <a:ext cx="31241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000" kern="10" spc="-360" dirty="0" smtClean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/>
              </a:rPr>
              <a:t>Pre-listening</a:t>
            </a:r>
            <a:endParaRPr lang="zh-CN" altLang="en-US" sz="4000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 panose="020B0A0402010202020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14404" y="1401528"/>
            <a:ext cx="7304566" cy="7397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00B0F0"/>
                </a:solidFill>
              </a:rPr>
              <a:t>  </a:t>
            </a:r>
            <a:r>
              <a:rPr lang="en-US" altLang="zh-CN" sz="3200" b="1" dirty="0" smtClean="0">
                <a:solidFill>
                  <a:srgbClr val="3366FF"/>
                </a:solidFill>
              </a:rPr>
              <a:t>Read aloud the words three times.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11831" y="2543546"/>
            <a:ext cx="6507139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/>
              <a:t>Chinese     math      English      PE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smtClean="0"/>
              <a:t>music        art             science     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smtClean="0"/>
              <a:t>history    </a:t>
            </a:r>
            <a:r>
              <a:rPr lang="en-US" altLang="zh-CN" sz="2800" b="1" dirty="0"/>
              <a:t> </a:t>
            </a:r>
            <a:r>
              <a:rPr lang="en-US" altLang="zh-CN" sz="2800" b="1" dirty="0" smtClean="0"/>
              <a:t>  geography    </a:t>
            </a:r>
          </a:p>
        </p:txBody>
      </p:sp>
    </p:spTree>
    <p:extLst>
      <p:ext uri="{BB962C8B-B14F-4D97-AF65-F5344CB8AC3E}">
        <p14:creationId xmlns:p14="http://schemas.microsoft.com/office/powerpoint/2010/main" val="250070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70"/>
          <p:cNvSpPr txBox="1">
            <a:spLocks noChangeArrowheads="1"/>
          </p:cNvSpPr>
          <p:nvPr/>
        </p:nvSpPr>
        <p:spPr bwMode="auto">
          <a:xfrm>
            <a:off x="4932363" y="2350138"/>
            <a:ext cx="2449513" cy="36274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20000"/>
              </a:spcBef>
              <a:defRPr sz="3400" b="1">
                <a:solidFill>
                  <a:srgbClr val="7030A0"/>
                </a:solidFill>
                <a:latin typeface="Times New Roman" pitchFamily="18" charset="0"/>
                <a:ea typeface="宋体" pitchFamily="2" charset="-122"/>
              </a:defRPr>
            </a:lvl1pPr>
            <a:lvl2pPr>
              <a:defRPr sz="4000">
                <a:latin typeface="Arial" pitchFamily="34" charset="0"/>
                <a:ea typeface="宋体" pitchFamily="2" charset="-122"/>
              </a:defRPr>
            </a:lvl2pPr>
            <a:lvl3pPr>
              <a:defRPr sz="4000">
                <a:latin typeface="Arial" pitchFamily="34" charset="0"/>
                <a:ea typeface="宋体" pitchFamily="2" charset="-122"/>
              </a:defRPr>
            </a:lvl3pPr>
            <a:lvl4pPr>
              <a:defRPr sz="4000">
                <a:latin typeface="Arial" pitchFamily="34" charset="0"/>
                <a:ea typeface="宋体" pitchFamily="2" charset="-122"/>
              </a:defRPr>
            </a:lvl4pPr>
            <a:lvl5pPr>
              <a:defRPr sz="4000"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4000"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4000"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4000"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4000"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dirty="0"/>
              <a:t>easy</a:t>
            </a:r>
          </a:p>
          <a:p>
            <a:r>
              <a:rPr lang="en-US" altLang="zh-CN" dirty="0"/>
              <a:t>interesting</a:t>
            </a:r>
          </a:p>
          <a:p>
            <a:r>
              <a:rPr lang="en-US" altLang="zh-CN" dirty="0"/>
              <a:t>fun</a:t>
            </a:r>
          </a:p>
          <a:p>
            <a:r>
              <a:rPr lang="en-US" altLang="zh-CN" dirty="0"/>
              <a:t>free</a:t>
            </a:r>
          </a:p>
          <a:p>
            <a:r>
              <a:rPr lang="zh-CN" altLang="zh-CN" dirty="0"/>
              <a:t>cool</a:t>
            </a:r>
          </a:p>
        </p:txBody>
      </p:sp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839183" y="1273588"/>
            <a:ext cx="790972" cy="747431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altLang="zh-CN" sz="3600" dirty="0" smtClean="0">
                <a:solidFill>
                  <a:srgbClr val="3333FF"/>
                </a:solidFill>
              </a:rPr>
              <a:t>1b</a:t>
            </a:r>
          </a:p>
        </p:txBody>
      </p:sp>
      <p:sp>
        <p:nvSpPr>
          <p:cNvPr id="6" name="矩形 5"/>
          <p:cNvSpPr/>
          <p:nvPr/>
        </p:nvSpPr>
        <p:spPr>
          <a:xfrm>
            <a:off x="699292" y="353515"/>
            <a:ext cx="23596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000" kern="10" spc="-360" dirty="0" smtClean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/>
              </a:rPr>
              <a:t>Listening</a:t>
            </a:r>
            <a:endParaRPr lang="zh-CN" altLang="en-US" sz="4000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 panose="020B0A04020102020204"/>
            </a:endParaRPr>
          </a:p>
        </p:txBody>
      </p:sp>
      <p:sp>
        <p:nvSpPr>
          <p:cNvPr id="8" name="文本框 11270"/>
          <p:cNvSpPr txBox="1"/>
          <p:nvPr/>
        </p:nvSpPr>
        <p:spPr>
          <a:xfrm>
            <a:off x="1703571" y="1249728"/>
            <a:ext cx="7940225" cy="107721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Listen and check (√) the words you hear in 1a</a:t>
            </a:r>
            <a:r>
              <a:rPr lang="en-US" altLang="zh-CN" sz="3200" b="1" dirty="0" smtClean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en-US" altLang="zh-CN" sz="3200" b="1" dirty="0">
              <a:solidFill>
                <a:srgbClr val="3333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" name="Text Box 3"/>
          <p:cNvPicPr/>
          <p:nvPr/>
        </p:nvPicPr>
        <p:blipFill>
          <a:blip r:embed="rId4"/>
          <a:stretch>
            <a:fillRect/>
          </a:stretch>
        </p:blipFill>
        <p:spPr>
          <a:xfrm>
            <a:off x="1582109" y="3574297"/>
            <a:ext cx="762000" cy="688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Text Box 3"/>
          <p:cNvPicPr/>
          <p:nvPr/>
        </p:nvPicPr>
        <p:blipFill>
          <a:blip r:embed="rId4"/>
          <a:stretch>
            <a:fillRect/>
          </a:stretch>
        </p:blipFill>
        <p:spPr>
          <a:xfrm>
            <a:off x="7181158" y="3156022"/>
            <a:ext cx="762000" cy="688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0" name="Picture 2" descr="G:\素材\图片3.png图片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64520" y="2955676"/>
            <a:ext cx="2611862" cy="215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197101" y="2853375"/>
            <a:ext cx="1908175" cy="21732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zh-CN"/>
            </a:defPPr>
            <a:lvl1pPr marL="342900" indent="-342900" eaLnBrk="0" hangingPunct="0">
              <a:lnSpc>
                <a:spcPct val="120000"/>
              </a:lnSpc>
              <a:spcBef>
                <a:spcPct val="20000"/>
              </a:spcBef>
              <a:defRPr sz="34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宋体" pitchFamily="2" charset="-122"/>
              </a:defRPr>
            </a:lvl1pPr>
            <a:lvl2pPr>
              <a:defRPr sz="4000">
                <a:latin typeface="Arial" pitchFamily="34" charset="0"/>
                <a:ea typeface="宋体" pitchFamily="2" charset="-122"/>
              </a:defRPr>
            </a:lvl2pPr>
            <a:lvl3pPr>
              <a:defRPr sz="4000">
                <a:latin typeface="Arial" pitchFamily="34" charset="0"/>
                <a:ea typeface="宋体" pitchFamily="2" charset="-122"/>
              </a:defRPr>
            </a:lvl3pPr>
            <a:lvl4pPr>
              <a:defRPr sz="4000">
                <a:latin typeface="Arial" pitchFamily="34" charset="0"/>
                <a:ea typeface="宋体" pitchFamily="2" charset="-122"/>
              </a:defRPr>
            </a:lvl4pPr>
            <a:lvl5pPr>
              <a:defRPr sz="4000"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4000"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4000"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4000"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4000"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dirty="0"/>
              <a:t>boring</a:t>
            </a:r>
          </a:p>
          <a:p>
            <a:r>
              <a:rPr lang="en-US" altLang="zh-CN" dirty="0"/>
              <a:t>difficult</a:t>
            </a:r>
          </a:p>
          <a:p>
            <a:r>
              <a:rPr lang="en-US" altLang="zh-CN" dirty="0"/>
              <a:t>busy</a:t>
            </a:r>
          </a:p>
        </p:txBody>
      </p:sp>
      <p:pic>
        <p:nvPicPr>
          <p:cNvPr id="3" name="B1b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605" y="1409709"/>
            <a:ext cx="609600" cy="475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36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 animBg="1" autoUpdateAnimBg="0"/>
      <p:bldP spid="14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164771" y="1993727"/>
            <a:ext cx="8249788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0" hangingPunct="0"/>
            <a:r>
              <a:rPr lang="en-US" altLang="zh-CN" sz="3200" b="1" dirty="0">
                <a:latin typeface="Times New Roman" pitchFamily="18" charset="0"/>
              </a:rPr>
              <a:t>Listen again. Circle the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</a:rPr>
              <a:t>classes</a:t>
            </a:r>
            <a:r>
              <a:rPr lang="en-US" altLang="zh-CN" sz="3200" b="1" dirty="0">
                <a:latin typeface="Times New Roman" pitchFamily="18" charset="0"/>
              </a:rPr>
              <a:t> David talks about on this schedule. </a:t>
            </a: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1102875" y="1990774"/>
            <a:ext cx="790972" cy="747431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altLang="zh-CN" sz="3600" dirty="0" smtClean="0">
                <a:solidFill>
                  <a:srgbClr val="3333FF"/>
                </a:solidFill>
              </a:rPr>
              <a:t>1c</a:t>
            </a:r>
          </a:p>
        </p:txBody>
      </p:sp>
      <p:sp>
        <p:nvSpPr>
          <p:cNvPr id="11" name="Oval 18"/>
          <p:cNvSpPr>
            <a:spLocks noChangeArrowheads="1"/>
          </p:cNvSpPr>
          <p:nvPr/>
        </p:nvSpPr>
        <p:spPr bwMode="auto">
          <a:xfrm>
            <a:off x="4522437" y="2027992"/>
            <a:ext cx="1195388" cy="509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fontAlgn="ctr"/>
            <a:endParaRPr lang="zh-CN" altLang="en-US"/>
          </a:p>
        </p:txBody>
      </p:sp>
      <p:sp>
        <p:nvSpPr>
          <p:cNvPr id="2" name="椭圆形标注 1"/>
          <p:cNvSpPr/>
          <p:nvPr/>
        </p:nvSpPr>
        <p:spPr>
          <a:xfrm>
            <a:off x="6952169" y="922193"/>
            <a:ext cx="2095927" cy="896198"/>
          </a:xfrm>
          <a:prstGeom prst="wedgeEllipseCallout">
            <a:avLst>
              <a:gd name="adj1" fmla="val -50245"/>
              <a:gd name="adj2" fmla="val 9116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FF0000"/>
                </a:solidFill>
              </a:rPr>
              <a:t>关键信息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27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658566" y="641120"/>
            <a:ext cx="790972" cy="747431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altLang="zh-CN" sz="3600" dirty="0" smtClean="0">
                <a:solidFill>
                  <a:srgbClr val="3333FF"/>
                </a:solidFill>
              </a:rPr>
              <a:t>1c</a:t>
            </a:r>
          </a:p>
        </p:txBody>
      </p:sp>
      <p:sp>
        <p:nvSpPr>
          <p:cNvPr id="6" name="矩形 5"/>
          <p:cNvSpPr/>
          <p:nvPr/>
        </p:nvSpPr>
        <p:spPr>
          <a:xfrm>
            <a:off x="304642" y="51293"/>
            <a:ext cx="2391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600" kern="10" spc="-360" dirty="0" smtClean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/>
              </a:rPr>
              <a:t>Listening</a:t>
            </a:r>
            <a:endParaRPr lang="zh-CN" altLang="en-US" sz="3600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 panose="020B0A04020102020204"/>
            </a:endParaRPr>
          </a:p>
        </p:txBody>
      </p:sp>
      <p:sp>
        <p:nvSpPr>
          <p:cNvPr id="8" name="文本框 11270"/>
          <p:cNvSpPr txBox="1"/>
          <p:nvPr/>
        </p:nvSpPr>
        <p:spPr>
          <a:xfrm>
            <a:off x="1500537" y="641120"/>
            <a:ext cx="9371330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Listen again. Circle the classes David talks about on this schedule. </a:t>
            </a:r>
          </a:p>
        </p:txBody>
      </p:sp>
      <p:sp>
        <p:nvSpPr>
          <p:cNvPr id="11" name="Oval 18"/>
          <p:cNvSpPr>
            <a:spLocks noChangeArrowheads="1"/>
          </p:cNvSpPr>
          <p:nvPr/>
        </p:nvSpPr>
        <p:spPr bwMode="auto">
          <a:xfrm>
            <a:off x="3734300" y="665923"/>
            <a:ext cx="1299574" cy="509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fontAlgn="ctr"/>
            <a:endParaRPr lang="zh-CN" altLang="en-US"/>
          </a:p>
        </p:txBody>
      </p:sp>
      <p:pic>
        <p:nvPicPr>
          <p:cNvPr id="2" name="B1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933" y="1243201"/>
            <a:ext cx="609600" cy="475188"/>
          </a:xfrm>
          <a:prstGeom prst="rect">
            <a:avLst/>
          </a:prstGeom>
        </p:spPr>
      </p:pic>
      <p:graphicFrame>
        <p:nvGraphicFramePr>
          <p:cNvPr id="13" name="表格 12"/>
          <p:cNvGraphicFramePr/>
          <p:nvPr>
            <p:extLst>
              <p:ext uri="{D42A27DB-BD31-4B8C-83A1-F6EECF244321}">
                <p14:modId xmlns:p14="http://schemas.microsoft.com/office/powerpoint/2010/main" val="2958211480"/>
              </p:ext>
            </p:extLst>
          </p:nvPr>
        </p:nvGraphicFramePr>
        <p:xfrm>
          <a:off x="785723" y="1583100"/>
          <a:ext cx="8784119" cy="4672547"/>
        </p:xfrm>
        <a:graphic>
          <a:graphicData uri="http://schemas.openxmlformats.org/drawingml/2006/table">
            <a:tbl>
              <a:tblPr/>
              <a:tblGrid>
                <a:gridCol w="2870528"/>
                <a:gridCol w="2763961"/>
                <a:gridCol w="3149630"/>
              </a:tblGrid>
              <a:tr h="453364">
                <a:tc gridSpan="3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solidFill>
                            <a:srgbClr val="BE12B2"/>
                          </a:solidFill>
                          <a:latin typeface="Times New Roman" panose="02020603050405020304" pitchFamily="18" charset="0"/>
                        </a:rPr>
                        <a:t>DECEMBER</a:t>
                      </a:r>
                      <a:endParaRPr lang="zh-CN" altLang="en-US" sz="2400" b="1" dirty="0">
                        <a:solidFill>
                          <a:srgbClr val="BE12B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T="45726" marB="45726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49711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Monday 25th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T="45726" marB="45726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EDA5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Tuesday 26th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EDA5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Wednesday 27th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EDA5"/>
                    </a:solidFill>
                  </a:tcPr>
                </a:tc>
              </a:tr>
              <a:tr h="548232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2000" b="1" i="0" u="none" kern="1200" baseline="0" dirty="0">
                          <a:solidFill>
                            <a:srgbClr val="9900FF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A.M. 08:00 science</a:t>
                      </a:r>
                      <a:endParaRPr lang="zh-CN" altLang="en-US" sz="2000" b="1" i="0" u="none" kern="1200" baseline="0" dirty="0">
                        <a:solidFill>
                          <a:srgbClr val="9900FF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T="45726" marB="45726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b="1">
                          <a:solidFill>
                            <a:srgbClr val="3366FF"/>
                          </a:solidFill>
                          <a:latin typeface="Times New Roman" panose="02020603050405020304" pitchFamily="18" charset="0"/>
                        </a:rPr>
                        <a:t>A.M. 08:00 math</a:t>
                      </a:r>
                      <a:endParaRPr lang="zh-CN" altLang="en-US" sz="2000" b="1">
                        <a:solidFill>
                          <a:srgbClr val="3366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</a:rPr>
                        <a:t>A.M. 08:00 Chinese              </a:t>
                      </a:r>
                      <a:endParaRPr lang="zh-CN" altLang="en-US" sz="2000" b="1">
                        <a:solidFill>
                          <a:srgbClr val="C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577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2000" b="1" i="0" u="none" kern="1200" baseline="0" dirty="0">
                          <a:solidFill>
                            <a:srgbClr val="9900FF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     09:00 English</a:t>
                      </a:r>
                      <a:endParaRPr lang="zh-CN" altLang="en-US" sz="2000" b="1" i="0" u="none" kern="1200" baseline="0" dirty="0">
                        <a:solidFill>
                          <a:srgbClr val="9900FF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T="45726" marB="45726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b="1" dirty="0">
                          <a:solidFill>
                            <a:srgbClr val="3366FF"/>
                          </a:solidFill>
                          <a:latin typeface="Times New Roman" panose="02020603050405020304" pitchFamily="18" charset="0"/>
                        </a:rPr>
                        <a:t>   </a:t>
                      </a:r>
                      <a:r>
                        <a:rPr lang="en-US" altLang="zh-CN" sz="2000" b="1">
                          <a:solidFill>
                            <a:srgbClr val="3366FF"/>
                          </a:solidFill>
                          <a:latin typeface="Times New Roman" panose="02020603050405020304" pitchFamily="18" charset="0"/>
                        </a:rPr>
                        <a:t>09:00 math</a:t>
                      </a:r>
                      <a:endParaRPr lang="zh-CN" altLang="en-US" sz="2000" b="1">
                        <a:solidFill>
                          <a:srgbClr val="3366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</a:rPr>
                        <a:t>     09:00 science</a:t>
                      </a:r>
                      <a:endParaRPr lang="zh-CN" altLang="en-US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233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2000" b="1" i="0" u="none" kern="1200" baseline="0" dirty="0">
                          <a:solidFill>
                            <a:srgbClr val="9900FF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    10:00 Chinese</a:t>
                      </a:r>
                      <a:endParaRPr lang="zh-CN" altLang="en-US" sz="2000" b="1" i="0" u="none" kern="1200" baseline="0" dirty="0">
                        <a:solidFill>
                          <a:srgbClr val="9900FF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T="45726" marB="45726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b="1" dirty="0">
                          <a:solidFill>
                            <a:srgbClr val="3366FF"/>
                          </a:solidFill>
                          <a:latin typeface="Times New Roman" panose="02020603050405020304" pitchFamily="18" charset="0"/>
                        </a:rPr>
                        <a:t>  10:00 history</a:t>
                      </a:r>
                      <a:endParaRPr lang="zh-CN" altLang="en-US" sz="2000" b="1" dirty="0">
                        <a:solidFill>
                          <a:srgbClr val="3366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</a:rPr>
                        <a:t>     10:00 math</a:t>
                      </a:r>
                      <a:endParaRPr lang="zh-CN" altLang="en-US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8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2000" b="1" i="0" u="none" kern="1200" baseline="0" dirty="0">
                          <a:solidFill>
                            <a:srgbClr val="9900FF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    11:00 P.E.</a:t>
                      </a:r>
                      <a:endParaRPr lang="zh-CN" altLang="en-US" sz="2000" b="1" i="0" u="none" kern="1200" baseline="0" dirty="0">
                        <a:solidFill>
                          <a:srgbClr val="9900FF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T="45726" marB="45726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b="1" dirty="0">
                          <a:solidFill>
                            <a:srgbClr val="3366FF"/>
                          </a:solidFill>
                          <a:latin typeface="Times New Roman" panose="02020603050405020304" pitchFamily="18" charset="0"/>
                        </a:rPr>
                        <a:t>  11:00 science</a:t>
                      </a:r>
                      <a:endParaRPr lang="zh-CN" altLang="en-US" sz="2000" b="1" dirty="0">
                        <a:solidFill>
                          <a:srgbClr val="3366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</a:rPr>
                        <a:t>     11:00 P.E.</a:t>
                      </a:r>
                      <a:endParaRPr lang="zh-CN" altLang="en-US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233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P.M. 12:00 lunch</a:t>
                      </a:r>
                      <a:endParaRPr lang="zh-CN" alt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T="45726" marB="45726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b="1" dirty="0">
                          <a:latin typeface="Times New Roman" panose="02020603050405020304" pitchFamily="18" charset="0"/>
                        </a:rPr>
                        <a:t>P.M. 12:00 lunch</a:t>
                      </a:r>
                      <a:endParaRPr lang="zh-CN" altLang="en-US" sz="2000" b="1" dirty="0">
                        <a:latin typeface="Times New Roman" panose="02020603050405020304" pitchFamily="18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b="1">
                          <a:solidFill>
                            <a:srgbClr val="9900FF"/>
                          </a:solidFill>
                          <a:latin typeface="Times New Roman" panose="02020603050405020304" pitchFamily="18" charset="0"/>
                        </a:rPr>
                        <a:t>P.M. 12:00 lunch</a:t>
                      </a:r>
                      <a:endParaRPr lang="zh-CN" altLang="en-US" sz="2000" b="1">
                        <a:solidFill>
                          <a:srgbClr val="9900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232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   01:00 geography</a:t>
                      </a:r>
                      <a:endParaRPr lang="zh-CN" alt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T="45726" marB="45726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b="1" dirty="0">
                          <a:latin typeface="Times New Roman" panose="02020603050405020304" pitchFamily="18" charset="0"/>
                        </a:rPr>
                        <a:t>   01:00 music</a:t>
                      </a:r>
                      <a:endParaRPr lang="zh-CN" altLang="en-US" sz="2000" b="1" dirty="0">
                        <a:latin typeface="Times New Roman" panose="02020603050405020304" pitchFamily="18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b="1" dirty="0">
                          <a:solidFill>
                            <a:srgbClr val="9900FF"/>
                          </a:solidFill>
                          <a:latin typeface="Times New Roman" panose="02020603050405020304" pitchFamily="18" charset="0"/>
                        </a:rPr>
                        <a:t>   01:00 English</a:t>
                      </a:r>
                      <a:endParaRPr lang="zh-CN" altLang="en-US" sz="2000" b="1" dirty="0">
                        <a:solidFill>
                          <a:srgbClr val="9900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932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   </a:t>
                      </a:r>
                      <a:r>
                        <a:rPr lang="en-US" altLang="zh-CN" sz="20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02:00 art</a:t>
                      </a:r>
                      <a:endParaRPr lang="zh-CN" altLang="en-US" sz="20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T="45726" marB="45726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b="1" dirty="0">
                          <a:latin typeface="Times New Roman" panose="02020603050405020304" pitchFamily="18" charset="0"/>
                        </a:rPr>
                        <a:t>   02:00 geography</a:t>
                      </a:r>
                      <a:endParaRPr lang="zh-CN" altLang="en-US" sz="2000" b="1" dirty="0">
                        <a:latin typeface="Times New Roman" panose="02020603050405020304" pitchFamily="18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b="1" dirty="0">
                          <a:solidFill>
                            <a:srgbClr val="9900FF"/>
                          </a:solidFill>
                          <a:latin typeface="Times New Roman" panose="02020603050405020304" pitchFamily="18" charset="0"/>
                        </a:rPr>
                        <a:t>   02:00 art</a:t>
                      </a:r>
                      <a:endParaRPr lang="zh-CN" altLang="en-US" sz="2000" b="1" dirty="0">
                        <a:solidFill>
                          <a:srgbClr val="9900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1931204" y="3629222"/>
            <a:ext cx="1043781" cy="509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fontAlgn="ctr"/>
            <a:endParaRPr lang="zh-CN" altLang="en-US"/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5025412" y="2536763"/>
            <a:ext cx="821933" cy="509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fontAlgn="ctr"/>
            <a:endParaRPr lang="zh-CN" altLang="en-US"/>
          </a:p>
        </p:txBody>
      </p:sp>
      <p:sp>
        <p:nvSpPr>
          <p:cNvPr id="21" name="Oval 18"/>
          <p:cNvSpPr>
            <a:spLocks noChangeArrowheads="1"/>
          </p:cNvSpPr>
          <p:nvPr/>
        </p:nvSpPr>
        <p:spPr bwMode="auto">
          <a:xfrm>
            <a:off x="4571250" y="3115095"/>
            <a:ext cx="755365" cy="5095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fontAlgn="ctr"/>
            <a:endParaRPr lang="zh-CN" altLang="en-US"/>
          </a:p>
        </p:txBody>
      </p:sp>
      <p:sp>
        <p:nvSpPr>
          <p:cNvPr id="22" name="Oval 18"/>
          <p:cNvSpPr>
            <a:spLocks noChangeArrowheads="1"/>
          </p:cNvSpPr>
          <p:nvPr/>
        </p:nvSpPr>
        <p:spPr bwMode="auto">
          <a:xfrm>
            <a:off x="4439105" y="3682877"/>
            <a:ext cx="1031349" cy="5095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fontAlgn="ctr"/>
            <a:endParaRPr lang="zh-CN" altLang="en-US"/>
          </a:p>
        </p:txBody>
      </p:sp>
      <p:sp>
        <p:nvSpPr>
          <p:cNvPr id="23" name="Oval 18"/>
          <p:cNvSpPr>
            <a:spLocks noChangeArrowheads="1"/>
          </p:cNvSpPr>
          <p:nvPr/>
        </p:nvSpPr>
        <p:spPr bwMode="auto">
          <a:xfrm>
            <a:off x="4439105" y="4192464"/>
            <a:ext cx="1031349" cy="509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fontAlgn="ctr"/>
            <a:endParaRPr lang="zh-CN" altLang="en-US"/>
          </a:p>
        </p:txBody>
      </p:sp>
      <p:sp>
        <p:nvSpPr>
          <p:cNvPr id="24" name="Oval 18"/>
          <p:cNvSpPr>
            <a:spLocks noChangeArrowheads="1"/>
          </p:cNvSpPr>
          <p:nvPr/>
        </p:nvSpPr>
        <p:spPr bwMode="auto">
          <a:xfrm>
            <a:off x="7730769" y="2544808"/>
            <a:ext cx="1027416" cy="509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fontAlgn="ctr"/>
            <a:endParaRPr lang="zh-CN" altLang="en-US"/>
          </a:p>
        </p:txBody>
      </p:sp>
      <p:sp>
        <p:nvSpPr>
          <p:cNvPr id="14" name="Oval 18"/>
          <p:cNvSpPr>
            <a:spLocks noChangeArrowheads="1"/>
          </p:cNvSpPr>
          <p:nvPr/>
        </p:nvSpPr>
        <p:spPr bwMode="auto">
          <a:xfrm>
            <a:off x="4551314" y="5266626"/>
            <a:ext cx="918179" cy="509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font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681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1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>
            <p:extLst>
              <p:ext uri="{D42A27DB-BD31-4B8C-83A1-F6EECF244321}">
                <p14:modId xmlns:p14="http://schemas.microsoft.com/office/powerpoint/2010/main" val="1250072069"/>
              </p:ext>
            </p:extLst>
          </p:nvPr>
        </p:nvGraphicFramePr>
        <p:xfrm>
          <a:off x="1428108" y="761468"/>
          <a:ext cx="8675688" cy="5183188"/>
        </p:xfrm>
        <a:graphic>
          <a:graphicData uri="http://schemas.openxmlformats.org/drawingml/2006/table">
            <a:tbl>
              <a:tblPr/>
              <a:tblGrid>
                <a:gridCol w="2965450"/>
                <a:gridCol w="3230563"/>
                <a:gridCol w="2479675"/>
              </a:tblGrid>
              <a:tr h="646113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Thursday 28th</a:t>
                      </a:r>
                      <a:endParaRPr lang="zh-CN" altLang="en-US" sz="1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Friday 29th</a:t>
                      </a:r>
                      <a:endParaRPr lang="zh-CN" altLang="en-US" sz="18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</a:rPr>
                        <a:t>Saturday 30th</a:t>
                      </a:r>
                      <a:endParaRPr lang="zh-CN" altLang="en-US" sz="1800" b="1">
                        <a:solidFill>
                          <a:srgbClr val="FF33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</a:rPr>
                        <a:t>A.M. 08:00 math</a:t>
                      </a:r>
                      <a:endParaRPr lang="zh-CN" altLang="en-US" sz="1800" b="1" dirty="0">
                        <a:solidFill>
                          <a:schemeClr val="hlink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</a:rPr>
                        <a:t>A.M. 08:00 Chinese</a:t>
                      </a:r>
                      <a:endParaRPr lang="zh-CN" altLang="en-US" sz="1800" b="1">
                        <a:solidFill>
                          <a:srgbClr val="6600CC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zh-CN" sz="1800" b="1" dirty="0">
                        <a:solidFill>
                          <a:schemeClr val="hlink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en-US" altLang="zh-CN" sz="1800" b="1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</a:rPr>
                        <a:t>Soccer game</a:t>
                      </a:r>
                      <a:endParaRPr lang="zh-CN" altLang="en-US" sz="1800" b="1">
                        <a:solidFill>
                          <a:schemeClr val="hlink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22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</a:rPr>
                        <a:t>     09:00 Chinese</a:t>
                      </a:r>
                      <a:endParaRPr lang="zh-CN" altLang="en-US" sz="1800" b="1" dirty="0">
                        <a:solidFill>
                          <a:schemeClr val="hlink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</a:rPr>
                        <a:t>      </a:t>
                      </a:r>
                      <a:r>
                        <a:rPr lang="en-US" altLang="zh-CN" sz="1800" b="1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</a:rPr>
                        <a:t>09:00 English</a:t>
                      </a:r>
                      <a:endParaRPr lang="zh-CN" altLang="en-US" sz="1800" b="1">
                        <a:solidFill>
                          <a:srgbClr val="6600CC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646112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</a:rPr>
                        <a:t>     </a:t>
                      </a:r>
                      <a:r>
                        <a:rPr lang="en-US" altLang="zh-CN" sz="1800" b="1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</a:rPr>
                        <a:t>10:00 Chinese</a:t>
                      </a:r>
                      <a:endParaRPr lang="zh-CN" altLang="en-US" sz="1800" b="1">
                        <a:solidFill>
                          <a:schemeClr val="hlink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</a:rPr>
                        <a:t>     </a:t>
                      </a:r>
                      <a:r>
                        <a:rPr lang="en-US" altLang="zh-CN" sz="1800" b="1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</a:rPr>
                        <a:t>10:00 art</a:t>
                      </a:r>
                      <a:endParaRPr lang="zh-CN" altLang="en-US" sz="1800" b="1">
                        <a:solidFill>
                          <a:srgbClr val="6600CC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64452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</a:rPr>
                        <a:t>       </a:t>
                      </a:r>
                      <a:r>
                        <a:rPr lang="en-US" altLang="zh-CN" sz="1800" b="1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</a:rPr>
                        <a:t>11:00 history</a:t>
                      </a:r>
                      <a:endParaRPr lang="zh-CN" altLang="en-US" sz="1800" b="1">
                        <a:solidFill>
                          <a:schemeClr val="hlink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</a:rPr>
                        <a:t>     </a:t>
                      </a:r>
                      <a:r>
                        <a:rPr lang="en-US" altLang="zh-CN" sz="1800" b="1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</a:rPr>
                        <a:t>11:00 P.E.</a:t>
                      </a:r>
                      <a:endParaRPr lang="zh-CN" altLang="en-US" sz="1800" b="1">
                        <a:solidFill>
                          <a:srgbClr val="6600CC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</a:rPr>
                        <a:t>Sunday 31st</a:t>
                      </a:r>
                      <a:r>
                        <a:rPr lang="en-US" altLang="zh-CN" sz="1800" b="1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zh-CN" altLang="en-US" sz="1800" b="1">
                        <a:solidFill>
                          <a:schemeClr val="hlink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P.M. 12:00 lunch</a:t>
                      </a:r>
                      <a:endParaRPr lang="zh-CN" altLang="en-US" sz="18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 dirty="0">
                          <a:latin typeface="Times New Roman" panose="02020603050405020304" pitchFamily="18" charset="0"/>
                        </a:rPr>
                        <a:t>P.M. 12:00 lunch</a:t>
                      </a:r>
                      <a:endParaRPr lang="zh-CN" altLang="en-US" sz="18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zh-CN" sz="1800" b="1" dirty="0">
                        <a:solidFill>
                          <a:srgbClr val="9900FF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en-US" altLang="zh-CN" sz="1800" b="1">
                          <a:solidFill>
                            <a:srgbClr val="9900FF"/>
                          </a:solidFill>
                          <a:latin typeface="Times New Roman" panose="02020603050405020304" pitchFamily="18" charset="0"/>
                        </a:rPr>
                        <a:t>Bill’s birthday</a:t>
                      </a:r>
                      <a:endParaRPr lang="zh-CN" altLang="en-US" sz="1800" b="1">
                        <a:solidFill>
                          <a:srgbClr val="9900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01:00 geography</a:t>
                      </a:r>
                      <a:endParaRPr lang="zh-CN" altLang="en-US" sz="18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 dirty="0">
                          <a:latin typeface="Times New Roman" panose="02020603050405020304" pitchFamily="18" charset="0"/>
                        </a:rPr>
                        <a:t>   </a:t>
                      </a:r>
                      <a:r>
                        <a:rPr lang="en-US" altLang="zh-CN" sz="1800" b="1">
                          <a:latin typeface="Times New Roman" panose="02020603050405020304" pitchFamily="18" charset="0"/>
                        </a:rPr>
                        <a:t>01:00 math</a:t>
                      </a:r>
                      <a:endParaRPr lang="zh-CN" altLang="en-US" sz="1800" b="1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654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en-US" altLang="zh-CN" sz="18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02:00 English</a:t>
                      </a:r>
                      <a:endParaRPr lang="zh-CN" altLang="en-US" sz="18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 dirty="0">
                          <a:latin typeface="Times New Roman" panose="02020603050405020304" pitchFamily="18" charset="0"/>
                        </a:rPr>
                        <a:t>   </a:t>
                      </a:r>
                      <a:r>
                        <a:rPr lang="en-US" altLang="zh-CN" sz="1800" b="1">
                          <a:latin typeface="Times New Roman" panose="02020603050405020304" pitchFamily="18" charset="0"/>
                        </a:rPr>
                        <a:t>02:00 history</a:t>
                      </a:r>
                      <a:endParaRPr lang="zh-CN" altLang="en-US" sz="1800" b="1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Oval 18"/>
          <p:cNvSpPr>
            <a:spLocks noChangeArrowheads="1"/>
          </p:cNvSpPr>
          <p:nvPr/>
        </p:nvSpPr>
        <p:spPr bwMode="auto">
          <a:xfrm>
            <a:off x="2245028" y="2056868"/>
            <a:ext cx="1068512" cy="5095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fontAlgn="ctr"/>
            <a:endParaRPr lang="zh-CN" altLang="en-US"/>
          </a:p>
        </p:txBody>
      </p:sp>
      <p:sp>
        <p:nvSpPr>
          <p:cNvPr id="6" name="Oval 18"/>
          <p:cNvSpPr>
            <a:spLocks noChangeArrowheads="1"/>
          </p:cNvSpPr>
          <p:nvPr/>
        </p:nvSpPr>
        <p:spPr bwMode="auto">
          <a:xfrm>
            <a:off x="2288657" y="2704568"/>
            <a:ext cx="1024883" cy="5095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fontAlgn="ctr"/>
            <a:endParaRPr lang="zh-CN" altLang="en-US"/>
          </a:p>
        </p:txBody>
      </p:sp>
      <p:sp>
        <p:nvSpPr>
          <p:cNvPr id="7" name="Oval 18"/>
          <p:cNvSpPr>
            <a:spLocks noChangeArrowheads="1"/>
          </p:cNvSpPr>
          <p:nvPr/>
        </p:nvSpPr>
        <p:spPr bwMode="auto">
          <a:xfrm>
            <a:off x="5532758" y="1409167"/>
            <a:ext cx="1028611" cy="5095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font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759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Administrator\Desktop\自素材\长方形标题边框装饰元素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263501" y="1829847"/>
            <a:ext cx="5301896" cy="23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istrator\Desktop\自素材\长方形标题边框装饰元素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263501" y="3666564"/>
            <a:ext cx="5301896" cy="23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879" y="105392"/>
            <a:ext cx="4201795" cy="6108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32881" y="463357"/>
            <a:ext cx="3542665" cy="11722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35" tIns="45717" rIns="91435" bIns="45717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200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Listen again and read after it.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5515049" y="4906419"/>
            <a:ext cx="3074147" cy="97096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824510" y="3814808"/>
            <a:ext cx="2261252" cy="84092"/>
          </a:xfrm>
          <a:prstGeom prst="line">
            <a:avLst/>
          </a:prstGeom>
          <a:ln w="22225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15890" y="2346621"/>
            <a:ext cx="338291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accent2">
                    <a:lumMod val="75000"/>
                  </a:schemeClr>
                </a:solidFill>
              </a:rPr>
              <a:t>What’s your favorite subject?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9176" y="4482311"/>
            <a:ext cx="3589626" cy="5778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accent6">
                    <a:lumMod val="50000"/>
                  </a:schemeClr>
                </a:solidFill>
              </a:rPr>
              <a:t>When is your … class?</a:t>
            </a:r>
            <a:endParaRPr lang="en-US" altLang="zh-CN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" name="B1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685" y="1160379"/>
            <a:ext cx="609600" cy="475188"/>
          </a:xfrm>
          <a:prstGeom prst="rect">
            <a:avLst/>
          </a:prstGeom>
        </p:spPr>
      </p:pic>
      <p:cxnSp>
        <p:nvCxnSpPr>
          <p:cNvPr id="19" name="直接连接符 18"/>
          <p:cNvCxnSpPr/>
          <p:nvPr/>
        </p:nvCxnSpPr>
        <p:spPr>
          <a:xfrm>
            <a:off x="5565183" y="4513238"/>
            <a:ext cx="2212354" cy="6006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5515049" y="5184542"/>
            <a:ext cx="813832" cy="3003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5565183" y="4129446"/>
            <a:ext cx="3024013" cy="92034"/>
          </a:xfrm>
          <a:prstGeom prst="line">
            <a:avLst/>
          </a:prstGeom>
          <a:ln w="22225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6812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素材\图片1.png图片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6097" y="3716496"/>
            <a:ext cx="320992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359756" y="290700"/>
            <a:ext cx="24456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000" kern="10" spc="-360" dirty="0" smtClean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/>
              </a:rPr>
              <a:t>Pair work</a:t>
            </a:r>
            <a:endParaRPr lang="zh-CN" altLang="en-US" sz="4000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 panose="020B0A04020102020204"/>
            </a:endParaRPr>
          </a:p>
        </p:txBody>
      </p:sp>
      <p:sp>
        <p:nvSpPr>
          <p:cNvPr id="12" name="文本框 11270"/>
          <p:cNvSpPr txBox="1"/>
          <p:nvPr/>
        </p:nvSpPr>
        <p:spPr>
          <a:xfrm>
            <a:off x="1582591" y="1139121"/>
            <a:ext cx="9001125" cy="107721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Talk about </a:t>
            </a:r>
            <a:r>
              <a:rPr lang="en-US" altLang="zh-CN" sz="32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David’s </a:t>
            </a:r>
            <a:r>
              <a:rPr lang="en-US" altLang="zh-CN" sz="3200" b="1" dirty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favorite subject with your </a:t>
            </a:r>
            <a:r>
              <a:rPr lang="en-US" altLang="zh-CN" sz="32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partner. Then talk about </a:t>
            </a:r>
            <a:r>
              <a:rPr lang="en-US" altLang="zh-CN" sz="3200" b="1" dirty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your favorite </a:t>
            </a:r>
            <a:r>
              <a:rPr lang="en-US" altLang="zh-CN" sz="32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subject.</a:t>
            </a:r>
            <a:endParaRPr lang="en-US" altLang="zh-CN" sz="3200" b="1" dirty="0">
              <a:solidFill>
                <a:srgbClr val="3333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791619" y="1304014"/>
            <a:ext cx="790972" cy="747431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altLang="zh-CN" sz="3600" dirty="0" smtClean="0">
                <a:solidFill>
                  <a:srgbClr val="3333FF"/>
                </a:solidFill>
              </a:rPr>
              <a:t>1d</a:t>
            </a:r>
          </a:p>
        </p:txBody>
      </p:sp>
      <p:sp>
        <p:nvSpPr>
          <p:cNvPr id="14" name="矩形标注 13"/>
          <p:cNvSpPr/>
          <p:nvPr/>
        </p:nvSpPr>
        <p:spPr>
          <a:xfrm>
            <a:off x="2260679" y="2593975"/>
            <a:ext cx="2866329" cy="1027113"/>
          </a:xfrm>
          <a:prstGeom prst="wedgeRectCallout">
            <a:avLst>
              <a:gd name="adj1" fmla="val 44727"/>
              <a:gd name="adj2" fmla="val 7550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</a:rPr>
              <a:t>What’s 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itchFamily="18" charset="0"/>
              </a:rPr>
              <a:t>David’s 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</a:rPr>
              <a:t>favorite subject?</a:t>
            </a:r>
          </a:p>
        </p:txBody>
      </p:sp>
      <p:sp>
        <p:nvSpPr>
          <p:cNvPr id="16" name="矩形标注 15"/>
          <p:cNvSpPr/>
          <p:nvPr/>
        </p:nvSpPr>
        <p:spPr>
          <a:xfrm>
            <a:off x="6818706" y="2593974"/>
            <a:ext cx="1550744" cy="720341"/>
          </a:xfrm>
          <a:prstGeom prst="wedgeRectCallout">
            <a:avLst>
              <a:gd name="adj1" fmla="val -40078"/>
              <a:gd name="adj2" fmla="val 119988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800" b="1" u="sng" dirty="0" smtClean="0">
                <a:solidFill>
                  <a:schemeClr val="tx1"/>
                </a:solidFill>
                <a:latin typeface="Times New Roman" pitchFamily="18" charset="0"/>
              </a:rPr>
              <a:t>Chinese.</a:t>
            </a:r>
            <a:endParaRPr lang="en-US" altLang="zh-CN" sz="2800" b="1" u="sng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" name="矩形标注 7"/>
          <p:cNvSpPr/>
          <p:nvPr/>
        </p:nvSpPr>
        <p:spPr>
          <a:xfrm>
            <a:off x="256145" y="3937296"/>
            <a:ext cx="4180856" cy="553851"/>
          </a:xfrm>
          <a:prstGeom prst="wedgeRectCallout">
            <a:avLst>
              <a:gd name="adj1" fmla="val 59911"/>
              <a:gd name="adj2" fmla="val 37520"/>
            </a:avLst>
          </a:prstGeom>
          <a:solidFill>
            <a:srgbClr val="AEEDA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</a:rPr>
              <a:t>Why 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itchFamily="18" charset="0"/>
              </a:rPr>
              <a:t>does he like </a:t>
            </a:r>
            <a:r>
              <a:rPr lang="en-US" altLang="zh-CN" sz="2800" b="1" u="sng" dirty="0" smtClean="0">
                <a:solidFill>
                  <a:schemeClr val="tx1"/>
                </a:solidFill>
                <a:latin typeface="Times New Roman" pitchFamily="18" charset="0"/>
              </a:rPr>
              <a:t>Chinese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itchFamily="18" charset="0"/>
              </a:rPr>
              <a:t>?</a:t>
            </a:r>
            <a:endParaRPr lang="en-US" altLang="zh-CN" sz="28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" name="矩形标注 8"/>
          <p:cNvSpPr/>
          <p:nvPr/>
        </p:nvSpPr>
        <p:spPr>
          <a:xfrm>
            <a:off x="7863841" y="3496753"/>
            <a:ext cx="4152452" cy="789257"/>
          </a:xfrm>
          <a:prstGeom prst="wedgeRectCallout">
            <a:avLst>
              <a:gd name="adj1" fmla="val -59672"/>
              <a:gd name="adj2" fmla="val 46811"/>
            </a:avLst>
          </a:prstGeom>
          <a:solidFill>
            <a:srgbClr val="AEEDA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</a:rPr>
              <a:t>Because 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itchFamily="18" charset="0"/>
              </a:rPr>
              <a:t>it’s </a:t>
            </a:r>
            <a:r>
              <a:rPr lang="en-US" altLang="zh-CN" sz="2800" b="1" u="sng" dirty="0" smtClean="0">
                <a:solidFill>
                  <a:schemeClr val="tx1"/>
                </a:solidFill>
                <a:latin typeface="Times New Roman" pitchFamily="18" charset="0"/>
              </a:rPr>
              <a:t>interesting. </a:t>
            </a:r>
            <a:endParaRPr lang="en-US" altLang="zh-CN" sz="2800" b="1" u="sng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" name="矩形标注 9"/>
          <p:cNvSpPr/>
          <p:nvPr/>
        </p:nvSpPr>
        <p:spPr>
          <a:xfrm>
            <a:off x="1372261" y="4713993"/>
            <a:ext cx="2866329" cy="671267"/>
          </a:xfrm>
          <a:prstGeom prst="wedgeRectCallout">
            <a:avLst>
              <a:gd name="adj1" fmla="val 67996"/>
              <a:gd name="adj2" fmla="val 4024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</a:rPr>
              <a:t>When is the class?</a:t>
            </a:r>
          </a:p>
        </p:txBody>
      </p:sp>
      <p:sp>
        <p:nvSpPr>
          <p:cNvPr id="11" name="矩形标注 10"/>
          <p:cNvSpPr/>
          <p:nvPr/>
        </p:nvSpPr>
        <p:spPr>
          <a:xfrm>
            <a:off x="7924502" y="4445749"/>
            <a:ext cx="4091791" cy="939509"/>
          </a:xfrm>
          <a:prstGeom prst="wedgeRectCallout">
            <a:avLst>
              <a:gd name="adj1" fmla="val -59591"/>
              <a:gd name="adj2" fmla="val -4992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400" b="1" dirty="0">
                <a:solidFill>
                  <a:schemeClr val="tx1"/>
                </a:solidFill>
                <a:latin typeface="Times New Roman" pitchFamily="18" charset="0"/>
              </a:rPr>
              <a:t>It’s 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</a:rPr>
              <a:t>on </a:t>
            </a:r>
            <a:r>
              <a:rPr lang="en-US" altLang="zh-CN" sz="2400" b="1" u="sng" dirty="0" smtClean="0">
                <a:solidFill>
                  <a:schemeClr val="tx1"/>
                </a:solidFill>
                <a:latin typeface="Times New Roman" pitchFamily="18" charset="0"/>
              </a:rPr>
              <a:t>Monday, Wednesday , Thursday and Friday.</a:t>
            </a:r>
            <a:endParaRPr lang="en-US" altLang="zh-CN" sz="2400" b="1" u="sng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44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6" grpId="0" animBg="1"/>
      <p:bldP spid="8" grpId="0" bldLvl="0" animBg="1"/>
      <p:bldP spid="9" grpId="0" animBg="1"/>
      <p:bldP spid="10" grpId="0" bldLvl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素材\图片1.png图片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9421" y="3564730"/>
            <a:ext cx="320992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359756" y="290700"/>
            <a:ext cx="24456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000" kern="10" spc="-360" dirty="0" smtClean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/>
              </a:rPr>
              <a:t>Pair work</a:t>
            </a:r>
            <a:endParaRPr lang="zh-CN" altLang="en-US" sz="4000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 panose="020B0A04020102020204"/>
            </a:endParaRPr>
          </a:p>
        </p:txBody>
      </p:sp>
      <p:sp>
        <p:nvSpPr>
          <p:cNvPr id="14" name="矩形标注 13"/>
          <p:cNvSpPr/>
          <p:nvPr/>
        </p:nvSpPr>
        <p:spPr>
          <a:xfrm>
            <a:off x="1227588" y="3853382"/>
            <a:ext cx="2866329" cy="671267"/>
          </a:xfrm>
          <a:prstGeom prst="wedgeRectCallout">
            <a:avLst>
              <a:gd name="adj1" fmla="val 67996"/>
              <a:gd name="adj2" fmla="val 4024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</a:rPr>
              <a:t>When is the class?</a:t>
            </a:r>
          </a:p>
        </p:txBody>
      </p:sp>
      <p:sp>
        <p:nvSpPr>
          <p:cNvPr id="16" name="矩形标注 15"/>
          <p:cNvSpPr/>
          <p:nvPr/>
        </p:nvSpPr>
        <p:spPr>
          <a:xfrm>
            <a:off x="8100209" y="3899290"/>
            <a:ext cx="2582135" cy="789390"/>
          </a:xfrm>
          <a:prstGeom prst="wedgeRectCallout">
            <a:avLst>
              <a:gd name="adj1" fmla="val -67741"/>
              <a:gd name="adj2" fmla="val -412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3200" b="1" dirty="0">
                <a:solidFill>
                  <a:schemeClr val="tx1"/>
                </a:solidFill>
                <a:latin typeface="Times New Roman" pitchFamily="18" charset="0"/>
              </a:rPr>
              <a:t>It’s on ____.</a:t>
            </a:r>
          </a:p>
        </p:txBody>
      </p:sp>
      <p:sp>
        <p:nvSpPr>
          <p:cNvPr id="7" name="矩形标注 6"/>
          <p:cNvSpPr/>
          <p:nvPr/>
        </p:nvSpPr>
        <p:spPr>
          <a:xfrm>
            <a:off x="2486589" y="1345666"/>
            <a:ext cx="2866329" cy="1027113"/>
          </a:xfrm>
          <a:prstGeom prst="wedgeRectCallout">
            <a:avLst>
              <a:gd name="adj1" fmla="val 39848"/>
              <a:gd name="adj2" fmla="val 12263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</a:rPr>
              <a:t>What’s your favorite subject?</a:t>
            </a:r>
          </a:p>
        </p:txBody>
      </p:sp>
      <p:sp>
        <p:nvSpPr>
          <p:cNvPr id="8" name="矩形标注 7"/>
          <p:cNvSpPr/>
          <p:nvPr/>
        </p:nvSpPr>
        <p:spPr>
          <a:xfrm>
            <a:off x="1111181" y="2643070"/>
            <a:ext cx="3278240" cy="944437"/>
          </a:xfrm>
          <a:prstGeom prst="wedgeRectCallout">
            <a:avLst>
              <a:gd name="adj1" fmla="val 61791"/>
              <a:gd name="adj2" fmla="val 55001"/>
            </a:avLst>
          </a:prstGeom>
          <a:solidFill>
            <a:srgbClr val="AEEDA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</a:rPr>
              <a:t>Why do you like…?</a:t>
            </a:r>
          </a:p>
        </p:txBody>
      </p:sp>
      <p:sp>
        <p:nvSpPr>
          <p:cNvPr id="9" name="矩形标注 8"/>
          <p:cNvSpPr/>
          <p:nvPr/>
        </p:nvSpPr>
        <p:spPr>
          <a:xfrm>
            <a:off x="7474922" y="1499051"/>
            <a:ext cx="2909843" cy="720341"/>
          </a:xfrm>
          <a:prstGeom prst="wedgeRectCallout">
            <a:avLst>
              <a:gd name="adj1" fmla="val -47472"/>
              <a:gd name="adj2" fmla="val 12148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3200" dirty="0" smtClean="0">
                <a:solidFill>
                  <a:schemeClr val="tx1"/>
                </a:solidFill>
                <a:latin typeface="Times New Roman" pitchFamily="18" charset="0"/>
              </a:rPr>
              <a:t>___________</a:t>
            </a:r>
            <a:endParaRPr lang="en-US" altLang="zh-CN" sz="3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" name="矩形标注 9"/>
          <p:cNvSpPr/>
          <p:nvPr/>
        </p:nvSpPr>
        <p:spPr>
          <a:xfrm>
            <a:off x="7599346" y="2936838"/>
            <a:ext cx="3199765" cy="789257"/>
          </a:xfrm>
          <a:prstGeom prst="wedgeRectCallout">
            <a:avLst>
              <a:gd name="adj1" fmla="val -59672"/>
              <a:gd name="adj2" fmla="val 46811"/>
            </a:avLst>
          </a:prstGeom>
          <a:solidFill>
            <a:srgbClr val="AEEDA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3200" b="1" dirty="0">
                <a:solidFill>
                  <a:schemeClr val="tx1"/>
                </a:solidFill>
                <a:latin typeface="Times New Roman" pitchFamily="18" charset="0"/>
              </a:rPr>
              <a:t>Because it’s ___. </a:t>
            </a:r>
          </a:p>
        </p:txBody>
      </p:sp>
    </p:spTree>
    <p:extLst>
      <p:ext uri="{BB962C8B-B14F-4D97-AF65-F5344CB8AC3E}">
        <p14:creationId xmlns:p14="http://schemas.microsoft.com/office/powerpoint/2010/main" val="74014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6" grpId="0" animBg="1"/>
      <p:bldP spid="7" grpId="0" bldLvl="0" animBg="1"/>
      <p:bldP spid="8" grpId="0" bldLvl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31800" y="251549"/>
            <a:ext cx="3304540" cy="1003300"/>
            <a:chOff x="700" y="622"/>
            <a:chExt cx="5204" cy="1580"/>
          </a:xfrm>
        </p:grpSpPr>
        <p:sp>
          <p:nvSpPr>
            <p:cNvPr id="3" name="TextBox 2"/>
            <p:cNvSpPr txBox="1"/>
            <p:nvPr/>
          </p:nvSpPr>
          <p:spPr>
            <a:xfrm>
              <a:off x="1900" y="963"/>
              <a:ext cx="3810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课 堂 达 标</a:t>
              </a:r>
            </a:p>
          </p:txBody>
        </p:sp>
        <p:pic>
          <p:nvPicPr>
            <p:cNvPr id="4" name="图片 3" descr="标题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0" y="622"/>
              <a:ext cx="1580" cy="1580"/>
            </a:xfrm>
            <a:prstGeom prst="rect">
              <a:avLst/>
            </a:prstGeom>
          </p:spPr>
        </p:pic>
        <p:cxnSp>
          <p:nvCxnSpPr>
            <p:cNvPr id="5" name="直接连接符 4"/>
            <p:cNvCxnSpPr/>
            <p:nvPr/>
          </p:nvCxnSpPr>
          <p:spPr>
            <a:xfrm>
              <a:off x="1161" y="1880"/>
              <a:ext cx="4743" cy="0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1854835" y="1588770"/>
            <a:ext cx="79895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根</a:t>
            </a:r>
            <a:r>
              <a:rPr lang="zh-CN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据句</a:t>
            </a:r>
            <a:r>
              <a:rPr lang="zh-CN" altLang="en-US" sz="24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意和首字母提示完成单词</a:t>
            </a:r>
            <a:endParaRPr lang="en-US" altLang="zh-CN" sz="2800" dirty="0" smtClean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1.  I’m busy now, but I’ll be f_____ tomorrow.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.  Davy looks c________ with a sunglasses(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墨镜）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.  Today is Monday, so tomorrow is T_________.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.  We don’t go to school on Saturday and S_________.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indent="-457200">
              <a:lnSpc>
                <a:spcPct val="150000"/>
              </a:lnSpc>
              <a:buAutoNum type="arabicPeriod" startAt="5"/>
            </a:pP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Thursday is after W_________.</a:t>
            </a:r>
          </a:p>
          <a:p>
            <a:pPr marL="457200" indent="-457200">
              <a:lnSpc>
                <a:spcPct val="150000"/>
              </a:lnSpc>
              <a:buAutoNum type="arabicPeriod" startAt="5"/>
            </a:pP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I like geography. It’s d_________ but i___________.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25179" y="2250338"/>
            <a:ext cx="753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ree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77926" y="2798251"/>
            <a:ext cx="68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ool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04480" y="3353482"/>
            <a:ext cx="1231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uesday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32736" y="3896626"/>
            <a:ext cx="1242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unday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18397" y="4434798"/>
            <a:ext cx="1514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ednesday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1164" y="4993181"/>
            <a:ext cx="1514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ifficult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33353" y="4993181"/>
            <a:ext cx="1514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nteresting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8" grpId="0"/>
      <p:bldP spid="19" grpId="0"/>
      <p:bldP spid="22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71" y="3252126"/>
            <a:ext cx="1593537" cy="24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003290" y="675043"/>
            <a:ext cx="2541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3600" b="1" kern="10" spc="-360" dirty="0" smtClean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/>
              </a:rPr>
              <a:t>Homework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 panose="020B0A04020102020204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582670" y="2326005"/>
            <a:ext cx="4707255" cy="124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7730" tIns="33865" rIns="67730" bIns="33865">
            <a:spAutoFit/>
          </a:bodyPr>
          <a:lstStyle>
            <a:lvl1pPr marL="446405" indent="-446405" algn="l" defTabSz="6781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13105" algn="l" defTabSz="6781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92175" algn="l" defTabSz="6781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71880" algn="l" defTabSz="6781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54455" algn="l" defTabSz="6781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11655" defTabSz="6781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68855" defTabSz="6781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26055" defTabSz="6781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183255" defTabSz="6781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 the new words.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Preview </a:t>
            </a:r>
            <a:r>
              <a:rPr kumimoji="1"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2b on 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</a:t>
            </a:r>
            <a:r>
              <a:rPr kumimoji="1"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标题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00" y="394970"/>
            <a:ext cx="1003300" cy="100330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737235" y="611505"/>
            <a:ext cx="3112770" cy="645160"/>
            <a:chOff x="1161" y="963"/>
            <a:chExt cx="4902" cy="1016"/>
          </a:xfrm>
        </p:grpSpPr>
        <p:sp>
          <p:nvSpPr>
            <p:cNvPr id="13" name="TextBox 2"/>
            <p:cNvSpPr txBox="1"/>
            <p:nvPr/>
          </p:nvSpPr>
          <p:spPr>
            <a:xfrm>
              <a:off x="1900" y="963"/>
              <a:ext cx="3768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rgbClr val="009FB9"/>
                  </a:solidFill>
                </a:rPr>
                <a:t>学 习 目 标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161" y="1880"/>
              <a:ext cx="4903" cy="0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1657461" y="1865433"/>
            <a:ext cx="8917145" cy="1200150"/>
            <a:chOff x="2280" y="2515"/>
            <a:chExt cx="14851" cy="1890"/>
          </a:xfrm>
        </p:grpSpPr>
        <p:sp>
          <p:nvSpPr>
            <p:cNvPr id="5" name="矩形 4"/>
            <p:cNvSpPr/>
            <p:nvPr/>
          </p:nvSpPr>
          <p:spPr>
            <a:xfrm>
              <a:off x="2280" y="2779"/>
              <a:ext cx="742" cy="686"/>
            </a:xfrm>
            <a:prstGeom prst="rect">
              <a:avLst/>
            </a:prstGeom>
            <a:solidFill>
              <a:srgbClr val="009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103" y="2515"/>
              <a:ext cx="14028" cy="18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 fontAlgn="auto">
                <a:lnSpc>
                  <a:spcPct val="150000"/>
                </a:lnSpc>
              </a:pPr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学习本课时新</a:t>
              </a:r>
              <a:r>
                <a:rPr lang="zh-CN" altLang="en-US" sz="2400" b="1" dirty="0" smtClean="0">
                  <a:latin typeface="Times New Roman" panose="02020603050405020304" pitchFamily="18" charset="0"/>
                  <a:ea typeface="宋体" panose="02010600030101010101" pitchFamily="2" charset="-122"/>
                </a:rPr>
                <a:t>单词： </a:t>
              </a:r>
              <a:r>
                <a:rPr lang="en-US" altLang="zh-CN" sz="2400" b="1" dirty="0" smtClean="0">
                  <a:latin typeface="Times New Roman" panose="02020603050405020304" pitchFamily="18" charset="0"/>
                  <a:ea typeface="宋体" panose="02010600030101010101" pitchFamily="2" charset="-122"/>
                </a:rPr>
                <a:t>free, cool, Tuesday, Wednesday, Sunday, A.M. , P.M.</a:t>
              </a:r>
              <a:endPara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2376" y="2764"/>
              <a:ext cx="68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657461" y="3110369"/>
            <a:ext cx="9384030" cy="575945"/>
            <a:chOff x="2280" y="2584"/>
            <a:chExt cx="14778" cy="907"/>
          </a:xfrm>
        </p:grpSpPr>
        <p:sp>
          <p:nvSpPr>
            <p:cNvPr id="21" name="矩形 20"/>
            <p:cNvSpPr/>
            <p:nvPr/>
          </p:nvSpPr>
          <p:spPr>
            <a:xfrm>
              <a:off x="2280" y="2779"/>
              <a:ext cx="742" cy="686"/>
            </a:xfrm>
            <a:prstGeom prst="rect">
              <a:avLst/>
            </a:prstGeom>
            <a:solidFill>
              <a:srgbClr val="009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3030" y="2584"/>
              <a:ext cx="14028" cy="9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 smtClean="0">
                  <a:latin typeface="Times New Roman" panose="02020603050405020304" pitchFamily="18" charset="0"/>
                  <a:ea typeface="宋体" panose="02010600030101010101" pitchFamily="2" charset="-122"/>
                </a:rPr>
                <a:t>学会根据听力要求听取录音中的关键信息；</a:t>
              </a:r>
            </a:p>
          </p:txBody>
        </p:sp>
        <p:sp>
          <p:nvSpPr>
            <p:cNvPr id="23" name="文本框 1"/>
            <p:cNvSpPr txBox="1"/>
            <p:nvPr/>
          </p:nvSpPr>
          <p:spPr>
            <a:xfrm>
              <a:off x="2376" y="2764"/>
              <a:ext cx="68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endPara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657461" y="4034811"/>
            <a:ext cx="9348470" cy="600075"/>
            <a:chOff x="2212" y="4518"/>
            <a:chExt cx="14722" cy="945"/>
          </a:xfrm>
        </p:grpSpPr>
        <p:grpSp>
          <p:nvGrpSpPr>
            <p:cNvPr id="25" name="组合 24"/>
            <p:cNvGrpSpPr/>
            <p:nvPr/>
          </p:nvGrpSpPr>
          <p:grpSpPr>
            <a:xfrm>
              <a:off x="2212" y="4518"/>
              <a:ext cx="14722" cy="917"/>
              <a:chOff x="2280" y="4504"/>
              <a:chExt cx="14722" cy="917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2280" y="4735"/>
                <a:ext cx="742" cy="686"/>
              </a:xfrm>
              <a:prstGeom prst="rect">
                <a:avLst/>
              </a:prstGeom>
              <a:solidFill>
                <a:srgbClr val="009F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2974" y="4504"/>
                <a:ext cx="14028" cy="9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0" fontAlgn="auto">
                  <a:lnSpc>
                    <a:spcPct val="150000"/>
                  </a:lnSpc>
                </a:pPr>
                <a:r>
                  <a:rPr lang="zh-CN" altLang="en-US" sz="2400" b="1" dirty="0" smtClean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能够谈论喜欢和不喜欢的学科及其原因。</a:t>
                </a:r>
                <a:endPara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6" name="文本框 2"/>
            <p:cNvSpPr txBox="1"/>
            <p:nvPr/>
          </p:nvSpPr>
          <p:spPr>
            <a:xfrm>
              <a:off x="2308" y="4738"/>
              <a:ext cx="75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endPara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图片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130" y="-11430"/>
            <a:ext cx="12244705" cy="6891655"/>
          </a:xfrm>
          <a:prstGeom prst="rect">
            <a:avLst/>
          </a:prstGeom>
        </p:spPr>
      </p:pic>
      <p:pic>
        <p:nvPicPr>
          <p:cNvPr id="24" name="图片 23" descr="书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8190" y="4932680"/>
            <a:ext cx="2852420" cy="1767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3102307" y="1910031"/>
            <a:ext cx="663194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FF"/>
                </a:solidFill>
                <a:effectLst/>
                <a:latin typeface="Brush Script Std" panose="03060802040607070404" pitchFamily="66" charset="0"/>
              </a:rPr>
              <a:t>Thank you !</a:t>
            </a:r>
            <a:endParaRPr lang="zh-CN" altLang="en-US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FF"/>
              </a:solidFill>
              <a:effectLst/>
              <a:latin typeface="Brush Script Std" panose="03060802040607070404" pitchFamily="66" charset="0"/>
            </a:endParaRPr>
          </a:p>
        </p:txBody>
      </p:sp>
      <p:pic>
        <p:nvPicPr>
          <p:cNvPr id="3" name="图片 2" descr="星仔再见(1)(1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88290" y="2709545"/>
            <a:ext cx="3816350" cy="39058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942" y="4932679"/>
            <a:ext cx="16462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66738" y="153177"/>
            <a:ext cx="3304540" cy="937379"/>
            <a:chOff x="700" y="401"/>
            <a:chExt cx="5204" cy="1580"/>
          </a:xfrm>
        </p:grpSpPr>
        <p:sp>
          <p:nvSpPr>
            <p:cNvPr id="16" name="TextBox 2"/>
            <p:cNvSpPr txBox="1"/>
            <p:nvPr/>
          </p:nvSpPr>
          <p:spPr>
            <a:xfrm>
              <a:off x="1900" y="742"/>
              <a:ext cx="3810" cy="1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课 堂 导 入</a:t>
              </a:r>
            </a:p>
          </p:txBody>
        </p:sp>
        <p:pic>
          <p:nvPicPr>
            <p:cNvPr id="17" name="图片 16" descr="标题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0" y="401"/>
              <a:ext cx="1580" cy="1580"/>
            </a:xfrm>
            <a:prstGeom prst="rect">
              <a:avLst/>
            </a:prstGeom>
          </p:spPr>
        </p:pic>
        <p:cxnSp>
          <p:nvCxnSpPr>
            <p:cNvPr id="19" name="直接连接符 18"/>
            <p:cNvCxnSpPr/>
            <p:nvPr/>
          </p:nvCxnSpPr>
          <p:spPr>
            <a:xfrm>
              <a:off x="1161" y="1745"/>
              <a:ext cx="4743" cy="0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0" name="TextBox 109"/>
          <p:cNvSpPr txBox="1"/>
          <p:nvPr/>
        </p:nvSpPr>
        <p:spPr>
          <a:xfrm>
            <a:off x="1944546" y="2312970"/>
            <a:ext cx="1893657" cy="39703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</a:rPr>
              <a:t>Monday     Tuesday</a:t>
            </a:r>
          </a:p>
          <a:p>
            <a:pPr algn="ctr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</a:rPr>
              <a:t>Wednesday</a:t>
            </a:r>
          </a:p>
          <a:p>
            <a:pPr algn="ctr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</a:rPr>
              <a:t>Thursday</a:t>
            </a:r>
          </a:p>
          <a:p>
            <a:pPr algn="ctr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</a:rPr>
              <a:t>Friday</a:t>
            </a:r>
          </a:p>
          <a:p>
            <a:pPr algn="ctr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</a:rPr>
              <a:t>Saturday</a:t>
            </a:r>
          </a:p>
          <a:p>
            <a:pPr algn="ctr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</a:rPr>
              <a:t>Sunday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59049" y="2312970"/>
            <a:ext cx="2787893" cy="3416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</a:rPr>
              <a:t>Chinese    </a:t>
            </a:r>
            <a:r>
              <a:rPr lang="en-US" altLang="zh-CN" sz="2400" b="1" dirty="0" err="1" smtClean="0">
                <a:solidFill>
                  <a:srgbClr val="FF0000"/>
                </a:solidFill>
              </a:rPr>
              <a:t>maths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</a:rPr>
              <a:t>English     PE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</a:rPr>
              <a:t>music        art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</a:rPr>
              <a:t>science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</a:rPr>
              <a:t>history    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</a:rPr>
              <a:t>geography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0038" y="1239183"/>
            <a:ext cx="3552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3333FF"/>
                </a:solidFill>
              </a:rPr>
              <a:t>How many days are there in a week?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63615" y="1239183"/>
            <a:ext cx="3552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What subjects do you have?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Box 109"/>
          <p:cNvSpPr txBox="1"/>
          <p:nvPr/>
        </p:nvSpPr>
        <p:spPr>
          <a:xfrm>
            <a:off x="8442144" y="173230"/>
            <a:ext cx="1893657" cy="33239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</a:rPr>
              <a:t>Monday     Tuesday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</a:rPr>
              <a:t>Wednesday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</a:rPr>
              <a:t>Thursday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</a:rPr>
              <a:t>Friday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</a:rPr>
              <a:t>Saturday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</a:rPr>
              <a:t>Sunday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25310" y="3632204"/>
            <a:ext cx="2510491" cy="24006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70C0"/>
                </a:solidFill>
              </a:rPr>
              <a:t>Chinese    </a:t>
            </a:r>
            <a:r>
              <a:rPr lang="en-US" altLang="zh-CN" sz="2000" b="1" dirty="0" err="1" smtClean="0">
                <a:solidFill>
                  <a:srgbClr val="0070C0"/>
                </a:solidFill>
              </a:rPr>
              <a:t>maths</a:t>
            </a:r>
            <a:endParaRPr lang="en-US" altLang="zh-CN" sz="20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70C0"/>
                </a:solidFill>
              </a:rPr>
              <a:t>English     PE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70C0"/>
                </a:solidFill>
              </a:rPr>
              <a:t>music        art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70C0"/>
                </a:solidFill>
              </a:rPr>
              <a:t>science     history    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70C0"/>
                </a:solidFill>
              </a:rPr>
              <a:t>geography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340" y="1728132"/>
            <a:ext cx="24765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圆角矩形标注 6"/>
          <p:cNvSpPr>
            <a:spLocks noChangeArrowheads="1"/>
          </p:cNvSpPr>
          <p:nvPr/>
        </p:nvSpPr>
        <p:spPr bwMode="auto">
          <a:xfrm>
            <a:off x="922019" y="2360197"/>
            <a:ext cx="1389667" cy="528624"/>
          </a:xfrm>
          <a:prstGeom prst="wedgeRoundRectCallout">
            <a:avLst>
              <a:gd name="adj1" fmla="val 66688"/>
              <a:gd name="adj2" fmla="val 37367"/>
              <a:gd name="adj3" fmla="val 16667"/>
            </a:avLst>
          </a:prstGeom>
          <a:noFill/>
          <a:ln w="25400" algn="ctr">
            <a:solidFill>
              <a:srgbClr val="00B05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l"/>
            <a:r>
              <a:rPr lang="en-US" altLang="zh-CN" sz="2800" b="1" dirty="0" smtClean="0"/>
              <a:t>Why?</a:t>
            </a:r>
            <a:endParaRPr lang="en-US" altLang="zh-CN" sz="2800" b="1" dirty="0"/>
          </a:p>
        </p:txBody>
      </p:sp>
      <p:sp>
        <p:nvSpPr>
          <p:cNvPr id="18" name="圆角矩形标注 6"/>
          <p:cNvSpPr>
            <a:spLocks noChangeArrowheads="1"/>
          </p:cNvSpPr>
          <p:nvPr/>
        </p:nvSpPr>
        <p:spPr bwMode="auto">
          <a:xfrm>
            <a:off x="445959" y="3775284"/>
            <a:ext cx="2631128" cy="1057248"/>
          </a:xfrm>
          <a:prstGeom prst="wedgeRoundRectCallout">
            <a:avLst>
              <a:gd name="adj1" fmla="val 39121"/>
              <a:gd name="adj2" fmla="val -107428"/>
              <a:gd name="adj3" fmla="val 16667"/>
            </a:avLst>
          </a:prstGeom>
          <a:noFill/>
          <a:ln w="25400" algn="ctr">
            <a:solidFill>
              <a:srgbClr val="00B05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l"/>
            <a:r>
              <a:rPr lang="en-US" altLang="zh-CN" sz="2800" b="1" dirty="0" smtClean="0"/>
              <a:t>When do you have it?</a:t>
            </a:r>
            <a:endParaRPr lang="en-US" altLang="zh-CN" sz="2800" b="1" dirty="0"/>
          </a:p>
        </p:txBody>
      </p:sp>
      <p:sp>
        <p:nvSpPr>
          <p:cNvPr id="20" name="圆角矩形标注 6"/>
          <p:cNvSpPr>
            <a:spLocks noChangeArrowheads="1"/>
          </p:cNvSpPr>
          <p:nvPr/>
        </p:nvSpPr>
        <p:spPr bwMode="auto">
          <a:xfrm>
            <a:off x="5140985" y="2173096"/>
            <a:ext cx="3037244" cy="1114634"/>
          </a:xfrm>
          <a:prstGeom prst="wedgeRoundRectCallout">
            <a:avLst>
              <a:gd name="adj1" fmla="val -67944"/>
              <a:gd name="adj2" fmla="val 41150"/>
              <a:gd name="adj3" fmla="val 16667"/>
            </a:avLst>
          </a:prstGeom>
          <a:noFill/>
          <a:ln w="25400" algn="ctr">
            <a:solidFill>
              <a:schemeClr val="accent4">
                <a:lumMod val="60000"/>
                <a:lumOff val="4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altLang="zh-CN" sz="2800" b="1" dirty="0"/>
              <a:t>Because it’s </a:t>
            </a:r>
            <a:r>
              <a:rPr lang="en-US" altLang="zh-CN" sz="2800" b="1" dirty="0" smtClean="0">
                <a:solidFill>
                  <a:srgbClr val="3333FF"/>
                </a:solidFill>
              </a:rPr>
              <a:t>interesting/easy</a:t>
            </a:r>
            <a:r>
              <a:rPr lang="en-US" altLang="zh-CN" sz="2800" b="1" dirty="0" smtClean="0"/>
              <a:t>.</a:t>
            </a:r>
            <a:endParaRPr lang="en-US" altLang="zh-CN" sz="2800" b="1" dirty="0"/>
          </a:p>
        </p:txBody>
      </p:sp>
      <p:sp>
        <p:nvSpPr>
          <p:cNvPr id="21" name="圆角矩形标注 6"/>
          <p:cNvSpPr>
            <a:spLocks noChangeArrowheads="1"/>
          </p:cNvSpPr>
          <p:nvPr/>
        </p:nvSpPr>
        <p:spPr bwMode="auto">
          <a:xfrm>
            <a:off x="3794590" y="4469511"/>
            <a:ext cx="3827389" cy="1047711"/>
          </a:xfrm>
          <a:prstGeom prst="wedgeRoundRectCallout">
            <a:avLst>
              <a:gd name="adj1" fmla="val -27089"/>
              <a:gd name="adj2" fmla="val -104652"/>
              <a:gd name="adj3" fmla="val 16667"/>
            </a:avLst>
          </a:prstGeom>
          <a:noFill/>
          <a:ln w="25400" algn="ctr">
            <a:solidFill>
              <a:schemeClr val="accent4">
                <a:lumMod val="60000"/>
                <a:lumOff val="4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altLang="zh-CN" sz="2800" b="1" dirty="0" smtClean="0"/>
              <a:t>I have it on Tuesday and Friday.</a:t>
            </a:r>
            <a:endParaRPr lang="en-US" altLang="zh-CN" sz="2800" b="1" dirty="0"/>
          </a:p>
        </p:txBody>
      </p:sp>
      <p:sp>
        <p:nvSpPr>
          <p:cNvPr id="79" name="圆角矩形标注 6"/>
          <p:cNvSpPr>
            <a:spLocks noChangeArrowheads="1"/>
          </p:cNvSpPr>
          <p:nvPr/>
        </p:nvSpPr>
        <p:spPr bwMode="auto">
          <a:xfrm>
            <a:off x="214814" y="463327"/>
            <a:ext cx="3093418" cy="1057248"/>
          </a:xfrm>
          <a:prstGeom prst="wedgeRoundRectCallout">
            <a:avLst>
              <a:gd name="adj1" fmla="val 34471"/>
              <a:gd name="adj2" fmla="val 119969"/>
              <a:gd name="adj3" fmla="val 16667"/>
            </a:avLst>
          </a:prstGeom>
          <a:noFill/>
          <a:ln w="25400" algn="ctr">
            <a:solidFill>
              <a:srgbClr val="00B05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l"/>
            <a:r>
              <a:rPr lang="en-US" altLang="zh-CN" sz="2800" b="1" dirty="0" smtClean="0"/>
              <a:t>What’s your favorite subject?</a:t>
            </a:r>
            <a:endParaRPr lang="en-US" altLang="zh-CN" sz="2800" b="1" dirty="0"/>
          </a:p>
        </p:txBody>
      </p:sp>
      <p:sp>
        <p:nvSpPr>
          <p:cNvPr id="81" name="圆角矩形标注 6"/>
          <p:cNvSpPr>
            <a:spLocks noChangeArrowheads="1"/>
          </p:cNvSpPr>
          <p:nvPr/>
        </p:nvSpPr>
        <p:spPr bwMode="auto">
          <a:xfrm>
            <a:off x="4708918" y="897530"/>
            <a:ext cx="2206625" cy="623045"/>
          </a:xfrm>
          <a:prstGeom prst="wedgeRoundRectCallout">
            <a:avLst>
              <a:gd name="adj1" fmla="val -43376"/>
              <a:gd name="adj2" fmla="val 174296"/>
              <a:gd name="adj3" fmla="val 16667"/>
            </a:avLst>
          </a:prstGeom>
          <a:noFill/>
          <a:ln w="25400" algn="ctr">
            <a:solidFill>
              <a:schemeClr val="accent4">
                <a:lumMod val="60000"/>
                <a:lumOff val="4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just">
              <a:lnSpc>
                <a:spcPct val="130000"/>
              </a:lnSpc>
            </a:pPr>
            <a:r>
              <a:rPr lang="en-US" altLang="zh-CN" sz="2800" b="1" dirty="0" smtClean="0"/>
              <a:t>Geography.</a:t>
            </a:r>
            <a:endParaRPr lang="en-US" altLang="zh-CN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959636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2" grpId="0" animBg="1"/>
      <p:bldP spid="13" grpId="0" animBg="1"/>
      <p:bldP spid="18" grpId="0" animBg="1"/>
      <p:bldP spid="20" grpId="0" animBg="1"/>
      <p:bldP spid="21" grpId="0" animBg="1"/>
      <p:bldP spid="79" grpId="0" animBg="1"/>
      <p:bldP spid="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Box 109"/>
          <p:cNvSpPr txBox="1"/>
          <p:nvPr/>
        </p:nvSpPr>
        <p:spPr>
          <a:xfrm>
            <a:off x="8442144" y="173230"/>
            <a:ext cx="1893657" cy="33239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</a:rPr>
              <a:t>Monday     Tuesday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</a:rPr>
              <a:t>Wednesday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</a:rPr>
              <a:t>Thursday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</a:rPr>
              <a:t>Friday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</a:rPr>
              <a:t>Saturday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</a:rPr>
              <a:t>Sunday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25310" y="3632204"/>
            <a:ext cx="2510491" cy="24006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70C0"/>
                </a:solidFill>
              </a:rPr>
              <a:t>Chinese    </a:t>
            </a:r>
            <a:r>
              <a:rPr lang="en-US" altLang="zh-CN" sz="2000" b="1" dirty="0" err="1" smtClean="0">
                <a:solidFill>
                  <a:srgbClr val="0070C0"/>
                </a:solidFill>
              </a:rPr>
              <a:t>maths</a:t>
            </a:r>
            <a:endParaRPr lang="en-US" altLang="zh-CN" sz="20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70C0"/>
                </a:solidFill>
              </a:rPr>
              <a:t>English     PE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70C0"/>
                </a:solidFill>
              </a:rPr>
              <a:t>music        art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70C0"/>
                </a:solidFill>
              </a:rPr>
              <a:t>science     history    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70C0"/>
                </a:solidFill>
              </a:rPr>
              <a:t>geography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340" y="1728132"/>
            <a:ext cx="24765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圆角矩形标注 6"/>
          <p:cNvSpPr>
            <a:spLocks noChangeArrowheads="1"/>
          </p:cNvSpPr>
          <p:nvPr/>
        </p:nvSpPr>
        <p:spPr bwMode="auto">
          <a:xfrm>
            <a:off x="850101" y="4173867"/>
            <a:ext cx="1944470" cy="658666"/>
          </a:xfrm>
          <a:prstGeom prst="wedgeRoundRectCallout">
            <a:avLst>
              <a:gd name="adj1" fmla="val 47865"/>
              <a:gd name="adj2" fmla="val -89556"/>
              <a:gd name="adj3" fmla="val 16667"/>
            </a:avLst>
          </a:prstGeom>
          <a:noFill/>
          <a:ln w="25400" algn="ctr">
            <a:solidFill>
              <a:srgbClr val="00B05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l"/>
            <a:r>
              <a:rPr lang="en-US" altLang="zh-CN" sz="2800" b="1" dirty="0" smtClean="0"/>
              <a:t>Why not?</a:t>
            </a:r>
            <a:endParaRPr lang="en-US" altLang="zh-CN" sz="2800" b="1" dirty="0"/>
          </a:p>
        </p:txBody>
      </p:sp>
      <p:sp>
        <p:nvSpPr>
          <p:cNvPr id="18" name="圆角矩形标注 6"/>
          <p:cNvSpPr>
            <a:spLocks noChangeArrowheads="1"/>
          </p:cNvSpPr>
          <p:nvPr/>
        </p:nvSpPr>
        <p:spPr bwMode="auto">
          <a:xfrm>
            <a:off x="362933" y="446457"/>
            <a:ext cx="2631128" cy="1057248"/>
          </a:xfrm>
          <a:prstGeom prst="wedgeRoundRectCallout">
            <a:avLst>
              <a:gd name="adj1" fmla="val 48883"/>
              <a:gd name="adj2" fmla="val 142320"/>
              <a:gd name="adj3" fmla="val 16667"/>
            </a:avLst>
          </a:prstGeom>
          <a:noFill/>
          <a:ln w="25400" algn="ctr">
            <a:solidFill>
              <a:srgbClr val="00B05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l"/>
            <a:r>
              <a:rPr lang="en-US" altLang="zh-CN" sz="2800" b="1" dirty="0" smtClean="0"/>
              <a:t>When do you have math?</a:t>
            </a:r>
            <a:endParaRPr lang="en-US" altLang="zh-CN" sz="2800" b="1" dirty="0"/>
          </a:p>
        </p:txBody>
      </p:sp>
      <p:sp>
        <p:nvSpPr>
          <p:cNvPr id="20" name="圆角矩形标注 6"/>
          <p:cNvSpPr>
            <a:spLocks noChangeArrowheads="1"/>
          </p:cNvSpPr>
          <p:nvPr/>
        </p:nvSpPr>
        <p:spPr bwMode="auto">
          <a:xfrm>
            <a:off x="3878540" y="4275215"/>
            <a:ext cx="3037244" cy="1114634"/>
          </a:xfrm>
          <a:prstGeom prst="wedgeRoundRectCallout">
            <a:avLst>
              <a:gd name="adj1" fmla="val -22954"/>
              <a:gd name="adj2" fmla="val -79600"/>
              <a:gd name="adj3" fmla="val 16667"/>
            </a:avLst>
          </a:prstGeom>
          <a:noFill/>
          <a:ln w="25400" algn="ctr">
            <a:solidFill>
              <a:schemeClr val="accent4">
                <a:lumMod val="60000"/>
                <a:lumOff val="4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altLang="zh-CN" sz="2800" b="1" dirty="0"/>
              <a:t>Because it’s </a:t>
            </a:r>
            <a:r>
              <a:rPr lang="en-US" altLang="zh-CN" sz="2800" b="1" dirty="0" smtClean="0">
                <a:solidFill>
                  <a:srgbClr val="3333FF"/>
                </a:solidFill>
              </a:rPr>
              <a:t>boring/difficult</a:t>
            </a:r>
            <a:r>
              <a:rPr lang="en-US" altLang="zh-CN" sz="2800" b="1" dirty="0" smtClean="0"/>
              <a:t>.</a:t>
            </a:r>
            <a:endParaRPr lang="en-US" altLang="zh-CN" sz="2800" b="1" dirty="0"/>
          </a:p>
        </p:txBody>
      </p:sp>
      <p:sp>
        <p:nvSpPr>
          <p:cNvPr id="21" name="圆角矩形标注 6"/>
          <p:cNvSpPr>
            <a:spLocks noChangeArrowheads="1"/>
          </p:cNvSpPr>
          <p:nvPr/>
        </p:nvSpPr>
        <p:spPr bwMode="auto">
          <a:xfrm>
            <a:off x="4120541" y="517638"/>
            <a:ext cx="3787347" cy="986067"/>
          </a:xfrm>
          <a:prstGeom prst="wedgeRoundRectCallout">
            <a:avLst>
              <a:gd name="adj1" fmla="val -32243"/>
              <a:gd name="adj2" fmla="val 132909"/>
              <a:gd name="adj3" fmla="val 16667"/>
            </a:avLst>
          </a:prstGeom>
          <a:noFill/>
          <a:ln w="25400" algn="ctr">
            <a:solidFill>
              <a:schemeClr val="accent4">
                <a:lumMod val="60000"/>
                <a:lumOff val="4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altLang="zh-CN" sz="2800" b="1" dirty="0" smtClean="0"/>
              <a:t>I have it on Monday, Tuesday and Friday.</a:t>
            </a:r>
            <a:endParaRPr lang="en-US" altLang="zh-CN" sz="2800" b="1" dirty="0"/>
          </a:p>
        </p:txBody>
      </p:sp>
      <p:sp>
        <p:nvSpPr>
          <p:cNvPr id="79" name="圆角矩形标注 6"/>
          <p:cNvSpPr>
            <a:spLocks noChangeArrowheads="1"/>
          </p:cNvSpPr>
          <p:nvPr/>
        </p:nvSpPr>
        <p:spPr bwMode="auto">
          <a:xfrm>
            <a:off x="0" y="2527442"/>
            <a:ext cx="2600305" cy="757642"/>
          </a:xfrm>
          <a:prstGeom prst="wedgeRoundRectCallout">
            <a:avLst>
              <a:gd name="adj1" fmla="val 62129"/>
              <a:gd name="adj2" fmla="val -41743"/>
              <a:gd name="adj3" fmla="val 16667"/>
            </a:avLst>
          </a:prstGeom>
          <a:noFill/>
          <a:ln w="25400" algn="ctr">
            <a:solidFill>
              <a:srgbClr val="00B05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l"/>
            <a:r>
              <a:rPr lang="en-US" altLang="zh-CN" sz="2800" b="1" dirty="0" smtClean="0"/>
              <a:t>Do you like it?</a:t>
            </a:r>
            <a:endParaRPr lang="en-US" altLang="zh-CN" sz="2800" b="1" dirty="0"/>
          </a:p>
        </p:txBody>
      </p:sp>
      <p:sp>
        <p:nvSpPr>
          <p:cNvPr id="81" name="圆角矩形标注 6"/>
          <p:cNvSpPr>
            <a:spLocks noChangeArrowheads="1"/>
          </p:cNvSpPr>
          <p:nvPr/>
        </p:nvSpPr>
        <p:spPr bwMode="auto">
          <a:xfrm>
            <a:off x="5397162" y="2286165"/>
            <a:ext cx="2206625" cy="830602"/>
          </a:xfrm>
          <a:prstGeom prst="wedgeRoundRectCallout">
            <a:avLst>
              <a:gd name="adj1" fmla="val -70847"/>
              <a:gd name="adj2" fmla="val 46890"/>
              <a:gd name="adj3" fmla="val 16667"/>
            </a:avLst>
          </a:prstGeom>
          <a:noFill/>
          <a:ln w="25400" algn="ctr">
            <a:solidFill>
              <a:schemeClr val="accent4">
                <a:lumMod val="60000"/>
                <a:lumOff val="4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just"/>
            <a:r>
              <a:rPr lang="en-US" altLang="zh-CN" sz="2800" b="1" dirty="0" smtClean="0"/>
              <a:t>No. I don’t like it.</a:t>
            </a:r>
            <a:endParaRPr lang="en-US" altLang="zh-CN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551990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2" grpId="0" animBg="1"/>
      <p:bldP spid="13" grpId="0" animBg="1"/>
      <p:bldP spid="18" grpId="0" animBg="1"/>
      <p:bldP spid="20" grpId="0" animBg="1"/>
      <p:bldP spid="21" grpId="0" animBg="1"/>
      <p:bldP spid="79" grpId="0" animBg="1"/>
      <p:bldP spid="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425146" y="288766"/>
            <a:ext cx="3181350" cy="1003300"/>
            <a:chOff x="700" y="622"/>
            <a:chExt cx="5010" cy="1580"/>
          </a:xfrm>
        </p:grpSpPr>
        <p:sp>
          <p:nvSpPr>
            <p:cNvPr id="22" name="TextBox 2"/>
            <p:cNvSpPr txBox="1"/>
            <p:nvPr/>
          </p:nvSpPr>
          <p:spPr>
            <a:xfrm>
              <a:off x="1900" y="963"/>
              <a:ext cx="3810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课 堂 </a:t>
              </a:r>
              <a:r>
                <a:rPr lang="zh-CN" altLang="en-US" sz="3600" b="1" dirty="0">
                  <a:solidFill>
                    <a:srgbClr val="009FB9"/>
                  </a:solidFill>
                  <a:latin typeface="+mj-ea"/>
                  <a:ea typeface="+mj-ea"/>
                </a:rPr>
                <a:t>学 习</a:t>
              </a:r>
              <a:endParaRPr lang="zh-CN" altLang="en-US" sz="3600" b="1" dirty="0" smtClean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pic>
          <p:nvPicPr>
            <p:cNvPr id="23" name="图片 22" descr="标题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0" y="622"/>
              <a:ext cx="1580" cy="1580"/>
            </a:xfrm>
            <a:prstGeom prst="rect">
              <a:avLst/>
            </a:prstGeom>
          </p:spPr>
        </p:pic>
        <p:cxnSp>
          <p:nvCxnSpPr>
            <p:cNvPr id="24" name="直接连接符 23"/>
            <p:cNvCxnSpPr/>
            <p:nvPr/>
          </p:nvCxnSpPr>
          <p:spPr>
            <a:xfrm>
              <a:off x="1161" y="1880"/>
              <a:ext cx="4160" cy="0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圆角矩形标注 6"/>
          <p:cNvSpPr>
            <a:spLocks noChangeArrowheads="1"/>
          </p:cNvSpPr>
          <p:nvPr/>
        </p:nvSpPr>
        <p:spPr bwMode="auto">
          <a:xfrm>
            <a:off x="4910843" y="1615779"/>
            <a:ext cx="3037244" cy="1114634"/>
          </a:xfrm>
          <a:prstGeom prst="wedgeRoundRectCallout">
            <a:avLst>
              <a:gd name="adj1" fmla="val -67944"/>
              <a:gd name="adj2" fmla="val 41150"/>
              <a:gd name="adj3" fmla="val 16667"/>
            </a:avLst>
          </a:prstGeom>
          <a:noFill/>
          <a:ln w="25400" algn="ctr">
            <a:solidFill>
              <a:schemeClr val="accent4">
                <a:lumMod val="60000"/>
                <a:lumOff val="4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altLang="zh-CN" sz="2800" b="1" dirty="0"/>
              <a:t>Because it’s </a:t>
            </a:r>
            <a:r>
              <a:rPr lang="en-US" altLang="zh-CN" sz="2800" b="1" dirty="0" smtClean="0">
                <a:solidFill>
                  <a:srgbClr val="3333FF"/>
                </a:solidFill>
              </a:rPr>
              <a:t>interesting/easy</a:t>
            </a:r>
            <a:r>
              <a:rPr lang="en-US" altLang="zh-CN" sz="2800" b="1" dirty="0" smtClean="0"/>
              <a:t>.</a:t>
            </a:r>
            <a:endParaRPr lang="en-US" altLang="zh-CN" sz="2800" b="1" dirty="0"/>
          </a:p>
        </p:txBody>
      </p:sp>
      <p:sp>
        <p:nvSpPr>
          <p:cNvPr id="18" name="圆角矩形标注 6"/>
          <p:cNvSpPr>
            <a:spLocks noChangeArrowheads="1"/>
          </p:cNvSpPr>
          <p:nvPr/>
        </p:nvSpPr>
        <p:spPr bwMode="auto">
          <a:xfrm>
            <a:off x="5031835" y="4153046"/>
            <a:ext cx="3037244" cy="1114634"/>
          </a:xfrm>
          <a:prstGeom prst="wedgeRoundRectCallout">
            <a:avLst>
              <a:gd name="adj1" fmla="val -64900"/>
              <a:gd name="adj2" fmla="val 19949"/>
              <a:gd name="adj3" fmla="val 16667"/>
            </a:avLst>
          </a:prstGeom>
          <a:noFill/>
          <a:ln w="25400" algn="ctr">
            <a:solidFill>
              <a:schemeClr val="accent4">
                <a:lumMod val="60000"/>
                <a:lumOff val="4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altLang="zh-CN" sz="2800" b="1" dirty="0"/>
              <a:t>Because it’s </a:t>
            </a:r>
            <a:r>
              <a:rPr lang="en-US" altLang="zh-CN" sz="2800" b="1" dirty="0" smtClean="0">
                <a:solidFill>
                  <a:srgbClr val="3333FF"/>
                </a:solidFill>
              </a:rPr>
              <a:t>boring/difficult</a:t>
            </a:r>
            <a:r>
              <a:rPr lang="en-US" altLang="zh-CN" sz="2800" b="1" dirty="0" smtClean="0"/>
              <a:t>.</a:t>
            </a:r>
            <a:endParaRPr lang="en-US" altLang="zh-CN" sz="2800" b="1" dirty="0"/>
          </a:p>
        </p:txBody>
      </p:sp>
      <p:sp>
        <p:nvSpPr>
          <p:cNvPr id="19" name="圆角矩形标注 6"/>
          <p:cNvSpPr>
            <a:spLocks noChangeArrowheads="1"/>
          </p:cNvSpPr>
          <p:nvPr/>
        </p:nvSpPr>
        <p:spPr bwMode="auto">
          <a:xfrm>
            <a:off x="2015821" y="4381030"/>
            <a:ext cx="1944470" cy="658666"/>
          </a:xfrm>
          <a:prstGeom prst="wedgeRoundRectCallout">
            <a:avLst>
              <a:gd name="adj1" fmla="val 62660"/>
              <a:gd name="adj2" fmla="val 35231"/>
              <a:gd name="adj3" fmla="val 16667"/>
            </a:avLst>
          </a:prstGeom>
          <a:noFill/>
          <a:ln w="25400" algn="ctr">
            <a:solidFill>
              <a:srgbClr val="00B05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l"/>
            <a:r>
              <a:rPr lang="en-US" altLang="zh-CN" sz="2800" b="1" dirty="0" smtClean="0"/>
              <a:t>Why not?</a:t>
            </a:r>
            <a:endParaRPr lang="en-US" altLang="zh-CN" sz="2800" b="1" dirty="0"/>
          </a:p>
        </p:txBody>
      </p:sp>
      <p:sp>
        <p:nvSpPr>
          <p:cNvPr id="20" name="圆角矩形标注 6"/>
          <p:cNvSpPr>
            <a:spLocks noChangeArrowheads="1"/>
          </p:cNvSpPr>
          <p:nvPr/>
        </p:nvSpPr>
        <p:spPr bwMode="auto">
          <a:xfrm>
            <a:off x="1941811" y="2173096"/>
            <a:ext cx="1944470" cy="658666"/>
          </a:xfrm>
          <a:prstGeom prst="wedgeRoundRectCallout">
            <a:avLst>
              <a:gd name="adj1" fmla="val 57904"/>
              <a:gd name="adj2" fmla="val 28992"/>
              <a:gd name="adj3" fmla="val 16667"/>
            </a:avLst>
          </a:prstGeom>
          <a:noFill/>
          <a:ln w="25400" algn="ctr">
            <a:solidFill>
              <a:srgbClr val="00B05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l"/>
            <a:r>
              <a:rPr lang="en-US" altLang="zh-CN" sz="2800" b="1" dirty="0" smtClean="0"/>
              <a:t>Why?</a:t>
            </a:r>
            <a:endParaRPr lang="en-US" altLang="zh-CN" sz="2800" b="1" dirty="0"/>
          </a:p>
        </p:txBody>
      </p:sp>
      <p:cxnSp>
        <p:nvCxnSpPr>
          <p:cNvPr id="3" name="直接箭头连接符 2"/>
          <p:cNvCxnSpPr/>
          <p:nvPr/>
        </p:nvCxnSpPr>
        <p:spPr>
          <a:xfrm flipH="1">
            <a:off x="5828037" y="2502428"/>
            <a:ext cx="1" cy="2285889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H="1">
            <a:off x="7511287" y="2502429"/>
            <a:ext cx="1" cy="2285889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429465" y="2987826"/>
            <a:ext cx="595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B0F0"/>
                </a:solidFill>
              </a:rPr>
              <a:t>反</a:t>
            </a:r>
            <a:endParaRPr lang="en-US" altLang="zh-CN" b="1" dirty="0" smtClean="0">
              <a:solidFill>
                <a:srgbClr val="00B0F0"/>
              </a:solidFill>
            </a:endParaRPr>
          </a:p>
          <a:p>
            <a:r>
              <a:rPr lang="zh-CN" altLang="en-US" b="1" dirty="0" smtClean="0">
                <a:solidFill>
                  <a:srgbClr val="00B0F0"/>
                </a:solidFill>
              </a:rPr>
              <a:t>义</a:t>
            </a:r>
            <a:endParaRPr lang="en-US" altLang="zh-CN" b="1" dirty="0" smtClean="0">
              <a:solidFill>
                <a:srgbClr val="00B0F0"/>
              </a:solidFill>
            </a:endParaRPr>
          </a:p>
          <a:p>
            <a:r>
              <a:rPr lang="zh-CN" altLang="en-US" b="1" dirty="0" smtClean="0">
                <a:solidFill>
                  <a:srgbClr val="00B0F0"/>
                </a:solidFill>
              </a:rPr>
              <a:t>词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自素材\蓝色可爱清新标题框标签免费下载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470" y="-857833"/>
            <a:ext cx="3903826" cy="390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986878" y="2581237"/>
            <a:ext cx="1947666" cy="60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7" rIns="91435" bIns="45717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200" b="1" dirty="0" smtClean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空闲的</a:t>
            </a:r>
            <a:endParaRPr lang="en-US" altLang="zh-CN" sz="3200" b="1" dirty="0"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986878" y="3337277"/>
            <a:ext cx="1386560" cy="65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7" rIns="91435" bIns="45717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600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free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6791" y="613530"/>
            <a:ext cx="2911184" cy="7397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C00000"/>
                </a:solidFill>
              </a:rPr>
              <a:t>  New  Words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947" y="1853354"/>
            <a:ext cx="5045599" cy="356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直接箭头连接符 7"/>
          <p:cNvCxnSpPr/>
          <p:nvPr/>
        </p:nvCxnSpPr>
        <p:spPr>
          <a:xfrm flipH="1">
            <a:off x="7404248" y="3977811"/>
            <a:ext cx="1" cy="580379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901212" y="4526914"/>
            <a:ext cx="2643480" cy="70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7" rIns="91435" bIns="45717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3600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usy </a:t>
            </a:r>
            <a:r>
              <a:rPr lang="zh-CN" altLang="en-US" sz="3200" b="1" dirty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忙碌的</a:t>
            </a:r>
            <a:endParaRPr lang="en-US" altLang="zh-CN" sz="3200" b="1" dirty="0"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353972" y="2296324"/>
            <a:ext cx="4038383" cy="796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7" rIns="91435" bIns="45717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4400" b="1" dirty="0" smtClean="0">
                <a:solidFill>
                  <a:schemeClr val="accent6">
                    <a:lumMod val="7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酷的，妙极的</a:t>
            </a:r>
            <a:endParaRPr lang="en-US" altLang="zh-CN" sz="4400" b="1" dirty="0">
              <a:solidFill>
                <a:schemeClr val="accent6">
                  <a:lumMod val="75000"/>
                </a:schemeClr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549183" y="3183509"/>
            <a:ext cx="1947666" cy="94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7" rIns="91435" bIns="45717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5400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cool</a:t>
            </a:r>
            <a:endParaRPr lang="en-US" altLang="zh-CN" sz="54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333" y1="68354" x2="33333" y2="68354"/>
                        <a14:foregroundMark x1="75556" y1="26582" x2="75556" y2="26582"/>
                        <a14:foregroundMark x1="73333" y1="53165" x2="73333" y2="531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06" y="1850677"/>
            <a:ext cx="2651060" cy="2327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2770974" y="384088"/>
            <a:ext cx="6500294" cy="130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rgbClr val="3333FF"/>
                </a:solidFill>
              </a:rPr>
              <a:t>Match the words on the left with their opposites on the right</a:t>
            </a:r>
            <a:r>
              <a:rPr lang="en-US" altLang="zh-CN" sz="3200" dirty="0" smtClean="0">
                <a:solidFill>
                  <a:srgbClr val="3333FF"/>
                </a:solidFill>
              </a:rPr>
              <a:t>.</a:t>
            </a:r>
            <a:endParaRPr lang="en-US" altLang="zh-CN" sz="3200" dirty="0">
              <a:solidFill>
                <a:srgbClr val="3333FF"/>
              </a:solidFill>
            </a:endParaRPr>
          </a:p>
        </p:txBody>
      </p:sp>
      <p:sp>
        <p:nvSpPr>
          <p:cNvPr id="4" name="Oval 11"/>
          <p:cNvSpPr>
            <a:spLocks noChangeArrowheads="1"/>
          </p:cNvSpPr>
          <p:nvPr/>
        </p:nvSpPr>
        <p:spPr bwMode="auto">
          <a:xfrm>
            <a:off x="1506317" y="673915"/>
            <a:ext cx="801729" cy="729165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altLang="zh-CN" sz="3600" dirty="0" smtClean="0">
                <a:solidFill>
                  <a:srgbClr val="3333FF"/>
                </a:solidFill>
              </a:rPr>
              <a:t>1a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984849" y="2438401"/>
            <a:ext cx="1908175" cy="21732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defRPr sz="4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4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4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4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4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4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4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4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4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0" hangingPunct="0">
              <a:lnSpc>
                <a:spcPct val="120000"/>
              </a:lnSpc>
              <a:spcBef>
                <a:spcPct val="20000"/>
              </a:spcBef>
            </a:pPr>
            <a:r>
              <a:rPr lang="en-US" altLang="zh-CN" sz="3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boring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</a:pPr>
            <a:r>
              <a:rPr lang="en-US" altLang="zh-CN" sz="3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difficult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</a:pPr>
            <a:r>
              <a:rPr lang="en-US" altLang="zh-CN" sz="3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busy</a:t>
            </a:r>
          </a:p>
        </p:txBody>
      </p:sp>
      <p:sp>
        <p:nvSpPr>
          <p:cNvPr id="12" name="Line 53"/>
          <p:cNvSpPr>
            <a:spLocks noChangeShapeType="1"/>
          </p:cNvSpPr>
          <p:nvPr/>
        </p:nvSpPr>
        <p:spPr bwMode="auto">
          <a:xfrm>
            <a:off x="3064349" y="4310063"/>
            <a:ext cx="3313113" cy="73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Line 54"/>
          <p:cNvSpPr>
            <a:spLocks noChangeShapeType="1"/>
          </p:cNvSpPr>
          <p:nvPr/>
        </p:nvSpPr>
        <p:spPr bwMode="auto">
          <a:xfrm flipV="1">
            <a:off x="3594574" y="2438401"/>
            <a:ext cx="2952750" cy="1079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Line 56"/>
          <p:cNvSpPr>
            <a:spLocks noChangeShapeType="1"/>
          </p:cNvSpPr>
          <p:nvPr/>
        </p:nvSpPr>
        <p:spPr bwMode="auto">
          <a:xfrm flipH="1">
            <a:off x="3486097" y="2943225"/>
            <a:ext cx="2818340" cy="34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Text Box 70"/>
          <p:cNvSpPr txBox="1">
            <a:spLocks noChangeArrowheads="1"/>
          </p:cNvSpPr>
          <p:nvPr/>
        </p:nvSpPr>
        <p:spPr bwMode="auto">
          <a:xfrm>
            <a:off x="6377462" y="1862138"/>
            <a:ext cx="2449512" cy="36274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4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4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4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4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4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4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4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4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3400" b="1">
                <a:solidFill>
                  <a:srgbClr val="7030A0"/>
                </a:solidFill>
                <a:latin typeface="Times New Roman" pitchFamily="18" charset="0"/>
              </a:rPr>
              <a:t>easy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3400" b="1">
                <a:solidFill>
                  <a:srgbClr val="7030A0"/>
                </a:solidFill>
                <a:latin typeface="Times New Roman" pitchFamily="18" charset="0"/>
              </a:rPr>
              <a:t>interesting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3400" b="1">
                <a:solidFill>
                  <a:srgbClr val="7030A0"/>
                </a:solidFill>
                <a:latin typeface="Times New Roman" pitchFamily="18" charset="0"/>
              </a:rPr>
              <a:t>fun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3400" b="1">
                <a:solidFill>
                  <a:srgbClr val="7030A0"/>
                </a:solidFill>
                <a:latin typeface="Times New Roman" pitchFamily="18" charset="0"/>
              </a:rPr>
              <a:t>free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zh-CN" sz="3400" b="1">
                <a:solidFill>
                  <a:srgbClr val="7030A0"/>
                </a:solidFill>
                <a:latin typeface="Times New Roman" pitchFamily="18" charset="0"/>
              </a:rPr>
              <a:t>cool</a:t>
            </a:r>
          </a:p>
        </p:txBody>
      </p:sp>
      <p:sp>
        <p:nvSpPr>
          <p:cNvPr id="20" name="Line 56"/>
          <p:cNvSpPr>
            <a:spLocks noChangeShapeType="1"/>
          </p:cNvSpPr>
          <p:nvPr/>
        </p:nvSpPr>
        <p:spPr bwMode="auto">
          <a:xfrm flipH="1" flipV="1">
            <a:off x="3424712" y="2943226"/>
            <a:ext cx="2952750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Line 56"/>
          <p:cNvSpPr>
            <a:spLocks noChangeShapeType="1"/>
          </p:cNvSpPr>
          <p:nvPr/>
        </p:nvSpPr>
        <p:spPr bwMode="auto">
          <a:xfrm flipH="1" flipV="1">
            <a:off x="3486097" y="2978151"/>
            <a:ext cx="2952750" cy="226835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 animBg="1"/>
      <p:bldP spid="17" grpId="0" animBg="1"/>
      <p:bldP spid="18" grpId="0" animBg="1"/>
      <p:bldP spid="19" grpId="0" bldLvl="0" animBg="1"/>
      <p:bldP spid="2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LIDE_MODEL_TYPE" val="cov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666</Words>
  <Application>Microsoft Office PowerPoint</Application>
  <PresentationFormat>自定义</PresentationFormat>
  <Paragraphs>198</Paragraphs>
  <Slides>20</Slides>
  <Notes>8</Notes>
  <HiddenSlides>0</HiddenSlides>
  <MMClips>3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1_Office 主题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28</cp:revision>
  <dcterms:created xsi:type="dcterms:W3CDTF">2018-03-01T02:03:00Z</dcterms:created>
  <dcterms:modified xsi:type="dcterms:W3CDTF">2021-12-04T08:07:56Z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</Properties>
</file>