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9" r:id="rId3"/>
    <p:sldId id="260" r:id="rId4"/>
    <p:sldId id="261" r:id="rId5"/>
    <p:sldId id="262" r:id="rId6"/>
    <p:sldId id="293" r:id="rId7"/>
    <p:sldId id="264" r:id="rId8"/>
    <p:sldId id="265" r:id="rId9"/>
    <p:sldId id="266" r:id="rId10"/>
    <p:sldId id="294" r:id="rId11"/>
    <p:sldId id="268" r:id="rId12"/>
    <p:sldId id="269" r:id="rId13"/>
    <p:sldId id="270" r:id="rId14"/>
    <p:sldId id="271" r:id="rId15"/>
    <p:sldId id="295" r:id="rId16"/>
    <p:sldId id="273" r:id="rId17"/>
    <p:sldId id="274" r:id="rId18"/>
    <p:sldId id="275" r:id="rId19"/>
    <p:sldId id="276" r:id="rId20"/>
    <p:sldId id="296" r:id="rId21"/>
    <p:sldId id="278" r:id="rId22"/>
    <p:sldId id="280" r:id="rId23"/>
    <p:sldId id="281" r:id="rId24"/>
    <p:sldId id="282" r:id="rId25"/>
    <p:sldId id="283" r:id="rId26"/>
    <p:sldId id="297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57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kb1.com" initials="xkb1.co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00"/>
    <a:srgbClr val="EA5642"/>
    <a:srgbClr val="FFFCDA"/>
    <a:srgbClr val="EAAA76"/>
    <a:srgbClr val="EF474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27A4A-25AF-46EC-89F2-70CCC63977E1}" type="datetimeFigureOut">
              <a:rPr lang="zh-CN" altLang="en-US" smtClean="0"/>
              <a:t>2018/9/16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73DAF-573F-460E-A821-994ECBB43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4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t="31424" r="30871" b="25397"/>
          <a:stretch/>
        </p:blipFill>
        <p:spPr>
          <a:xfrm>
            <a:off x="0" y="-8908"/>
            <a:ext cx="9158514" cy="68669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4" y="425793"/>
            <a:ext cx="1178092" cy="8978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6" y="1580509"/>
            <a:ext cx="7582302" cy="33079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79">
            <a:off x="5790268" y="3225910"/>
            <a:ext cx="2613503" cy="11189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171">
            <a:off x="69663" y="1479458"/>
            <a:ext cx="3715520" cy="1088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404"/>
            <a:ext cx="3654762" cy="3543300"/>
          </a:xfrm>
          <a:prstGeom prst="rect">
            <a:avLst/>
          </a:prstGeom>
        </p:spPr>
      </p:pic>
      <p:cxnSp>
        <p:nvCxnSpPr>
          <p:cNvPr id="25" name="直接连接符 24"/>
          <p:cNvCxnSpPr/>
          <p:nvPr userDrawn="1"/>
        </p:nvCxnSpPr>
        <p:spPr>
          <a:xfrm>
            <a:off x="2276475" y="-8908"/>
            <a:ext cx="0" cy="2452071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/>
        </p:nvCxnSpPr>
        <p:spPr>
          <a:xfrm>
            <a:off x="6965633" y="-8908"/>
            <a:ext cx="0" cy="2023446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65" y="4598444"/>
            <a:ext cx="2547848" cy="25478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527"/>
            <a:ext cx="9144000" cy="4284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24" y="4917490"/>
            <a:ext cx="1286986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3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CC4005B-4A54-4A4E-A887-B0A16A02229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31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zh-CN" altLang="en-US" noProof="1"/>
          </a:p>
        </p:txBody>
      </p:sp>
      <p:sp>
        <p:nvSpPr>
          <p:cNvPr id="4" name="日期占位符 308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3083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308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094A6D9-336B-489B-92F8-0B180CD63218}" type="slidenum">
              <a:rPr lang="en-US" altLang="zh-CN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4369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949B1-C0A9-4E07-83E4-98A0A4ECB05B}" type="datetimeFigureOut">
              <a:rPr lang="zh-CN" altLang="en-US"/>
              <a:pPr>
                <a:defRPr/>
              </a:pPr>
              <a:t>2018/9/16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7B0B1A-1D9B-4473-9543-72C2A6BB1B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4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430CE95-AD38-4874-B8CF-7F17D4D001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09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515100"/>
            <a:ext cx="7391400" cy="34289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343774" y="6515100"/>
            <a:ext cx="1800225" cy="342899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476250"/>
            <a:ext cx="333375" cy="657225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61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6"/>
            <a:ext cx="9144000" cy="68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1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01" y="1445485"/>
            <a:ext cx="6113550" cy="256454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3108884" y="-9525"/>
            <a:ext cx="0" cy="221456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5930583" y="-4763"/>
            <a:ext cx="0" cy="1900238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 userDrawn="1"/>
        </p:nvSpPr>
        <p:spPr>
          <a:xfrm rot="21035785">
            <a:off x="2086854" y="2052106"/>
            <a:ext cx="5158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8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2635653"/>
            <a:ext cx="885825" cy="8441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8258175" y="2635653"/>
            <a:ext cx="885825" cy="8441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"/>
          <a:stretch/>
        </p:blipFill>
        <p:spPr>
          <a:xfrm>
            <a:off x="0" y="4047205"/>
            <a:ext cx="9144000" cy="28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117475"/>
            <a:ext cx="8229600" cy="4953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466501-BE0C-4815-9D1D-9AD424ABA4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2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117475"/>
            <a:ext cx="8229600" cy="4953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672365E-8581-4498-8741-A8E64CD1C7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9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11188" y="117475"/>
            <a:ext cx="8229600" cy="4953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B920B0E-4F94-49B3-82F3-1E3E3A6DB6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98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3388" y="117475"/>
            <a:ext cx="2057400" cy="538956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117475"/>
            <a:ext cx="6052930" cy="5389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C30C5D-5112-4044-B298-AD5D8E43B4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13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F1A4C55-C242-4E6C-8A19-84E1B30F20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5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7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1" r:id="rId9"/>
    <p:sldLayoutId id="2147483672" r:id="rId10"/>
    <p:sldLayoutId id="2147483676" r:id="rId11"/>
    <p:sldLayoutId id="2147483677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jpe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slide" Target="slide27.xml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_Happy%20Birthday_%20Variations_%20%20Variation%20Nach%20Joseph%20Haydn%20-%20Kremerata%20Baltica.%20Gidon%20Kremer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21308297">
            <a:off x="6202999" y="3722155"/>
            <a:ext cx="179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四</a:t>
            </a:r>
            <a:r>
              <a:rPr lang="zh-CN" altLang="en-US" sz="32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年级</a:t>
            </a:r>
            <a:endParaRPr lang="zh-CN" altLang="en-US" sz="32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rot="21104876">
            <a:off x="2415637" y="2793044"/>
            <a:ext cx="4875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3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第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2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guanmen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456" r="21446" b="2864"/>
          <a:stretch/>
        </p:blipFill>
        <p:spPr bwMode="auto">
          <a:xfrm>
            <a:off x="4981575" y="1453356"/>
            <a:ext cx="18097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labad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748756"/>
            <a:ext cx="13684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748756"/>
            <a:ext cx="576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ohn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8917" r="25378"/>
          <a:stretch/>
        </p:blipFill>
        <p:spPr bwMode="auto">
          <a:xfrm>
            <a:off x="1324708" y="3200400"/>
            <a:ext cx="2672862" cy="3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9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373" y="-53975"/>
            <a:ext cx="4394729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825" y="60213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thin na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28" y="1723677"/>
            <a:ext cx="1953758" cy="305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308725" y="1137889"/>
            <a:ext cx="111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Li  </a:t>
            </a:r>
            <a:r>
              <a:rPr lang="en-US" altLang="zh-CN" sz="2800" b="1" dirty="0" err="1"/>
              <a:t>lin</a:t>
            </a:r>
            <a:endParaRPr lang="en-US" altLang="zh-CN" sz="2800" b="1" dirty="0"/>
          </a:p>
        </p:txBody>
      </p:sp>
      <p:pic>
        <p:nvPicPr>
          <p:cNvPr id="12" name="Picture 2" descr="John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8917" r="25378"/>
          <a:stretch/>
        </p:blipFill>
        <p:spPr bwMode="auto">
          <a:xfrm>
            <a:off x="1324708" y="3200400"/>
            <a:ext cx="2672862" cy="3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39975" y="5514976"/>
            <a:ext cx="4545013" cy="795338"/>
            <a:chOff x="0" y="89"/>
            <a:chExt cx="2863" cy="501"/>
          </a:xfrm>
        </p:grpSpPr>
        <p:sp>
          <p:nvSpPr>
            <p:cNvPr id="14344" name="AutoShape 9"/>
            <p:cNvSpPr>
              <a:spLocks noChangeArrowheads="1"/>
            </p:cNvSpPr>
            <p:nvPr/>
          </p:nvSpPr>
          <p:spPr bwMode="auto">
            <a:xfrm>
              <a:off x="0" y="89"/>
              <a:ext cx="2814" cy="501"/>
            </a:xfrm>
            <a:prstGeom prst="wedgeRoundRectCallout">
              <a:avLst>
                <a:gd name="adj1" fmla="val -35974"/>
                <a:gd name="adj2" fmla="val -9546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345" name="Rectangle 10"/>
            <p:cNvSpPr>
              <a:spLocks noChangeArrowheads="1"/>
            </p:cNvSpPr>
            <p:nvPr/>
          </p:nvSpPr>
          <p:spPr bwMode="auto">
            <a:xfrm>
              <a:off x="171" y="144"/>
              <a:ext cx="26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dirty="0"/>
                <a:t>His </a:t>
              </a:r>
              <a:r>
                <a:rPr lang="en-US" altLang="zh-CN" sz="3600" dirty="0"/>
                <a:t>name is ____.   </a:t>
              </a:r>
            </a:p>
          </p:txBody>
        </p:sp>
      </p:grp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902653" y="5603422"/>
            <a:ext cx="14081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 lin</a:t>
            </a:r>
          </a:p>
        </p:txBody>
      </p:sp>
    </p:spTree>
    <p:extLst>
      <p:ext uri="{BB962C8B-B14F-4D97-AF65-F5344CB8AC3E}">
        <p14:creationId xmlns:p14="http://schemas.microsoft.com/office/powerpoint/2010/main" val="25706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4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thin n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69" y="1422400"/>
            <a:ext cx="2127214" cy="372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276600" y="2326595"/>
            <a:ext cx="4832350" cy="164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600" b="1" dirty="0"/>
              <a:t>   </a:t>
            </a:r>
            <a:r>
              <a:rPr lang="en-US" altLang="zh-CN" sz="3600" b="1" dirty="0"/>
              <a:t>He’s </a:t>
            </a:r>
            <a:r>
              <a:rPr lang="en-US" altLang="zh-CN" sz="3600" b="1" u="sng" dirty="0">
                <a:solidFill>
                  <a:srgbClr val="FF0000"/>
                </a:solidFill>
              </a:rPr>
              <a:t>short and thin</a:t>
            </a:r>
            <a:r>
              <a:rPr lang="en-US" altLang="zh-CN" sz="3600" b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dirty="0"/>
              <a:t>  </a:t>
            </a:r>
            <a:r>
              <a:rPr lang="zh-CN" altLang="en-US" sz="3600" b="1" dirty="0"/>
              <a:t>他</a:t>
            </a:r>
            <a:r>
              <a:rPr lang="zh-CN" altLang="en-US" sz="3600" b="1" dirty="0">
                <a:solidFill>
                  <a:srgbClr val="FF0000"/>
                </a:solidFill>
              </a:rPr>
              <a:t>又矮又瘦</a:t>
            </a:r>
            <a:r>
              <a:rPr lang="zh-CN" altLang="en-US" sz="3600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636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941" y="1378857"/>
            <a:ext cx="2350844" cy="3358924"/>
          </a:xfrm>
          <a:prstGeom prst="rect">
            <a:avLst/>
          </a:prstGeo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12457" y="1378857"/>
            <a:ext cx="456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5400" b="1" i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Who is </a:t>
            </a:r>
            <a:r>
              <a:rPr lang="zh-CN" altLang="en-US" sz="5400" b="1" i="1" dirty="0">
                <a:solidFill>
                  <a:schemeClr val="accent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</a:t>
            </a:r>
            <a:r>
              <a:rPr lang="zh-CN" altLang="en-US" sz="5400" b="1" i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?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29138" y="5697538"/>
            <a:ext cx="46180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>
                <a:solidFill>
                  <a:schemeClr val="accent1"/>
                </a:solidFill>
                <a:ea typeface="华文细黑" panose="02010600040101010101" pitchFamily="2" charset="-122"/>
              </a:rPr>
              <a:t>.</a:t>
            </a:r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6388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213" y="42863"/>
            <a:ext cx="517525" cy="5175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512457" y="2723020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FF0066"/>
                </a:solidFill>
              </a:rPr>
              <a:t>His</a:t>
            </a:r>
            <a:r>
              <a:rPr lang="zh-CN" altLang="en-US" sz="3600" b="1" dirty="0">
                <a:solidFill>
                  <a:schemeClr val="accent2"/>
                </a:solidFill>
              </a:rPr>
              <a:t> name is </a:t>
            </a:r>
            <a:r>
              <a:rPr lang="zh-CN" altLang="en-US" sz="3600" b="1" dirty="0">
                <a:solidFill>
                  <a:srgbClr val="FF0066"/>
                </a:solidFill>
              </a:rPr>
              <a:t>He </a:t>
            </a:r>
            <a:r>
              <a:rPr lang="zh-CN" altLang="en-US" sz="3600" b="1" dirty="0" smtClean="0">
                <a:solidFill>
                  <a:srgbClr val="FF0066"/>
                </a:solidFill>
              </a:rPr>
              <a:t>Jiong</a:t>
            </a:r>
            <a:r>
              <a:rPr lang="zh-CN" altLang="en-US" sz="3600" b="1" dirty="0" smtClean="0">
                <a:solidFill>
                  <a:schemeClr val="accent2"/>
                </a:solidFill>
              </a:rPr>
              <a:t>.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512457" y="3799114"/>
            <a:ext cx="5000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 dirty="0">
                <a:solidFill>
                  <a:schemeClr val="accent2"/>
                </a:solidFill>
              </a:rPr>
              <a:t>He is </a:t>
            </a:r>
            <a:r>
              <a:rPr lang="zh-CN" altLang="en-US" sz="3600" b="1" dirty="0">
                <a:solidFill>
                  <a:srgbClr val="FF0066"/>
                </a:solidFill>
              </a:rPr>
              <a:t>short and thin.</a:t>
            </a:r>
          </a:p>
        </p:txBody>
      </p:sp>
    </p:spTree>
    <p:extLst>
      <p:ext uri="{BB962C8B-B14F-4D97-AF65-F5344CB8AC3E}">
        <p14:creationId xmlns:p14="http://schemas.microsoft.com/office/powerpoint/2010/main" val="41722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1" grpId="0"/>
      <p:bldP spid="163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thin n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71" y="3415165"/>
            <a:ext cx="1434150" cy="237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441191" y="1070588"/>
            <a:ext cx="4419030" cy="17518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600" b="1" dirty="0"/>
              <a:t>   </a:t>
            </a:r>
            <a:r>
              <a:rPr lang="en-US" altLang="zh-CN" sz="3600" b="1" dirty="0"/>
              <a:t>He’s </a:t>
            </a:r>
            <a:r>
              <a:rPr lang="en-US" altLang="zh-CN" sz="3600" b="1" u="sng" dirty="0">
                <a:solidFill>
                  <a:srgbClr val="FF0000"/>
                </a:solidFill>
              </a:rPr>
              <a:t>tall and </a:t>
            </a:r>
            <a:r>
              <a:rPr lang="en-US" altLang="zh-CN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strong</a:t>
            </a:r>
            <a:r>
              <a:rPr lang="en-US" altLang="zh-CN" sz="3600" b="1" u="sng" dirty="0">
                <a:solidFill>
                  <a:srgbClr val="FF0000"/>
                </a:solidFill>
              </a:rPr>
              <a:t>.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3600" b="1" dirty="0"/>
              <a:t>他又高又</a:t>
            </a:r>
            <a:r>
              <a:rPr lang="zh-CN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强壮</a:t>
            </a:r>
            <a:r>
              <a:rPr lang="zh-CN" altLang="en-US" sz="3600" b="1" u="sng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29267" y="3749993"/>
            <a:ext cx="4832350" cy="164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600" b="1" dirty="0"/>
              <a:t>   </a:t>
            </a:r>
            <a:r>
              <a:rPr lang="en-US" altLang="zh-CN" sz="3600" b="1" dirty="0"/>
              <a:t>He’s </a:t>
            </a:r>
            <a:r>
              <a:rPr lang="en-US" altLang="zh-CN" sz="3600" b="1" u="sng" dirty="0">
                <a:solidFill>
                  <a:srgbClr val="FF0000"/>
                </a:solidFill>
              </a:rPr>
              <a:t>short and thin</a:t>
            </a:r>
            <a:r>
              <a:rPr lang="en-US" altLang="zh-CN" sz="3600" b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dirty="0"/>
              <a:t>  </a:t>
            </a:r>
            <a:r>
              <a:rPr lang="zh-CN" altLang="en-US" sz="3600" b="1" dirty="0"/>
              <a:t>他</a:t>
            </a:r>
            <a:r>
              <a:rPr lang="zh-CN" altLang="en-US" sz="3600" b="1" dirty="0">
                <a:solidFill>
                  <a:srgbClr val="FF0000"/>
                </a:solidFill>
              </a:rPr>
              <a:t>又矮又瘦</a:t>
            </a:r>
            <a:r>
              <a:rPr lang="zh-CN" altLang="en-US" sz="3600" b="1" dirty="0"/>
              <a:t>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29267" y="568099"/>
            <a:ext cx="1953908" cy="2934152"/>
            <a:chOff x="1019667" y="885373"/>
            <a:chExt cx="1953908" cy="2934152"/>
          </a:xfrm>
        </p:grpSpPr>
        <p:pic>
          <p:nvPicPr>
            <p:cNvPr id="1740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9667" y="885373"/>
              <a:ext cx="1953908" cy="293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Text Box 6"/>
            <p:cNvSpPr txBox="1">
              <a:spLocks noChangeArrowheads="1"/>
            </p:cNvSpPr>
            <p:nvPr/>
          </p:nvSpPr>
          <p:spPr bwMode="auto">
            <a:xfrm>
              <a:off x="1619250" y="2263775"/>
              <a:ext cx="720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 dirty="0">
                  <a:solidFill>
                    <a:srgbClr val="0070C0"/>
                  </a:solidFill>
                </a:rPr>
                <a:t>Tom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6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guanmen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456" r="21446" b="2864"/>
          <a:stretch/>
        </p:blipFill>
        <p:spPr bwMode="auto">
          <a:xfrm>
            <a:off x="4981575" y="1453356"/>
            <a:ext cx="18097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labad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748756"/>
            <a:ext cx="13684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748756"/>
            <a:ext cx="576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ohn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8917" r="25378"/>
          <a:stretch/>
        </p:blipFill>
        <p:spPr bwMode="auto">
          <a:xfrm>
            <a:off x="1324708" y="3200400"/>
            <a:ext cx="2672862" cy="3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4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7988" y="2187419"/>
            <a:ext cx="3240087" cy="321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2122317"/>
            <a:ext cx="296386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/>
              <a:t> </a:t>
            </a:r>
            <a:r>
              <a:rPr lang="zh-CN" altLang="en-US" sz="3600" b="1" dirty="0"/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friendly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/>
              <a:t> </a:t>
            </a:r>
          </a:p>
          <a:p>
            <a:pPr algn="ctr"/>
            <a:r>
              <a:rPr lang="zh-CN" altLang="en-US" sz="2800" dirty="0"/>
              <a:t>友好的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007054" y="589758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800" dirty="0" smtClean="0"/>
              <a:t>__________?  </a:t>
            </a:r>
            <a:r>
              <a:rPr lang="zh-CN" altLang="en-US" sz="2800" b="1" dirty="0">
                <a:solidFill>
                  <a:srgbClr val="FF0000"/>
                </a:solidFill>
              </a:rPr>
              <a:t>她</a:t>
            </a:r>
            <a:r>
              <a:rPr lang="zh-CN" altLang="en-US" sz="2800" dirty="0"/>
              <a:t>是谁？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6372225" y="5589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2143579" y="1287293"/>
            <a:ext cx="5810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</a:rPr>
              <a:t>____</a:t>
            </a:r>
            <a:r>
              <a:rPr lang="en-US" altLang="zh-CN" sz="2800" b="1" u="sng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________</a:t>
            </a:r>
            <a:r>
              <a:rPr lang="en-US" altLang="zh-CN" sz="2800" dirty="0"/>
              <a:t>.  </a:t>
            </a:r>
            <a:r>
              <a:rPr lang="zh-CN" altLang="en-US" sz="2800" b="1" dirty="0">
                <a:solidFill>
                  <a:srgbClr val="FF0000"/>
                </a:solidFill>
              </a:rPr>
              <a:t>她的名字</a:t>
            </a:r>
            <a:r>
              <a:rPr lang="zh-CN" altLang="en-US" sz="2800" dirty="0"/>
              <a:t>是莉莉。</a:t>
            </a:r>
          </a:p>
        </p:txBody>
      </p:sp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588" y="2956152"/>
            <a:ext cx="961274" cy="300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476954" y="2122317"/>
            <a:ext cx="257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 smtClean="0"/>
              <a:t>= </a:t>
            </a:r>
            <a:r>
              <a:rPr lang="en-US" altLang="zh-CN" sz="3600" dirty="0"/>
              <a:t>friend + </a:t>
            </a:r>
            <a:r>
              <a:rPr lang="en-US" altLang="zh-CN" sz="3600" dirty="0" err="1"/>
              <a:t>ly</a:t>
            </a:r>
            <a:endParaRPr lang="en-US" altLang="zh-CN" sz="3600" dirty="0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137509" y="573089"/>
            <a:ext cx="1885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/>
              <a:t>Who’s </a:t>
            </a:r>
            <a:r>
              <a:rPr lang="en-US" altLang="zh-CN" sz="2800" b="1" dirty="0"/>
              <a:t>she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007054" y="1187961"/>
            <a:ext cx="275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Her</a:t>
            </a:r>
            <a:r>
              <a:rPr lang="en-US" altLang="zh-CN" sz="2800" dirty="0"/>
              <a:t> name is Lily</a:t>
            </a:r>
          </a:p>
        </p:txBody>
      </p:sp>
      <p:pic>
        <p:nvPicPr>
          <p:cNvPr id="13" name="Picture 2" descr="John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8917" r="25378"/>
          <a:stretch/>
        </p:blipFill>
        <p:spPr bwMode="auto">
          <a:xfrm>
            <a:off x="1324708" y="3200400"/>
            <a:ext cx="2672862" cy="3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1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audio>
          </p:childTnLst>
        </p:cTn>
      </p:par>
    </p:tnLst>
    <p:bldLst>
      <p:bldP spid="19461" grpId="0"/>
      <p:bldP spid="19466" grpId="0"/>
      <p:bldP spid="19467" grpId="0"/>
      <p:bldP spid="194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063" y="1086600"/>
            <a:ext cx="3240087" cy="321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16832" y="2993954"/>
            <a:ext cx="29638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/>
              <a:t> </a:t>
            </a:r>
            <a:r>
              <a:rPr lang="zh-CN" altLang="en-US" sz="3600" b="1"/>
              <a:t> </a:t>
            </a:r>
            <a:r>
              <a:rPr lang="en-US" altLang="zh-CN" sz="4000" b="1">
                <a:solidFill>
                  <a:srgbClr val="FF0000"/>
                </a:solidFill>
              </a:rPr>
              <a:t>friendly</a:t>
            </a:r>
            <a:r>
              <a:rPr lang="en-US" altLang="zh-CN" sz="4000">
                <a:solidFill>
                  <a:srgbClr val="FF0000"/>
                </a:solidFill>
              </a:rPr>
              <a:t> </a:t>
            </a:r>
            <a:r>
              <a:rPr lang="en-US" altLang="zh-CN" sz="4000"/>
              <a:t> </a:t>
            </a:r>
          </a:p>
          <a:p>
            <a:pPr algn="ctr"/>
            <a:r>
              <a:rPr lang="zh-CN" altLang="en-US" sz="4000"/>
              <a:t>友好的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55687" y="1387405"/>
            <a:ext cx="3571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600" dirty="0"/>
              <a:t>____________?</a:t>
            </a:r>
            <a:endParaRPr lang="zh-CN" altLang="en-US" sz="3600" dirty="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828244" y="2944742"/>
            <a:ext cx="2608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/>
              <a:t>= friend + </a:t>
            </a:r>
            <a:r>
              <a:rPr lang="en-US" altLang="zh-CN" sz="4000">
                <a:solidFill>
                  <a:srgbClr val="FF0066"/>
                </a:solidFill>
              </a:rPr>
              <a:t>ly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076325" y="1288980"/>
            <a:ext cx="236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/>
              <a:t>Who’s </a:t>
            </a:r>
            <a:r>
              <a:rPr lang="en-US" altLang="zh-CN" sz="3600" b="1">
                <a:solidFill>
                  <a:srgbClr val="FF0066"/>
                </a:solidFill>
              </a:rPr>
              <a:t>she</a:t>
            </a:r>
            <a:endParaRPr lang="en-US" altLang="zh-CN" sz="3600">
              <a:solidFill>
                <a:srgbClr val="FF0066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962025" y="2209730"/>
            <a:ext cx="3703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66"/>
                </a:solidFill>
              </a:rPr>
              <a:t>Her</a:t>
            </a:r>
            <a:r>
              <a:rPr lang="en-US" altLang="zh-CN" sz="3200">
                <a:solidFill>
                  <a:srgbClr val="FF0066"/>
                </a:solidFill>
              </a:rPr>
              <a:t> </a:t>
            </a:r>
            <a:r>
              <a:rPr lang="en-US" altLang="zh-CN" sz="3200"/>
              <a:t>name is Sarah.</a:t>
            </a:r>
          </a:p>
        </p:txBody>
      </p:sp>
      <p:pic>
        <p:nvPicPr>
          <p:cNvPr id="20490" name="Picture 10" descr="Sarah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328409"/>
            <a:ext cx="2290534" cy="171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936171" y="4911429"/>
            <a:ext cx="7271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3600" dirty="0">
                <a:solidFill>
                  <a:srgbClr val="990000"/>
                </a:solidFill>
              </a:rPr>
              <a:t>Friendly </a:t>
            </a:r>
            <a:r>
              <a:rPr lang="en-US" altLang="zh-CN" sz="3600" dirty="0" err="1">
                <a:solidFill>
                  <a:srgbClr val="990000"/>
                </a:solidFill>
              </a:rPr>
              <a:t>friends,friends</a:t>
            </a:r>
            <a:r>
              <a:rPr lang="en-US" altLang="zh-CN" sz="3600" dirty="0">
                <a:solidFill>
                  <a:srgbClr val="990000"/>
                </a:solidFill>
              </a:rPr>
              <a:t> are friendly.</a:t>
            </a:r>
          </a:p>
        </p:txBody>
      </p:sp>
    </p:spTree>
    <p:extLst>
      <p:ext uri="{BB962C8B-B14F-4D97-AF65-F5344CB8AC3E}">
        <p14:creationId xmlns:p14="http://schemas.microsoft.com/office/powerpoint/2010/main" val="8379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3"/>
                </p:tgtEl>
              </p:cMediaNode>
            </p:audio>
          </p:childTnLst>
        </p:cTn>
      </p:par>
    </p:tnLst>
    <p:bldLst>
      <p:bldP spid="20484" grpId="0"/>
      <p:bldP spid="20487" grpId="0"/>
      <p:bldP spid="20488" grpId="0"/>
      <p:bldP spid="20489" grpId="0"/>
      <p:bldP spid="204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322285" y="674913"/>
            <a:ext cx="4499429" cy="4942116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4800" dirty="0" smtClean="0">
                <a:solidFill>
                  <a:schemeClr val="tx2"/>
                </a:solidFill>
              </a:rPr>
              <a:t>friend---- friend</a:t>
            </a:r>
            <a:r>
              <a:rPr lang="zh-CN" altLang="en-US" sz="4800" dirty="0" smtClean="0">
                <a:solidFill>
                  <a:srgbClr val="FF0000"/>
                </a:solidFill>
              </a:rPr>
              <a:t>ly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4800" dirty="0" smtClean="0">
                <a:solidFill>
                  <a:srgbClr val="FF0000"/>
                </a:solidFill>
              </a:rPr>
              <a:t>朋友      友好的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4800" dirty="0" smtClean="0">
                <a:solidFill>
                  <a:schemeClr val="tx2"/>
                </a:solidFill>
              </a:rPr>
              <a:t>love ----love</a:t>
            </a:r>
            <a:r>
              <a:rPr lang="zh-CN" altLang="en-US" sz="4800" dirty="0" smtClean="0">
                <a:solidFill>
                  <a:srgbClr val="FF0000"/>
                </a:solidFill>
              </a:rPr>
              <a:t>ly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4800" dirty="0" smtClean="0">
                <a:solidFill>
                  <a:srgbClr val="FF0000"/>
                </a:solidFill>
              </a:rPr>
              <a:t>爱         可爱的</a:t>
            </a:r>
          </a:p>
        </p:txBody>
      </p:sp>
    </p:spTree>
    <p:extLst>
      <p:ext uri="{BB962C8B-B14F-4D97-AF65-F5344CB8AC3E}">
        <p14:creationId xmlns:p14="http://schemas.microsoft.com/office/powerpoint/2010/main" val="20358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握手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8"/>
          <a:stretch>
            <a:fillRect/>
          </a:stretch>
        </p:blipFill>
        <p:spPr bwMode="auto">
          <a:xfrm>
            <a:off x="1078594" y="931043"/>
            <a:ext cx="2545216" cy="2921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469697" y="5092699"/>
            <a:ext cx="420460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/>
              <a:t> </a:t>
            </a:r>
            <a:r>
              <a:rPr lang="en-US" altLang="zh-CN" sz="3600" dirty="0"/>
              <a:t>They’re</a:t>
            </a:r>
            <a:r>
              <a:rPr lang="en-US" altLang="zh-CN" sz="3600" b="1" dirty="0"/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friendly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71627" y="4152106"/>
            <a:ext cx="335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/>
              <a:t>She’s</a:t>
            </a:r>
            <a:r>
              <a:rPr lang="en-US" altLang="zh-CN" sz="3600" b="1" dirty="0"/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friendly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616216" y="4152106"/>
            <a:ext cx="313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/>
              <a:t>He’s</a:t>
            </a:r>
            <a:r>
              <a:rPr lang="en-US" altLang="zh-CN" sz="3600" b="1" dirty="0"/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friendly</a:t>
            </a:r>
            <a:r>
              <a:rPr lang="en-US" altLang="zh-CN" sz="3600" dirty="0" smtClean="0">
                <a:solidFill>
                  <a:srgbClr val="FF0000"/>
                </a:solidFill>
              </a:rPr>
              <a:t>.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2" name="Picture 2" descr="http://t1.baidu.com/it/u=813123546,2333928792&amp;fm=23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8"/>
          <a:stretch>
            <a:fillRect/>
          </a:stretch>
        </p:blipFill>
        <p:spPr bwMode="auto">
          <a:xfrm>
            <a:off x="4116728" y="931043"/>
            <a:ext cx="4042440" cy="2921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13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Joh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8917" r="25378"/>
          <a:stretch/>
        </p:blipFill>
        <p:spPr bwMode="auto">
          <a:xfrm>
            <a:off x="1324708" y="3200400"/>
            <a:ext cx="2672862" cy="3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211638" y="3644900"/>
            <a:ext cx="309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endParaRPr lang="zh-CN" altLang="en-US" sz="32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211638" y="4076700"/>
            <a:ext cx="309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endParaRPr lang="zh-CN" altLang="en-US" sz="320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563938" y="4652963"/>
            <a:ext cx="6119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endParaRPr lang="zh-CN" altLang="en-US" sz="32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661139" y="1190556"/>
            <a:ext cx="382172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CN" sz="3200" dirty="0">
                <a:solidFill>
                  <a:srgbClr val="C00000"/>
                </a:solidFill>
              </a:rPr>
              <a:t>Who’s  he?    </a:t>
            </a:r>
            <a:r>
              <a:rPr lang="zh-CN" altLang="en-US" sz="3200" dirty="0">
                <a:solidFill>
                  <a:srgbClr val="C00000"/>
                </a:solidFill>
              </a:rPr>
              <a:t>他是谁？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023605" y="2559482"/>
            <a:ext cx="3042821" cy="130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/>
              <a:t>His name is John.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他的名字是乔。   </a:t>
            </a:r>
          </a:p>
        </p:txBody>
      </p:sp>
    </p:spTree>
    <p:extLst>
      <p:ext uri="{BB962C8B-B14F-4D97-AF65-F5344CB8AC3E}">
        <p14:creationId xmlns:p14="http://schemas.microsoft.com/office/powerpoint/2010/main" val="28790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/>
      <p:bldP spid="5124" grpId="0" bldLvl="0"/>
      <p:bldP spid="5125" grpId="0" bldLvl="0"/>
      <p:bldP spid="5127" grpId="0" bldLvl="0"/>
      <p:bldP spid="5128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guanmen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456" r="21446" b="2864"/>
          <a:stretch/>
        </p:blipFill>
        <p:spPr bwMode="auto">
          <a:xfrm>
            <a:off x="4981575" y="1453356"/>
            <a:ext cx="18097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labad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748756"/>
            <a:ext cx="13684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748756"/>
            <a:ext cx="576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ohn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8917" r="25378"/>
          <a:stretch/>
        </p:blipFill>
        <p:spPr bwMode="auto">
          <a:xfrm>
            <a:off x="1324708" y="3200400"/>
            <a:ext cx="2672862" cy="3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1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659" y="12700"/>
            <a:ext cx="438034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9116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372225" y="5589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892200" y="2039257"/>
            <a:ext cx="2122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Zhao Chen 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6746300" y="2039257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Lu Yao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3858201" y="4407013"/>
            <a:ext cx="4387274" cy="147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3200" dirty="0"/>
              <a:t>Who’s </a:t>
            </a:r>
            <a:r>
              <a:rPr lang="en-US" altLang="zh-CN" sz="3200" b="1" dirty="0">
                <a:solidFill>
                  <a:srgbClr val="0000CC"/>
                </a:solidFill>
              </a:rPr>
              <a:t>he / she </a:t>
            </a:r>
            <a:r>
              <a:rPr lang="en-US" altLang="zh-CN" sz="3200" dirty="0"/>
              <a:t>?  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00CC"/>
                </a:solidFill>
              </a:rPr>
              <a:t>His / Her</a:t>
            </a:r>
            <a:r>
              <a:rPr lang="en-US" altLang="zh-CN" sz="3200" dirty="0"/>
              <a:t> name is….       </a:t>
            </a:r>
          </a:p>
        </p:txBody>
      </p:sp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687" y="1576652"/>
            <a:ext cx="1792514" cy="275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John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8917" r="25378"/>
          <a:stretch/>
        </p:blipFill>
        <p:spPr bwMode="auto">
          <a:xfrm>
            <a:off x="1324708" y="3200400"/>
            <a:ext cx="2672862" cy="3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" fill="hold"/>
                                        <p:tgtEl>
                                          <p:spTgt spid="24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7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0572" y="604951"/>
            <a:ext cx="5442857" cy="610054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quiet </a:t>
            </a:r>
            <a:r>
              <a:rPr lang="zh-CN" altLang="en-US" dirty="0">
                <a:solidFill>
                  <a:srgbClr val="0070C0"/>
                </a:solidFill>
              </a:rPr>
              <a:t>安静的；文静的</a:t>
            </a:r>
          </a:p>
        </p:txBody>
      </p:sp>
      <p:pic>
        <p:nvPicPr>
          <p:cNvPr id="26627" name="Picture 3" descr="2747373_121002020615_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597" y="1683659"/>
            <a:ext cx="2583318" cy="258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11-015736_7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23" y="1683657"/>
            <a:ext cx="2487544" cy="2583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38312" y="4551364"/>
            <a:ext cx="23510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</a:rPr>
              <a:t>Be  quiet!</a:t>
            </a:r>
          </a:p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</a:rPr>
              <a:t>保持安静！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92722" y="4551364"/>
            <a:ext cx="306614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3600" b="1" dirty="0"/>
              <a:t>She  is quiet.</a:t>
            </a:r>
          </a:p>
          <a:p>
            <a:pPr algn="l">
              <a:spcBef>
                <a:spcPct val="50000"/>
              </a:spcBef>
            </a:pPr>
            <a:r>
              <a:rPr lang="zh-CN" altLang="en-US" sz="3600" b="1" dirty="0"/>
              <a:t>她是文静的。</a:t>
            </a:r>
          </a:p>
        </p:txBody>
      </p:sp>
    </p:spTree>
    <p:extLst>
      <p:ext uri="{BB962C8B-B14F-4D97-AF65-F5344CB8AC3E}">
        <p14:creationId xmlns:p14="http://schemas.microsoft.com/office/powerpoint/2010/main" val="41720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图书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3"/>
          <a:stretch>
            <a:fillRect/>
          </a:stretch>
        </p:blipFill>
        <p:spPr bwMode="auto">
          <a:xfrm>
            <a:off x="1265875" y="500715"/>
            <a:ext cx="3023255" cy="2163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93726" y="2742974"/>
            <a:ext cx="319405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4800" b="1" dirty="0">
                <a:solidFill>
                  <a:srgbClr val="FF0000"/>
                </a:solidFill>
              </a:rPr>
              <a:t>quiet </a:t>
            </a:r>
            <a:r>
              <a:rPr lang="zh-CN" altLang="en-US" sz="2800" b="1" dirty="0"/>
              <a:t>安静</a:t>
            </a:r>
            <a:r>
              <a:rPr lang="zh-CN" altLang="en-US" sz="2800" dirty="0"/>
              <a:t>的 ；</a:t>
            </a:r>
          </a:p>
          <a:p>
            <a:pPr algn="l"/>
            <a:r>
              <a:rPr lang="zh-CN" altLang="en-US" sz="2800" dirty="0"/>
              <a:t>                 文静的</a:t>
            </a:r>
          </a:p>
        </p:txBody>
      </p:sp>
      <p:pic>
        <p:nvPicPr>
          <p:cNvPr id="27652" name="Picture 4" descr="shuijiao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59" y="490451"/>
            <a:ext cx="2741612" cy="2176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35819" y="4688681"/>
            <a:ext cx="2743200" cy="1128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CN" sz="3200"/>
              <a:t>She’s 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quiet</a:t>
            </a:r>
            <a:r>
              <a:rPr lang="en-US" altLang="zh-CN" sz="3200"/>
              <a:t>.  </a:t>
            </a:r>
          </a:p>
          <a:p>
            <a:pPr algn="r">
              <a:defRPr/>
            </a:pPr>
            <a:r>
              <a:rPr lang="zh-CN" altLang="en-US" sz="3200"/>
              <a:t>她是</a:t>
            </a:r>
            <a:r>
              <a:rPr lang="zh-CN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文静</a:t>
            </a:r>
            <a:r>
              <a:rPr lang="zh-CN" altLang="en-US" sz="3200"/>
              <a:t>的。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656" y="2924175"/>
            <a:ext cx="2368689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098381" y="4760119"/>
            <a:ext cx="2622550" cy="1128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CN" sz="3200" dirty="0"/>
              <a:t>He’s 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quiet</a:t>
            </a:r>
            <a:r>
              <a:rPr lang="en-US" altLang="zh-CN" sz="3200" dirty="0"/>
              <a:t>.  </a:t>
            </a:r>
          </a:p>
          <a:p>
            <a:pPr algn="r">
              <a:defRPr/>
            </a:pPr>
            <a:r>
              <a:rPr lang="zh-CN" altLang="en-US" sz="3200" dirty="0"/>
              <a:t>他是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文静</a:t>
            </a:r>
            <a:r>
              <a:rPr lang="zh-CN" altLang="en-US" sz="3200" dirty="0"/>
              <a:t>的。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6372225" y="4291011"/>
            <a:ext cx="734218" cy="46910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3355181" y="4760119"/>
            <a:ext cx="576263" cy="649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5" grpId="0"/>
      <p:bldP spid="27656" grpId="0" animBg="1"/>
      <p:bldP spid="276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thin n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13" y="3044372"/>
            <a:ext cx="158432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787" y="420915"/>
            <a:ext cx="5854936" cy="147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927" y="1898423"/>
            <a:ext cx="1730034" cy="257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Joh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813629"/>
            <a:ext cx="34766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55164" y="2971348"/>
            <a:ext cx="175486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49211" y="2046400"/>
            <a:ext cx="1018669" cy="273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 descr="Sarah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27" y="4247697"/>
            <a:ext cx="302418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39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thin n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551" y="3846287"/>
            <a:ext cx="1214788" cy="218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0536" y="92586"/>
            <a:ext cx="250437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032" y="262732"/>
            <a:ext cx="1793374" cy="26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0" y="3176743"/>
            <a:ext cx="1098631" cy="34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510270" y="2880066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   </a:t>
            </a:r>
            <a:r>
              <a:rPr lang="en-US" altLang="zh-CN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tall and strong</a:t>
            </a:r>
            <a:endParaRPr lang="en-US" altLang="zh-CN" sz="2800" b="1" dirty="0">
              <a:solidFill>
                <a:srgbClr val="CC0099"/>
              </a:solidFill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6148" y="5929653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   </a:t>
            </a:r>
            <a:r>
              <a:rPr lang="en-US" altLang="zh-CN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short and thin</a:t>
            </a:r>
            <a:endParaRPr lang="en-US" altLang="zh-CN" sz="2800" b="1" dirty="0">
              <a:solidFill>
                <a:srgbClr val="CC0099"/>
              </a:solidFill>
            </a:endParaRP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032250" y="5670096"/>
            <a:ext cx="2952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           </a:t>
            </a:r>
            <a:r>
              <a:rPr lang="en-US" altLang="zh-CN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friendly</a:t>
            </a:r>
            <a:endParaRPr lang="en-US" altLang="zh-CN" sz="2800" b="1" dirty="0">
              <a:solidFill>
                <a:srgbClr val="CC0099"/>
              </a:solidFill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3849831" y="1260192"/>
            <a:ext cx="12239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   </a:t>
            </a:r>
            <a:r>
              <a:rPr lang="en-US" altLang="zh-CN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quiet</a:t>
            </a:r>
            <a:endParaRPr lang="en-US" altLang="zh-CN" sz="2800" b="1" dirty="0">
              <a:solidFill>
                <a:srgbClr val="CC0099"/>
              </a:solidFill>
            </a:endParaRPr>
          </a:p>
        </p:txBody>
      </p:sp>
      <p:pic>
        <p:nvPicPr>
          <p:cNvPr id="29705" name="Picture 10" descr="Sarah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59427"/>
            <a:ext cx="369570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49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thin n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551" y="3846287"/>
            <a:ext cx="1214788" cy="218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0536" y="92586"/>
            <a:ext cx="250437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032" y="262732"/>
            <a:ext cx="1793374" cy="26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0" y="3176743"/>
            <a:ext cx="1098631" cy="34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510270" y="2880066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   </a:t>
            </a:r>
            <a:r>
              <a:rPr lang="en-US" altLang="zh-CN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tall and strong</a:t>
            </a:r>
            <a:endParaRPr lang="en-US" altLang="zh-CN" sz="2800" b="1" dirty="0">
              <a:solidFill>
                <a:srgbClr val="CC0099"/>
              </a:solidFill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6148" y="5929653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   </a:t>
            </a:r>
            <a:r>
              <a:rPr lang="en-US" altLang="zh-CN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short and thin</a:t>
            </a:r>
            <a:endParaRPr lang="en-US" altLang="zh-CN" sz="2800" b="1" dirty="0">
              <a:solidFill>
                <a:srgbClr val="CC0099"/>
              </a:solidFill>
            </a:endParaRP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032250" y="5670096"/>
            <a:ext cx="2952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           </a:t>
            </a:r>
            <a:r>
              <a:rPr lang="en-US" altLang="zh-CN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friendly</a:t>
            </a:r>
            <a:endParaRPr lang="en-US" altLang="zh-CN" sz="2800" b="1" dirty="0">
              <a:solidFill>
                <a:srgbClr val="CC0099"/>
              </a:solidFill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3849831" y="1260192"/>
            <a:ext cx="12239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   </a:t>
            </a:r>
            <a:r>
              <a:rPr lang="en-US" altLang="zh-CN" sz="2800" b="1" dirty="0">
                <a:solidFill>
                  <a:srgbClr val="CC0099"/>
                </a:solidFill>
                <a:ea typeface="华文楷体" panose="02010600040101010101" pitchFamily="2" charset="-122"/>
              </a:rPr>
              <a:t>quiet</a:t>
            </a:r>
            <a:endParaRPr lang="en-US" altLang="zh-CN" sz="2800" b="1" dirty="0">
              <a:solidFill>
                <a:srgbClr val="CC0099"/>
              </a:solidFill>
            </a:endParaRPr>
          </a:p>
        </p:txBody>
      </p:sp>
      <p:pic>
        <p:nvPicPr>
          <p:cNvPr id="29705" name="Picture 10" descr="Sarah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59427"/>
            <a:ext cx="369570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38313" y="1513115"/>
            <a:ext cx="935037" cy="5175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Tom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083631" y="4680404"/>
            <a:ext cx="796925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Lily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46343" y="4778036"/>
            <a:ext cx="1119188" cy="51911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Li Lin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391694" y="1181611"/>
            <a:ext cx="2024062" cy="5175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Zhao Chen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089886" y="742667"/>
            <a:ext cx="1468437" cy="5175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Lu  Yao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612571" y="2193358"/>
            <a:ext cx="3918858" cy="24712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889336" y="2353583"/>
            <a:ext cx="3444875" cy="2265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0070C0"/>
                </a:solidFill>
              </a:rPr>
              <a:t>Who’s he / she?</a:t>
            </a:r>
          </a:p>
          <a:p>
            <a:pPr algn="l"/>
            <a:endParaRPr lang="en-US" altLang="zh-CN" sz="2800" b="1" dirty="0">
              <a:solidFill>
                <a:srgbClr val="0070C0"/>
              </a:solidFill>
            </a:endParaRPr>
          </a:p>
          <a:p>
            <a:pPr algn="l"/>
            <a:r>
              <a:rPr lang="en-US" altLang="zh-CN" sz="2800" b="1" dirty="0">
                <a:solidFill>
                  <a:srgbClr val="0070C0"/>
                </a:solidFill>
              </a:rPr>
              <a:t>His / Her name is…</a:t>
            </a:r>
          </a:p>
          <a:p>
            <a:pPr algn="l"/>
            <a:endParaRPr lang="en-US" altLang="zh-CN" sz="2800" b="1" dirty="0">
              <a:solidFill>
                <a:srgbClr val="0070C0"/>
              </a:solidFill>
            </a:endParaRPr>
          </a:p>
          <a:p>
            <a:pPr algn="l"/>
            <a:r>
              <a:rPr lang="en-US" altLang="zh-CN" sz="2800" b="1" dirty="0">
                <a:solidFill>
                  <a:srgbClr val="0070C0"/>
                </a:solidFill>
              </a:rPr>
              <a:t>He’s / She’s…</a:t>
            </a:r>
          </a:p>
        </p:txBody>
      </p:sp>
    </p:spTree>
    <p:extLst>
      <p:ext uri="{BB962C8B-B14F-4D97-AF65-F5344CB8AC3E}">
        <p14:creationId xmlns:p14="http://schemas.microsoft.com/office/powerpoint/2010/main" val="4041560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SC085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3" descr="short hair 复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49275"/>
            <a:ext cx="182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thin 复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静 复制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1860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07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1219200" y="3200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/>
              <a:t>BaiLing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3981450" y="3200400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/>
              <a:t>LiMing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553200" y="31242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/>
              <a:t>LiuYing 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2209800" y="60960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/>
              <a:t>ChenJie</a:t>
            </a: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5410200" y="6096000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/>
              <a:t>WuYifan</a:t>
            </a:r>
          </a:p>
        </p:txBody>
      </p:sp>
      <p:pic>
        <p:nvPicPr>
          <p:cNvPr id="31755" name="Picture 12" descr="000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4572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3" descr="2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23"/>
          <a:stretch/>
        </p:blipFill>
        <p:spPr bwMode="auto">
          <a:xfrm>
            <a:off x="0" y="-40005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AutoShape 14"/>
          <p:cNvSpPr>
            <a:spLocks noChangeArrowheads="1"/>
          </p:cNvSpPr>
          <p:nvPr/>
        </p:nvSpPr>
        <p:spPr bwMode="auto">
          <a:xfrm rot="20880000">
            <a:off x="1116013" y="620713"/>
            <a:ext cx="3775075" cy="950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</p:spPr>
        <p:txBody>
          <a:bodyPr wrap="none" lIns="90170" tIns="46990" rIns="90170" bIns="46990" anchor="ctr"/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ea typeface="仿宋" panose="02010609060101010101" pitchFamily="49" charset="-122"/>
              </a:rPr>
              <a:t>高，强壮</a:t>
            </a:r>
          </a:p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ea typeface="仿宋" panose="02010609060101010101" pitchFamily="49" charset="-122"/>
              </a:rPr>
              <a:t>                  矮，瘦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rot="1223948">
            <a:off x="6061075" y="849313"/>
            <a:ext cx="2703513" cy="889000"/>
          </a:xfrm>
          <a:prstGeom prst="roundRect">
            <a:avLst>
              <a:gd name="adj" fmla="val 0"/>
            </a:avLst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996633"/>
                </a:solidFill>
                <a:latin typeface="宋体" panose="02010600030101010101" pitchFamily="2" charset="-122"/>
              </a:rPr>
              <a:t>朋友   安静</a:t>
            </a:r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1681162" y="2930922"/>
            <a:ext cx="2857500" cy="919956"/>
          </a:xfrm>
          <a:prstGeom prst="wedgeRoundRectCallout">
            <a:avLst>
              <a:gd name="adj1" fmla="val 34292"/>
              <a:gd name="adj2" fmla="val 82520"/>
              <a:gd name="adj3" fmla="val 16667"/>
            </a:avLst>
          </a:prstGeom>
          <a:solidFill>
            <a:schemeClr val="bg1"/>
          </a:solidFill>
          <a:ln w="12700">
            <a:solidFill>
              <a:srgbClr val="00B050"/>
            </a:solidFill>
            <a:miter lim="800000"/>
          </a:ln>
          <a:effectLst/>
        </p:spPr>
        <p:txBody>
          <a:bodyPr lIns="90170" tIns="46990" rIns="90170" bIns="46990"/>
          <a:lstStyle/>
          <a:p>
            <a:pPr>
              <a:defRPr/>
            </a:pPr>
            <a:r>
              <a:rPr lang="zh-CN" altLang="en-US" sz="24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我有</a:t>
            </a:r>
            <a:r>
              <a:rPr lang="zh-CN" altLang="en-US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一</a:t>
            </a:r>
            <a:r>
              <a:rPr lang="zh-CN" altLang="en-US" sz="2400" b="1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个好朋友</a:t>
            </a:r>
            <a:r>
              <a:rPr lang="zh-CN" altLang="en-US" sz="24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。他很高也很强壮。</a:t>
            </a:r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>
            <a:off x="6056312" y="5285997"/>
            <a:ext cx="1420813" cy="486153"/>
          </a:xfrm>
          <a:prstGeom prst="wedgeRoundRectCallout">
            <a:avLst>
              <a:gd name="adj1" fmla="val -35319"/>
              <a:gd name="adj2" fmla="val -101238"/>
              <a:gd name="adj3" fmla="val 16667"/>
            </a:avLst>
          </a:prstGeom>
          <a:solidFill>
            <a:schemeClr val="bg1"/>
          </a:solidFill>
          <a:ln w="12700">
            <a:solidFill>
              <a:srgbClr val="00B050"/>
            </a:solidFill>
            <a:miter lim="800000"/>
          </a:ln>
          <a:effectLst/>
        </p:spPr>
        <p:txBody>
          <a:bodyPr lIns="90170" tIns="46990" rIns="90170" bIns="46990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" panose="02010609060101010101" pitchFamily="49" charset="-122"/>
              </a:rPr>
              <a:t>他是谁？</a:t>
            </a:r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3375025" y="5191919"/>
            <a:ext cx="2063749" cy="463550"/>
          </a:xfrm>
          <a:prstGeom prst="wedgeRoundRectCallout">
            <a:avLst>
              <a:gd name="adj1" fmla="val -10212"/>
              <a:gd name="adj2" fmla="val -94454"/>
              <a:gd name="adj3" fmla="val 16667"/>
            </a:avLst>
          </a:prstGeom>
          <a:solidFill>
            <a:schemeClr val="bg1"/>
          </a:solidFill>
          <a:ln w="12700">
            <a:solidFill>
              <a:srgbClr val="00B050"/>
            </a:solidFill>
            <a:miter lim="800000"/>
          </a:ln>
          <a:effectLst/>
        </p:spPr>
        <p:txBody>
          <a:bodyPr lIns="90170" tIns="46990" rIns="90170" bIns="46990"/>
          <a:lstStyle/>
          <a:p>
            <a:pPr>
              <a:defRPr/>
            </a:pPr>
            <a:r>
              <a:rPr lang="zh-CN" altLang="en-US" sz="2400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" panose="02010609060101010101" pitchFamily="49" charset="-122"/>
              </a:rPr>
              <a:t>他的名字</a:t>
            </a:r>
            <a:r>
              <a:rPr lang="zh-CN" altLang="en-US" sz="2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" panose="02010609060101010101" pitchFamily="49" charset="-122"/>
              </a:rPr>
              <a:t>叫</a:t>
            </a:r>
            <a:r>
              <a:rPr lang="en-US" altLang="zh-CN" sz="2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" panose="02010609060101010101" pitchFamily="49" charset="-122"/>
              </a:rPr>
              <a:t>…</a:t>
            </a:r>
            <a:endParaRPr lang="zh-CN" altLang="en-US" sz="2400" b="1" dirty="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66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bldLvl="0" animBg="1"/>
      <p:bldP spid="31759" grpId="0" bldLvl="0" animBg="1"/>
      <p:bldP spid="31760" grpId="0" bldLvl="0" animBg="1"/>
      <p:bldP spid="31761" grpId="0" bldLvl="0" animBg="1"/>
      <p:bldP spid="3176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510" y="807248"/>
            <a:ext cx="1034084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598737" y="1622946"/>
            <a:ext cx="182086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dirty="0"/>
              <a:t>she 她</a:t>
            </a:r>
          </a:p>
        </p:txBody>
      </p:sp>
      <p:pic>
        <p:nvPicPr>
          <p:cNvPr id="32772" name="Picture 4" descr="Joh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895350"/>
            <a:ext cx="2406650" cy="23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179343" y="1622946"/>
            <a:ext cx="17367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dirty="0"/>
              <a:t>he 他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179343" y="2522869"/>
            <a:ext cx="16668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b="1" dirty="0"/>
              <a:t>his 他的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598737" y="2522869"/>
            <a:ext cx="172085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b="1" dirty="0"/>
              <a:t>her她的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904875" y="4476459"/>
            <a:ext cx="386715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dirty="0"/>
              <a:t>her name....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991100" y="4476459"/>
            <a:ext cx="2938463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dirty="0"/>
              <a:t>his name...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904875" y="5294830"/>
            <a:ext cx="356235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dirty="0"/>
              <a:t>She is =she's 她是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991100" y="5294830"/>
            <a:ext cx="35433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dirty="0"/>
              <a:t>He is = He's 他是</a:t>
            </a:r>
          </a:p>
        </p:txBody>
      </p:sp>
    </p:spTree>
    <p:extLst>
      <p:ext uri="{BB962C8B-B14F-4D97-AF65-F5344CB8AC3E}">
        <p14:creationId xmlns:p14="http://schemas.microsoft.com/office/powerpoint/2010/main" val="201002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ldLvl="0"/>
      <p:bldP spid="32773" grpId="0" bldLvl="0"/>
      <p:bldP spid="32774" grpId="0" bldLvl="0"/>
      <p:bldP spid="32775" grpId="0" bldLvl="0"/>
      <p:bldP spid="32776" grpId="0" bldLvl="0"/>
      <p:bldP spid="32778" grpId="0" bldLvl="0"/>
      <p:bldP spid="32779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FR_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53394" y="1830388"/>
            <a:ext cx="5637212" cy="166199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3200" dirty="0"/>
              <a:t>Who’s he?      </a:t>
            </a:r>
            <a:r>
              <a:rPr lang="zh-CN" altLang="en-US" sz="3200" b="1" dirty="0"/>
              <a:t>他是谁</a:t>
            </a:r>
            <a:r>
              <a:rPr lang="zh-CN" altLang="en-US" sz="3200" dirty="0" smtClean="0"/>
              <a:t>？</a:t>
            </a:r>
            <a:endParaRPr lang="zh-CN" altLang="en-US" sz="3200" dirty="0"/>
          </a:p>
          <a:p>
            <a:pPr algn="l"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His</a:t>
            </a:r>
            <a:r>
              <a:rPr lang="en-US" altLang="zh-CN" sz="3200" dirty="0"/>
              <a:t> name is….</a:t>
            </a:r>
            <a:r>
              <a:rPr lang="zh-CN" altLang="en-US" sz="3200" b="1" dirty="0">
                <a:solidFill>
                  <a:srgbClr val="FF0000"/>
                </a:solidFill>
              </a:rPr>
              <a:t>他的</a:t>
            </a:r>
            <a:r>
              <a:rPr lang="zh-CN" altLang="en-US" sz="3200" dirty="0"/>
              <a:t>名字是</a:t>
            </a:r>
            <a:r>
              <a:rPr lang="en-US" altLang="zh-CN" sz="3200" dirty="0"/>
              <a:t>…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53394" y="3846513"/>
            <a:ext cx="5637212" cy="166199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3200" dirty="0"/>
              <a:t>Who’s </a:t>
            </a:r>
            <a:r>
              <a:rPr lang="en-US" altLang="zh-CN" sz="3200" b="1" dirty="0"/>
              <a:t>she</a:t>
            </a:r>
            <a:r>
              <a:rPr lang="en-US" altLang="zh-CN" sz="3200" dirty="0"/>
              <a:t>?    </a:t>
            </a:r>
            <a:r>
              <a:rPr lang="zh-CN" altLang="en-US" sz="3200" b="1" dirty="0"/>
              <a:t>她是谁</a:t>
            </a:r>
            <a:r>
              <a:rPr lang="zh-CN" altLang="en-US" sz="3200" dirty="0" smtClean="0"/>
              <a:t>？</a:t>
            </a:r>
            <a:endParaRPr lang="zh-CN" altLang="en-US" sz="3200" dirty="0"/>
          </a:p>
          <a:p>
            <a:pPr algn="l"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Her</a:t>
            </a:r>
            <a:r>
              <a:rPr lang="en-US" altLang="zh-CN" sz="3200" dirty="0"/>
              <a:t> name is…. </a:t>
            </a:r>
            <a:r>
              <a:rPr lang="zh-CN" altLang="en-US" sz="3200" b="1" dirty="0">
                <a:solidFill>
                  <a:srgbClr val="FF0000"/>
                </a:solidFill>
              </a:rPr>
              <a:t>她的</a:t>
            </a:r>
            <a:r>
              <a:rPr lang="zh-CN" altLang="en-US" sz="3200" dirty="0"/>
              <a:t>名字是</a:t>
            </a:r>
            <a:r>
              <a:rPr lang="en-US" altLang="zh-CN" sz="3200" dirty="0"/>
              <a:t>…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511426" y="847606"/>
            <a:ext cx="4308474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6999"/>
                    </a:srgbClr>
                  </a:outerShdw>
                </a:effectLst>
                <a:latin typeface="宋体" panose="02010600030101010101" pitchFamily="2" charset="-122"/>
              </a:rPr>
              <a:t>读一读，比较一下</a:t>
            </a:r>
          </a:p>
        </p:txBody>
      </p:sp>
    </p:spTree>
    <p:extLst>
      <p:ext uri="{BB962C8B-B14F-4D97-AF65-F5344CB8AC3E}">
        <p14:creationId xmlns:p14="http://schemas.microsoft.com/office/powerpoint/2010/main" val="15798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ldLvl="0" animBg="1"/>
      <p:bldP spid="3379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_Happy Birthday_ Variations_  Variation Nach Joseph Haydn - Kremerata Baltica. Gidon Kremer.mp3" descr="_Happy Birthday_ Variations_  Variation Nach Joseph Haydn - Kremerata Baltic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9" y="2163396"/>
            <a:ext cx="721458" cy="72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Joh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8917" r="25378"/>
          <a:stretch/>
        </p:blipFill>
        <p:spPr bwMode="auto">
          <a:xfrm>
            <a:off x="1324708" y="3200400"/>
            <a:ext cx="2672862" cy="3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3354697" y="1147067"/>
            <a:ext cx="5377758" cy="2738027"/>
          </a:xfrm>
          <a:prstGeom prst="wedgeRoundRectCallout">
            <a:avLst>
              <a:gd name="adj1" fmla="val -41706"/>
              <a:gd name="adj2" fmla="val 707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534596" y="2429768"/>
            <a:ext cx="5054351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friends</a:t>
            </a:r>
            <a:r>
              <a:rPr lang="en-US" altLang="zh-CN" sz="3200" dirty="0"/>
              <a:t> will </a:t>
            </a:r>
            <a:r>
              <a:rPr lang="en-US" altLang="zh-CN" sz="3200" dirty="0" smtClean="0"/>
              <a:t>visit(</a:t>
            </a:r>
            <a:r>
              <a:rPr lang="zh-CN" altLang="en-US" sz="3200" dirty="0" smtClean="0"/>
              <a:t>拜访</a:t>
            </a:r>
            <a:r>
              <a:rPr lang="en-US" altLang="zh-CN" sz="3200" dirty="0" smtClean="0"/>
              <a:t>)me</a:t>
            </a:r>
            <a:r>
              <a:rPr lang="en-US" altLang="zh-CN" sz="3200" dirty="0"/>
              <a:t>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34596" y="3071116"/>
            <a:ext cx="3883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200" dirty="0"/>
              <a:t>Let’s welcome them.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534596" y="1147068"/>
            <a:ext cx="4084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200" dirty="0"/>
              <a:t>I have many </a:t>
            </a:r>
            <a:r>
              <a:rPr lang="en-US" altLang="zh-CN" sz="3200" b="1" dirty="0">
                <a:solidFill>
                  <a:srgbClr val="FF0000"/>
                </a:solidFill>
              </a:rPr>
              <a:t>friends</a:t>
            </a:r>
            <a:r>
              <a:rPr lang="en-US" altLang="zh-CN" sz="3200" dirty="0"/>
              <a:t> 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534596" y="1788418"/>
            <a:ext cx="4040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200"/>
              <a:t>Today is my birthday.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29992"/>
            <a:ext cx="5486400" cy="11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62" fill="hold"/>
                                        <p:tgtEl>
                                          <p:spTgt spid="6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4"/>
                </p:tgtEl>
              </p:cMediaNode>
            </p:audio>
          </p:childTnLst>
        </p:cTn>
      </p:par>
    </p:tnLst>
    <p:bldLst>
      <p:bldP spid="3" grpId="0" animBg="1"/>
      <p:bldP spid="6152" grpId="0" bldLvl="0"/>
      <p:bldP spid="6149" grpId="0" bldLvl="0"/>
      <p:bldP spid="6150" grpId="0" bldLvl="0"/>
      <p:bldP spid="6151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~F{DJJ0JPAPL1~`(9A~%5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2" t="-1852" r="-423" b="12962"/>
          <a:stretch>
            <a:fillRect/>
          </a:stretch>
        </p:blipFill>
        <p:spPr bwMode="auto">
          <a:xfrm>
            <a:off x="7216782" y="2107960"/>
            <a:ext cx="1680210" cy="19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/>
          <a:stretch/>
        </p:blipFill>
        <p:spPr bwMode="auto">
          <a:xfrm>
            <a:off x="7439243" y="4454032"/>
            <a:ext cx="1235288" cy="217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110914142646a93a08ea8be3ad_jpg_thumb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BEBFBA"/>
              </a:clrFrom>
              <a:clrTo>
                <a:srgbClr val="BEBF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22202" r="11755" b="27953"/>
          <a:stretch/>
        </p:blipFill>
        <p:spPr bwMode="auto">
          <a:xfrm>
            <a:off x="335827" y="3383427"/>
            <a:ext cx="1405732" cy="19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019336" y="1319584"/>
            <a:ext cx="6938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She is quiet. She has long hair. Who is she?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32970" y="5424881"/>
            <a:ext cx="704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He is strong. He has a big mouth. Who is he?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775534" y="4084421"/>
            <a:ext cx="7330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She is thin. She has two big eyes. Who is she?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35827" y="2837248"/>
            <a:ext cx="696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CC3300"/>
                </a:solidFill>
                <a:latin typeface="Comic Sans MS" panose="030F0702030302020204" pitchFamily="66" charset="0"/>
              </a:rPr>
              <a:t>She has short hair. She is nice. Who is she?</a:t>
            </a:r>
          </a:p>
        </p:txBody>
      </p:sp>
      <p:pic>
        <p:nvPicPr>
          <p:cNvPr id="34829" name="Picture 14" descr="1f178a82b9014a909aade451a8773912b21bee4f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27" y="811155"/>
            <a:ext cx="1655764" cy="1706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30937" y="132118"/>
            <a:ext cx="3082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</a:rPr>
              <a:t>Who is he/she?</a:t>
            </a:r>
          </a:p>
        </p:txBody>
      </p:sp>
    </p:spTree>
    <p:extLst>
      <p:ext uri="{BB962C8B-B14F-4D97-AF65-F5344CB8AC3E}">
        <p14:creationId xmlns:p14="http://schemas.microsoft.com/office/powerpoint/2010/main" val="32050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R_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214438" y="587482"/>
            <a:ext cx="6913562" cy="19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00CC"/>
                </a:solidFill>
              </a:rPr>
              <a:t>Write and talk about your friends.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00CC"/>
                </a:solidFill>
              </a:rPr>
              <a:t> (</a:t>
            </a:r>
            <a:r>
              <a:rPr lang="zh-CN" altLang="en-US" sz="2800" b="1" dirty="0">
                <a:solidFill>
                  <a:srgbClr val="0000CC"/>
                </a:solidFill>
              </a:rPr>
              <a:t>写一写，并讨论一下你的朋友</a:t>
            </a:r>
            <a:r>
              <a:rPr lang="en-US" altLang="zh-CN" sz="2800" b="1" dirty="0">
                <a:solidFill>
                  <a:srgbClr val="0000CC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00CC"/>
                </a:solidFill>
              </a:rPr>
              <a:t>  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692275" y="1890713"/>
            <a:ext cx="6264275" cy="36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FF33CC"/>
                </a:solidFill>
              </a:rPr>
              <a:t>My </a:t>
            </a:r>
            <a:r>
              <a:rPr lang="en-US" altLang="zh-CN" sz="3200" b="1" dirty="0">
                <a:solidFill>
                  <a:srgbClr val="FF33CC"/>
                </a:solidFill>
              </a:rPr>
              <a:t>friend</a:t>
            </a:r>
          </a:p>
          <a:p>
            <a:pPr algn="l">
              <a:lnSpc>
                <a:spcPct val="150000"/>
              </a:lnSpc>
            </a:pPr>
            <a:r>
              <a:rPr lang="en-US" altLang="zh-CN" sz="3200" dirty="0"/>
              <a:t>I have a good friend</a:t>
            </a:r>
            <a:r>
              <a:rPr lang="en-US" altLang="zh-CN" sz="3200" dirty="0" smtClean="0"/>
              <a:t>.</a:t>
            </a:r>
            <a:endParaRPr lang="en-US" altLang="zh-CN" sz="3200" dirty="0"/>
          </a:p>
          <a:p>
            <a:pPr algn="l">
              <a:lnSpc>
                <a:spcPct val="150000"/>
              </a:lnSpc>
            </a:pPr>
            <a:r>
              <a:rPr lang="en-US" altLang="zh-CN" sz="3200" dirty="0"/>
              <a:t>Her / His name </a:t>
            </a:r>
            <a:r>
              <a:rPr lang="en-US" altLang="zh-CN" sz="3200" dirty="0" smtClean="0"/>
              <a:t>is</a:t>
            </a:r>
            <a:endParaRPr lang="en-US" altLang="zh-CN" sz="3200" dirty="0"/>
          </a:p>
          <a:p>
            <a:pPr algn="l">
              <a:lnSpc>
                <a:spcPct val="150000"/>
              </a:lnSpc>
            </a:pPr>
            <a:r>
              <a:rPr lang="en-US" altLang="zh-CN" sz="3200" dirty="0"/>
              <a:t>She’s / He’s </a:t>
            </a:r>
          </a:p>
          <a:p>
            <a:pPr algn="l">
              <a:lnSpc>
                <a:spcPct val="150000"/>
              </a:lnSpc>
            </a:pPr>
            <a:r>
              <a:rPr lang="en-US" altLang="zh-CN" sz="3200" dirty="0"/>
              <a:t>She’s / He’s </a:t>
            </a: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5347758" y="358193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5347758" y="3724805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5347758" y="3869267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5347758" y="401373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4349750" y="42926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4349750" y="4437063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4349750" y="4581525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4349750" y="47244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4349750" y="504825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>
            <a:off x="4349750" y="5192713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4349750" y="5335588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>
            <a:off x="4349750" y="548005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5856" name="Picture 1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90613"/>
            <a:ext cx="12239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4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 descr="2012083110293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6407150" y="836613"/>
            <a:ext cx="273685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800" b="1">
                <a:solidFill>
                  <a:srgbClr val="080808"/>
                </a:solidFill>
              </a:rPr>
              <a:t>  </a:t>
            </a:r>
            <a:r>
              <a:rPr lang="zh-CN" altLang="en-US" sz="7200" b="1">
                <a:solidFill>
                  <a:srgbClr val="006600"/>
                </a:solidFill>
              </a:rPr>
              <a:t>小结</a:t>
            </a:r>
          </a:p>
          <a:p>
            <a:pPr algn="l">
              <a:spcBef>
                <a:spcPct val="50000"/>
              </a:spcBef>
            </a:pPr>
            <a:r>
              <a:rPr lang="zh-CN" altLang="en-US" b="1">
                <a:solidFill>
                  <a:srgbClr val="080808"/>
                </a:solidFill>
              </a:rPr>
              <a:t>                     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025775" y="2606675"/>
            <a:ext cx="5618163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3200" b="1"/>
              <a:t>tall </a:t>
            </a:r>
            <a:r>
              <a:rPr lang="en-US" altLang="zh-CN" sz="3200" b="1" smtClean="0"/>
              <a:t>-- short     </a:t>
            </a:r>
            <a:r>
              <a:rPr lang="en-US" altLang="zh-CN" sz="3200" b="1" dirty="0"/>
              <a:t>strong --  thin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smtClean="0"/>
              <a:t>friendly         </a:t>
            </a:r>
            <a:r>
              <a:rPr lang="en-US" altLang="zh-CN" sz="3200" b="1" smtClean="0"/>
              <a:t>  </a:t>
            </a:r>
            <a:r>
              <a:rPr lang="en-US" altLang="zh-CN" sz="3200" b="1" dirty="0" smtClean="0"/>
              <a:t>quiet</a:t>
            </a:r>
            <a:endParaRPr lang="en-US" altLang="zh-CN" sz="3200" b="1" dirty="0"/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</a:rPr>
              <a:t>I have a good friend.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</a:rPr>
              <a:t>He\She is …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</a:rPr>
              <a:t>His\Her name </a:t>
            </a:r>
            <a:r>
              <a:rPr lang="en-US" altLang="zh-CN" sz="3200" b="1">
                <a:solidFill>
                  <a:srgbClr val="006600"/>
                </a:solidFill>
              </a:rPr>
              <a:t>is </a:t>
            </a:r>
            <a:r>
              <a:rPr lang="en-US" altLang="zh-CN" sz="3200" b="1" smtClean="0">
                <a:solidFill>
                  <a:srgbClr val="006600"/>
                </a:solidFill>
              </a:rPr>
              <a:t>…</a:t>
            </a:r>
            <a:endParaRPr lang="en-US" altLang="zh-CN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" y="247650"/>
            <a:ext cx="9139048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-9451975" y="-32197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5698" bIns="0"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-422275" y="37209413"/>
            <a:ext cx="24193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ctr"/>
            <a:r>
              <a:rPr lang="en-US" altLang="zh-CN" sz="900">
                <a:solidFill>
                  <a:srgbClr val="999999"/>
                </a:solidFill>
              </a:rPr>
              <a:t>A life without a friend is a life without a sun.  </a:t>
            </a:r>
          </a:p>
          <a:p>
            <a:pPr algn="l" eaLnBrk="0" hangingPunct="0"/>
            <a:endParaRPr lang="zh-CN" altLang="en-US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-422275" y="39062025"/>
            <a:ext cx="20002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ctr"/>
            <a:r>
              <a:rPr lang="zh-CN" altLang="en-US" sz="900">
                <a:solidFill>
                  <a:srgbClr val="999999"/>
                </a:solidFill>
              </a:rPr>
              <a:t>人生在世无朋友，犹如生活无太阳。</a:t>
            </a:r>
          </a:p>
          <a:p>
            <a:pPr algn="l" eaLnBrk="0" hangingPunct="0"/>
            <a:endParaRPr lang="zh-CN" altLang="en-US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8361025" y="39062025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ctr"/>
            <a:r>
              <a:rPr lang="zh-CN" altLang="en-US" sz="900">
                <a:solidFill>
                  <a:srgbClr val="999999"/>
                </a:solidFill>
              </a:rPr>
              <a:t>  </a:t>
            </a:r>
            <a:endParaRPr lang="zh-CN" altLang="en-US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-9451975" y="-32197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5698" bIns="0"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-422275" y="37209413"/>
            <a:ext cx="24193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ctr"/>
            <a:r>
              <a:rPr lang="en-US" altLang="zh-CN" sz="900">
                <a:solidFill>
                  <a:srgbClr val="999999"/>
                </a:solidFill>
              </a:rPr>
              <a:t>A life without a friend is a life without a sun.  </a:t>
            </a:r>
          </a:p>
          <a:p>
            <a:pPr algn="l" eaLnBrk="0" hangingPunct="0"/>
            <a:endParaRPr lang="zh-CN" altLang="en-US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-422275" y="39062025"/>
            <a:ext cx="20002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ctr"/>
            <a:r>
              <a:rPr lang="zh-CN" altLang="en-US" sz="900">
                <a:solidFill>
                  <a:srgbClr val="999999"/>
                </a:solidFill>
              </a:rPr>
              <a:t>人生在世无朋友，犹如生活无太阳。</a:t>
            </a:r>
          </a:p>
          <a:p>
            <a:pPr algn="l" eaLnBrk="0" hangingPunct="0"/>
            <a:endParaRPr lang="zh-CN" altLang="en-US"/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18361025" y="39062025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ctr"/>
            <a:r>
              <a:rPr lang="zh-CN" altLang="en-US" sz="900">
                <a:solidFill>
                  <a:srgbClr val="999999"/>
                </a:solidFill>
              </a:rPr>
              <a:t>  </a:t>
            </a:r>
            <a:endParaRPr lang="zh-CN" altLang="en-US"/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1668463" y="2434364"/>
            <a:ext cx="6144439" cy="29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altLang="zh-CN" sz="2400" i="1" dirty="0">
                <a:solidFill>
                  <a:srgbClr val="CC0099"/>
                </a:solidFill>
              </a:rPr>
              <a:t>A life without a friend is a life without a sun. </a:t>
            </a:r>
          </a:p>
          <a:p>
            <a:pPr algn="l">
              <a:lnSpc>
                <a:spcPct val="200000"/>
              </a:lnSpc>
            </a:pPr>
            <a:r>
              <a:rPr lang="zh-CN" altLang="en-US" sz="2400" b="1" dirty="0"/>
              <a:t>人生在世无朋友，犹如生活无太阳</a:t>
            </a:r>
            <a:r>
              <a:rPr lang="zh-CN" altLang="en-US" sz="2400" b="1" dirty="0" smtClean="0"/>
              <a:t>。</a:t>
            </a:r>
            <a:endParaRPr lang="zh-CN" altLang="en-US" sz="2400" dirty="0"/>
          </a:p>
          <a:p>
            <a:pPr algn="l">
              <a:lnSpc>
                <a:spcPct val="200000"/>
              </a:lnSpc>
            </a:pP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006600"/>
                </a:solidFill>
              </a:rPr>
              <a:t>A friend in need is a friend indeed</a:t>
            </a:r>
            <a:r>
              <a:rPr lang="en-US" altLang="zh-CN" sz="2400" dirty="0"/>
              <a:t>.  </a:t>
            </a:r>
          </a:p>
          <a:p>
            <a:pPr algn="l">
              <a:lnSpc>
                <a:spcPct val="200000"/>
              </a:lnSpc>
            </a:pPr>
            <a:r>
              <a:rPr lang="en-US" altLang="zh-CN" sz="2400" b="1" dirty="0"/>
              <a:t> </a:t>
            </a:r>
            <a:r>
              <a:rPr lang="zh-CN" altLang="en-US" sz="2400" b="1" dirty="0"/>
              <a:t>共患难的朋友才是真朋友。</a:t>
            </a:r>
          </a:p>
        </p:txBody>
      </p:sp>
    </p:spTree>
    <p:extLst>
      <p:ext uri="{BB962C8B-B14F-4D97-AF65-F5344CB8AC3E}">
        <p14:creationId xmlns:p14="http://schemas.microsoft.com/office/powerpoint/2010/main" val="26894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86759" y="2596634"/>
            <a:ext cx="2970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/>
              <a:t>1.完成抄写本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zh-CN" altLang="en-US" sz="3600" dirty="0" smtClean="0"/>
              <a:t>2</a:t>
            </a:r>
            <a:r>
              <a:rPr lang="zh-CN" altLang="en-US" sz="3600" dirty="0"/>
              <a:t>.完成作业本。</a:t>
            </a:r>
          </a:p>
        </p:txBody>
      </p:sp>
      <p:sp>
        <p:nvSpPr>
          <p:cNvPr id="3" name="矩形 2"/>
          <p:cNvSpPr/>
          <p:nvPr/>
        </p:nvSpPr>
        <p:spPr>
          <a:xfrm>
            <a:off x="3393376" y="1600885"/>
            <a:ext cx="2357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27702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6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guanmen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456" r="21446" b="2864"/>
          <a:stretch/>
        </p:blipFill>
        <p:spPr bwMode="auto">
          <a:xfrm>
            <a:off x="4981575" y="1453356"/>
            <a:ext cx="18097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labad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748756"/>
            <a:ext cx="13684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748756"/>
            <a:ext cx="576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ohn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8917" r="25378"/>
          <a:stretch/>
        </p:blipFill>
        <p:spPr bwMode="auto">
          <a:xfrm>
            <a:off x="1324708" y="3200400"/>
            <a:ext cx="2672862" cy="3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9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4525" y="1202252"/>
            <a:ext cx="3032126" cy="301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825" y="60213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040" y="2228850"/>
            <a:ext cx="1254834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146800" y="27654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/>
              <a:t>Tom</a:t>
            </a:r>
          </a:p>
        </p:txBody>
      </p:sp>
      <p:pic>
        <p:nvPicPr>
          <p:cNvPr id="8" name="Picture 2" descr="John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8917" r="25378"/>
          <a:stretch/>
        </p:blipFill>
        <p:spPr bwMode="auto">
          <a:xfrm>
            <a:off x="1324708" y="3200400"/>
            <a:ext cx="2672862" cy="3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5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0213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John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8917" r="25378"/>
          <a:stretch/>
        </p:blipFill>
        <p:spPr bwMode="auto">
          <a:xfrm>
            <a:off x="1324708" y="3200400"/>
            <a:ext cx="2672862" cy="33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2661139" y="5357813"/>
            <a:ext cx="4252913" cy="663575"/>
            <a:chOff x="320" y="131"/>
            <a:chExt cx="2679" cy="418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320" y="131"/>
              <a:ext cx="2490" cy="418"/>
            </a:xfrm>
            <a:prstGeom prst="wedgeRoundRectCallout">
              <a:avLst>
                <a:gd name="adj1" fmla="val -39649"/>
                <a:gd name="adj2" fmla="val -82206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71" y="145"/>
              <a:ext cx="26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dirty="0">
                  <a:solidFill>
                    <a:srgbClr val="FF0000"/>
                  </a:solidFill>
                </a:rPr>
                <a:t>His</a:t>
              </a:r>
              <a:r>
                <a:rPr lang="en-US" altLang="zh-CN" sz="3600" b="1" dirty="0"/>
                <a:t> </a:t>
              </a:r>
              <a:r>
                <a:rPr lang="en-US" altLang="zh-CN" sz="3600" dirty="0"/>
                <a:t>name is Tom.   </a:t>
              </a: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4525" y="1202252"/>
            <a:ext cx="3032126" cy="301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146800" y="27654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/>
              <a:t>Tom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040" y="2228850"/>
            <a:ext cx="1254834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635" y="1495425"/>
            <a:ext cx="2178779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9525" y="2581870"/>
            <a:ext cx="4106445" cy="18466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 smtClean="0"/>
              <a:t>He’s </a:t>
            </a:r>
            <a:r>
              <a:rPr lang="en-US" altLang="zh-CN" sz="3600" b="1" u="sng" dirty="0">
                <a:solidFill>
                  <a:srgbClr val="FF0000"/>
                </a:solidFill>
              </a:rPr>
              <a:t>tall and </a:t>
            </a:r>
            <a:r>
              <a:rPr lang="en-US" altLang="zh-CN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strong</a:t>
            </a:r>
            <a:r>
              <a:rPr lang="en-US" altLang="zh-CN" sz="3600" b="1" u="sng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600" b="1" dirty="0"/>
              <a:t>他</a:t>
            </a:r>
            <a:r>
              <a:rPr lang="zh-CN" altLang="en-US" sz="3600" b="1" dirty="0">
                <a:solidFill>
                  <a:srgbClr val="FF0000"/>
                </a:solidFill>
              </a:rPr>
              <a:t>又高又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强壮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19525" y="2011363"/>
            <a:ext cx="3011487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strong  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强壮的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44675" y="30416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0070C0"/>
                </a:solidFill>
              </a:rPr>
              <a:t>Tom</a:t>
            </a:r>
          </a:p>
        </p:txBody>
      </p:sp>
    </p:spTree>
    <p:extLst>
      <p:ext uri="{BB962C8B-B14F-4D97-AF65-F5344CB8AC3E}">
        <p14:creationId xmlns:p14="http://schemas.microsoft.com/office/powerpoint/2010/main" val="5223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:\Users\Administrator\Desktop\图片1_副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10" y="1504950"/>
            <a:ext cx="299653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矩形 2"/>
          <p:cNvSpPr>
            <a:spLocks noChangeArrowheads="1"/>
          </p:cNvSpPr>
          <p:nvPr/>
        </p:nvSpPr>
        <p:spPr bwMode="auto">
          <a:xfrm>
            <a:off x="4171950" y="2210358"/>
            <a:ext cx="3974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800" b="1" dirty="0">
                <a:latin typeface="Comic Sans MS" panose="030F0702030302020204" pitchFamily="66" charset="0"/>
              </a:rPr>
              <a:t>I have 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good friend</a:t>
            </a:r>
            <a:r>
              <a:rPr lang="en-US" altLang="zh-CN" sz="2800" b="1" dirty="0">
                <a:latin typeface="Comic Sans MS" panose="030F0702030302020204" pitchFamily="66" charset="0"/>
              </a:rPr>
              <a:t>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1270" name="矩形 5"/>
          <p:cNvSpPr>
            <a:spLocks noChangeArrowheads="1"/>
          </p:cNvSpPr>
          <p:nvPr/>
        </p:nvSpPr>
        <p:spPr bwMode="auto">
          <a:xfrm>
            <a:off x="4171950" y="2762250"/>
            <a:ext cx="44262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He’s</a:t>
            </a:r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tall</a:t>
            </a:r>
            <a:r>
              <a:rPr lang="en-US" altLang="zh-CN" sz="2800" b="1" dirty="0">
                <a:latin typeface="Comic Sans MS" panose="030F0702030302020204" pitchFamily="66" charset="0"/>
              </a:rPr>
              <a:t> and </a:t>
            </a:r>
            <a:r>
              <a:rPr lang="en-US" altLang="zh-CN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strong</a:t>
            </a:r>
            <a:r>
              <a:rPr lang="en-US" altLang="zh-CN" sz="2800" b="1" dirty="0">
                <a:latin typeface="Comic Sans MS" panose="030F0702030302020204" pitchFamily="66" charset="0"/>
              </a:rPr>
              <a:t>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6730343" y="3342814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强壮的</a:t>
            </a: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4171950" y="3927589"/>
            <a:ext cx="5943600" cy="1983762"/>
            <a:chOff x="-685800" y="-916350"/>
            <a:chExt cx="5943600" cy="1983150"/>
          </a:xfrm>
          <a:noFill/>
        </p:grpSpPr>
        <p:sp>
          <p:nvSpPr>
            <p:cNvPr id="11272" name="矩形 3"/>
            <p:cNvSpPr>
              <a:spLocks noChangeArrowheads="1"/>
            </p:cNvSpPr>
            <p:nvPr/>
          </p:nvSpPr>
          <p:spPr bwMode="auto">
            <a:xfrm>
              <a:off x="0" y="0"/>
              <a:ext cx="5257800" cy="1066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endParaRPr lang="zh-CN" altLang="en-US" sz="1200"/>
            </a:p>
          </p:txBody>
        </p:sp>
        <p:sp>
          <p:nvSpPr>
            <p:cNvPr id="11273" name="TextBox 8"/>
            <p:cNvSpPr txBox="1">
              <a:spLocks noChangeArrowheads="1"/>
            </p:cNvSpPr>
            <p:nvPr/>
          </p:nvSpPr>
          <p:spPr bwMode="auto">
            <a:xfrm>
              <a:off x="-685800" y="-916350"/>
              <a:ext cx="2151551" cy="5230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en-US" altLang="zh-CN" sz="2800" b="1" dirty="0">
                  <a:latin typeface="Comic Sans MS" panose="030F0702030302020204" pitchFamily="66" charset="0"/>
                </a:rPr>
                <a:t>Who is he?</a:t>
              </a:r>
              <a:endParaRPr lang="zh-CN" altLang="en-US" sz="28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4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矩形 7"/>
          <p:cNvSpPr>
            <a:spLocks noChangeArrowheads="1"/>
          </p:cNvSpPr>
          <p:nvPr/>
        </p:nvSpPr>
        <p:spPr bwMode="auto">
          <a:xfrm>
            <a:off x="4519613" y="2659743"/>
            <a:ext cx="2151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800" b="1" dirty="0">
                <a:latin typeface="Comic Sans MS" panose="030F0702030302020204" pitchFamily="66" charset="0"/>
              </a:rPr>
              <a:t>Who is he?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4519613" y="3643086"/>
            <a:ext cx="3911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His</a:t>
            </a:r>
            <a:r>
              <a:rPr lang="en-US" altLang="zh-CN" sz="2800" b="1" dirty="0">
                <a:latin typeface="Comic Sans MS" panose="030F0702030302020204" pitchFamily="66" charset="0"/>
              </a:rPr>
              <a:t> name is Yao Ming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C:\Users\Administrator\Desktop\chenhc_bgekek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10" y="1504950"/>
            <a:ext cx="3035723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0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593</Words>
  <Application>Microsoft Office PowerPoint</Application>
  <PresentationFormat>全屏显示(4:3)</PresentationFormat>
  <Paragraphs>147</Paragraphs>
  <Slides>35</Slides>
  <Notes>0</Notes>
  <HiddenSlides>0</HiddenSlides>
  <MMClips>11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Dotum</vt:lpstr>
      <vt:lpstr>等线</vt:lpstr>
      <vt:lpstr>等线 Light</vt:lpstr>
      <vt:lpstr>仿宋</vt:lpstr>
      <vt:lpstr>华文楷体</vt:lpstr>
      <vt:lpstr>华文细黑</vt:lpstr>
      <vt:lpstr>楷体</vt:lpstr>
      <vt:lpstr>思源黑体 CN Regular</vt:lpstr>
      <vt:lpstr>宋体</vt:lpstr>
      <vt:lpstr>微软雅黑</vt:lpstr>
      <vt:lpstr>Arial</vt:lpstr>
      <vt:lpstr>Calibri</vt:lpstr>
      <vt:lpstr>Calibri Light</vt:lpstr>
      <vt:lpstr>Comic Sans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quiet 安静的；文静的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43</cp:revision>
  <dcterms:created xsi:type="dcterms:W3CDTF">2018-09-04T08:11:14Z</dcterms:created>
  <dcterms:modified xsi:type="dcterms:W3CDTF">2018-09-16T08:47:51Z</dcterms:modified>
</cp:coreProperties>
</file>