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69" r:id="rId3"/>
    <p:sldId id="298" r:id="rId4"/>
    <p:sldId id="299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280" r:id="rId13"/>
    <p:sldId id="263" r:id="rId14"/>
    <p:sldId id="260" r:id="rId15"/>
    <p:sldId id="261" r:id="rId16"/>
  </p:sldIdLst>
  <p:sldSz cx="9144000" cy="5143500" type="screen16x9"/>
  <p:notesSz cx="6858000" cy="9144000"/>
  <p:embeddedFontLst>
    <p:embeddedFont>
      <p:font typeface="方正大黑_GBK" panose="03000509000000000000" pitchFamily="65" charset="-122"/>
      <p:regular r:id="rId17"/>
    </p:embeddedFont>
    <p:embeddedFont>
      <p:font typeface="方正准圆_GBK" panose="03000509000000000000" pitchFamily="65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方正小标宋_GBK" panose="03000509000000000000" pitchFamily="65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方正大标宋_GBK" panose="03000509000000000000" pitchFamily="65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仿宋" panose="02010609060101010101" pitchFamily="49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2"/>
    <a:srgbClr val="FF5D5D"/>
    <a:srgbClr val="002060"/>
    <a:srgbClr val="619F70"/>
    <a:srgbClr val="A5CBED"/>
    <a:srgbClr val="88BAE8"/>
    <a:srgbClr val="6CAAE2"/>
    <a:srgbClr val="EF857D"/>
    <a:srgbClr val="A8CDEE"/>
    <a:srgbClr val="8FB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7" autoAdjust="0"/>
    <p:restoredTop sz="94660"/>
  </p:normalViewPr>
  <p:slideViewPr>
    <p:cSldViewPr>
      <p:cViewPr varScale="1">
        <p:scale>
          <a:sx n="217" d="100"/>
          <a:sy n="217" d="100"/>
        </p:scale>
        <p:origin x="342" y="180"/>
      </p:cViewPr>
      <p:guideLst>
        <p:guide orient="horz" pos="3162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4"/>
            <a:ext cx="9151616" cy="51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0"/>
            <a:ext cx="9144000" cy="515112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6350" y="5036820"/>
            <a:ext cx="9157970" cy="106680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1"/>
            <a:ext cx="9137228" cy="10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0"/>
            <a:ext cx="9159240" cy="112776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619" cy="51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16379" y="1177716"/>
            <a:ext cx="7300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en-US" altLang="zh-CN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手术台上，一向从容镇定的沃克医生，这次双手却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有些颤抖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，他额上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汗珠滚滚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，护士帮他擦了一次又一次。最后他忍不住开口对病人说：“你挺不住可以哼叫。”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1C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8025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品析语句</a:t>
            </a:r>
          </a:p>
        </p:txBody>
      </p:sp>
      <p:sp>
        <p:nvSpPr>
          <p:cNvPr id="6" name="矩形 5"/>
          <p:cNvSpPr/>
          <p:nvPr/>
        </p:nvSpPr>
        <p:spPr>
          <a:xfrm>
            <a:off x="6504311" y="16583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有些颤抖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6379" y="2859782"/>
            <a:ext cx="720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en-US" altLang="zh-CN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1800" dirty="0">
              <a:solidFill>
                <a:srgbClr val="FEFE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脱去手术服的沃克医生擦着汗走过来，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由衷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地说：“年轻人，我真担心你会晕过去。”</a:t>
            </a:r>
          </a:p>
        </p:txBody>
      </p:sp>
      <p:sp>
        <p:nvSpPr>
          <p:cNvPr id="25" name="矩形 24"/>
          <p:cNvSpPr/>
          <p:nvPr/>
        </p:nvSpPr>
        <p:spPr>
          <a:xfrm>
            <a:off x="5361707" y="33433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由衷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44685" y="20741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汗珠滚滚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9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33333E-6 L 5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2.46914E-6 L -1.38889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2.46914E-6 L -1.38889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6" grpId="2"/>
      <p:bldP spid="23" grpId="0"/>
      <p:bldP spid="25" grpId="0"/>
      <p:bldP spid="25" grpId="1"/>
      <p:bldP spid="25" grpId="2"/>
      <p:bldP spid="20" grpId="0"/>
      <p:bldP spid="20" grpId="1"/>
      <p:bldP spid="2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1C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8025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品析语句</a:t>
            </a:r>
          </a:p>
        </p:txBody>
      </p:sp>
      <p:sp>
        <p:nvSpPr>
          <p:cNvPr id="26" name="矩形 25"/>
          <p:cNvSpPr/>
          <p:nvPr/>
        </p:nvSpPr>
        <p:spPr>
          <a:xfrm>
            <a:off x="1016379" y="1507943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en-US" altLang="zh-CN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1800" dirty="0">
              <a:solidFill>
                <a:srgbClr val="FEFE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沃克医生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吓了一跳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，不相信地问：“我割了多少刀？”</a:t>
            </a:r>
          </a:p>
        </p:txBody>
      </p:sp>
      <p:sp>
        <p:nvSpPr>
          <p:cNvPr id="27" name="矩形 26"/>
          <p:cNvSpPr/>
          <p:nvPr/>
        </p:nvSpPr>
        <p:spPr>
          <a:xfrm>
            <a:off x="2387378" y="19886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吓了一跳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6379" y="2499742"/>
            <a:ext cx="7128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en-US" altLang="zh-CN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1800" dirty="0">
              <a:solidFill>
                <a:srgbClr val="FEFE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沃克医生</a:t>
            </a: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惊呆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失声嚷道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：“你是一个真正的男子汉，一块会说话的钢板！你堪称军神！”</a:t>
            </a:r>
          </a:p>
        </p:txBody>
      </p:sp>
      <p:sp>
        <p:nvSpPr>
          <p:cNvPr id="22" name="矩形 21"/>
          <p:cNvSpPr/>
          <p:nvPr/>
        </p:nvSpPr>
        <p:spPr>
          <a:xfrm>
            <a:off x="2406573" y="298829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惊呆了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66428" y="29811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大声嚷道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074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8.64198E-7 L -1.38889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33333E-6 L 2.22222E-6 -0.07223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2.09877E-6 L 5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7" grpId="1"/>
      <p:bldP spid="27" grpId="2"/>
      <p:bldP spid="21" grpId="0"/>
      <p:bldP spid="22" grpId="0"/>
      <p:bldP spid="22" grpId="1"/>
      <p:bldP spid="22" grpId="2"/>
      <p:bldP spid="24" grpId="0"/>
      <p:bldP spid="24" grpId="1"/>
      <p:bldP spid="2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4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4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4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61768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讨论交流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59632" y="1692609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为什么文中着重写沃克医生的神态及情绪的变化？</a:t>
            </a:r>
          </a:p>
        </p:txBody>
      </p:sp>
      <p:sp>
        <p:nvSpPr>
          <p:cNvPr id="2" name="矩形 1"/>
          <p:cNvSpPr/>
          <p:nvPr/>
        </p:nvSpPr>
        <p:spPr>
          <a:xfrm>
            <a:off x="1259632" y="223747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通过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描写沃克医生神态、情感的变化来侧面烘托出刘伯承钢铁般的意志，高度的事业心和镇定乐观的精神。</a:t>
            </a:r>
          </a:p>
        </p:txBody>
      </p:sp>
    </p:spTree>
    <p:extLst>
      <p:ext uri="{BB962C8B-B14F-4D97-AF65-F5344CB8AC3E}">
        <p14:creationId xmlns:p14="http://schemas.microsoft.com/office/powerpoint/2010/main" val="38675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燕尾形 12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燕尾形 8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71177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小练笔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3046" y="1333437"/>
            <a:ext cx="6528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病人一声不吭，他双手紧紧抓住身下的白床单，手背青筋暴起，汗如雨下。他越来越使劲，崭新的白床单居然被抓破了。”此时此刻，刘伯承会想些什么呢？联系上下文体会刘伯承的心理活动，并写下来。</a:t>
            </a:r>
          </a:p>
        </p:txBody>
      </p:sp>
    </p:spTree>
    <p:extLst>
      <p:ext uri="{BB962C8B-B14F-4D97-AF65-F5344CB8AC3E}">
        <p14:creationId xmlns:p14="http://schemas.microsoft.com/office/powerpoint/2010/main" val="42216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0" y="755282"/>
            <a:ext cx="91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2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军神</a:t>
            </a:r>
            <a:r>
              <a:rPr lang="en-US" altLang="zh-CN" sz="22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</a:t>
            </a:r>
            <a:r>
              <a:rPr lang="zh-CN" altLang="en-US" sz="2200" dirty="0" smtClean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链接</a:t>
            </a:r>
            <a:endParaRPr lang="zh-CN" altLang="en-US" sz="2200" dirty="0">
              <a:solidFill>
                <a:srgbClr val="E63933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75545" y="1380939"/>
            <a:ext cx="785290" cy="790964"/>
            <a:chOff x="5239123" y="1842146"/>
            <a:chExt cx="511595" cy="515292"/>
          </a:xfrm>
        </p:grpSpPr>
        <p:sp>
          <p:nvSpPr>
            <p:cNvPr id="18" name="矩形 17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200297" y="2132344"/>
            <a:ext cx="6743407" cy="1014958"/>
            <a:chOff x="1200297" y="2132344"/>
            <a:chExt cx="6743407" cy="1014958"/>
          </a:xfrm>
        </p:grpSpPr>
        <p:sp>
          <p:nvSpPr>
            <p:cNvPr id="21" name="文本框 20"/>
            <p:cNvSpPr txBox="1"/>
            <p:nvPr/>
          </p:nvSpPr>
          <p:spPr>
            <a:xfrm>
              <a:off x="1200297" y="230683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教学资料</a:t>
              </a:r>
              <a:endParaRPr lang="zh-CN" altLang="en-US" sz="1600" dirty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57893" y="2132344"/>
              <a:ext cx="5685811" cy="10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导学案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设计　教案设计　教学实录　预习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卡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设计　活动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卡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设计　课时测评　课外积累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1327830" y="3316273"/>
            <a:ext cx="6546678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00297" y="4420782"/>
            <a:ext cx="6736687" cy="340236"/>
            <a:chOff x="1200297" y="4420782"/>
            <a:chExt cx="6736687" cy="340236"/>
          </a:xfrm>
        </p:grpSpPr>
        <p:sp>
          <p:nvSpPr>
            <p:cNvPr id="26" name="文本框 25"/>
            <p:cNvSpPr txBox="1"/>
            <p:nvPr/>
          </p:nvSpPr>
          <p:spPr>
            <a:xfrm>
              <a:off x="1200297" y="442078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学习工具</a:t>
              </a:r>
              <a:endParaRPr lang="zh-CN" altLang="en-US" sz="1600" dirty="0">
                <a:solidFill>
                  <a:srgbClr val="0055AB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257894" y="4422464"/>
              <a:ext cx="567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生字笔顺演示　课文词语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听写　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课文原声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朗读　</a:t>
              </a: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课文类文</a:t>
              </a:r>
              <a:r>
                <a:rPr lang="zh-CN" altLang="en-US" sz="1600" dirty="0" smtClean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阅读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75545" y="3488752"/>
            <a:ext cx="785290" cy="790964"/>
            <a:chOff x="5239123" y="1842146"/>
            <a:chExt cx="511595" cy="515292"/>
          </a:xfrm>
        </p:grpSpPr>
        <p:sp>
          <p:nvSpPr>
            <p:cNvPr id="41" name="矩形 40"/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5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9815" y="528974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军　神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83" y="1491630"/>
            <a:ext cx="2848699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971600" y="1212478"/>
            <a:ext cx="7056908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3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1916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在指挥攻打丰都县城时，刘伯承身先士卒，带头冲锋，就在部队边打边撤时，刘伯承突然发现身边一个士兵没有隐蔽，受到敌人火力的威胁，便马上扑过去，大声吼道：“危险，快趴下！”此时突然飞来一颗子弹射穿了他的颅顶，从右眼眶飞出，刘伯承的眼珠当即破裂流出眼窝，他痛得昏倒在地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latinLnBrk="1">
              <a:lnSpc>
                <a:spcPct val="130000"/>
              </a:lnSpc>
            </a:pPr>
            <a:r>
              <a:rPr lang="en-US" altLang="zh-CN" sz="1600" dirty="0" smtClean="0">
                <a:latin typeface="+mn-ea"/>
              </a:rPr>
              <a:t>    (</a:t>
            </a:r>
            <a:r>
              <a:rPr lang="zh-CN" altLang="en-US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摘自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党史纵览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文章</a:t>
            </a:r>
            <a:r>
              <a: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刘伯承：战丰都失掉右眼 出巴蜀险象环生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en-US" altLang="zh-CN" sz="1600" dirty="0" smtClean="0">
                <a:latin typeface="+mn-ea"/>
              </a:rPr>
              <a:t>)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9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燕尾形 35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燕尾形 30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矩形 36"/>
          <p:cNvSpPr/>
          <p:nvPr/>
        </p:nvSpPr>
        <p:spPr>
          <a:xfrm>
            <a:off x="563215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背景资料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6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621964" y="1419622"/>
            <a:ext cx="6201999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诊所　年龄　土匪　熟练  惊疑  审视 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一针见血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施行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清醒　颤抖　一声不吭　崭新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由衷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苍白　慈祥　肃然起敬　荣幸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1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燕尾形 27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燕尾形 22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读一读</a:t>
            </a:r>
          </a:p>
        </p:txBody>
      </p:sp>
    </p:spTree>
    <p:extLst>
      <p:ext uri="{BB962C8B-B14F-4D97-AF65-F5344CB8AC3E}">
        <p14:creationId xmlns:p14="http://schemas.microsoft.com/office/powerpoint/2010/main" val="35064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00392" y="1127154"/>
            <a:ext cx="6399401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病人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平静地回答：“沃克医生，眼睛离脑子太近，我担心施行麻醉会影响脑神经。而我，今后需要一个非常清醒的大脑！”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1C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8025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品析语句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85546" y="2643758"/>
            <a:ext cx="6605643" cy="1809749"/>
            <a:chOff x="1185546" y="3098957"/>
            <a:chExt cx="6605643" cy="1809749"/>
          </a:xfrm>
        </p:grpSpPr>
        <p:sp>
          <p:nvSpPr>
            <p:cNvPr id="2" name="圆角矩形 1"/>
            <p:cNvSpPr/>
            <p:nvPr/>
          </p:nvSpPr>
          <p:spPr>
            <a:xfrm>
              <a:off x="1185546" y="3098957"/>
              <a:ext cx="6605643" cy="18097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5D5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19187" y="3136153"/>
              <a:ext cx="633908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000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刘伯承</a:t>
              </a:r>
              <a:r>
                <a:rPr lang="zh-CN" altLang="en-US" sz="20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心里一直想着救国救民，担心打麻药会伤到自己的脑神经。今后他还要为国为民带兵打仗，尽革命军人的天职。为了救国救民，他甘愿忍受手术的疼痛，无论如何不会用麻醉药的。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7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224193" y="1506948"/>
            <a:ext cx="521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病人一声不吭，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他双手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紧紧抓住身下的白床单，手背青筋暴起，汗如雨下。他越来越使劲，崭新的白床单居然被抓破了。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1C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8025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品析语句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41" y="1624972"/>
            <a:ext cx="1475860" cy="1518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42" y="3241635"/>
            <a:ext cx="1539915" cy="153991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78832" y="3710161"/>
            <a:ext cx="2931393" cy="614189"/>
            <a:chOff x="2678832" y="3710161"/>
            <a:chExt cx="2931393" cy="614189"/>
          </a:xfrm>
        </p:grpSpPr>
        <p:sp>
          <p:nvSpPr>
            <p:cNvPr id="6" name="圆角矩形标注 5"/>
            <p:cNvSpPr/>
            <p:nvPr/>
          </p:nvSpPr>
          <p:spPr>
            <a:xfrm>
              <a:off x="2678832" y="3710161"/>
              <a:ext cx="2931393" cy="614189"/>
            </a:xfrm>
            <a:prstGeom prst="wedgeRoundRectCallout">
              <a:avLst>
                <a:gd name="adj1" fmla="val 62266"/>
                <a:gd name="adj2" fmla="val 2062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42090" y="3806216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意志</a:t>
              </a:r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坚强  令人</a:t>
              </a:r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敬佩。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00392" y="1228549"/>
            <a:ext cx="6399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沃克医生惊呆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，大声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嚷道：“你是一个真正的男子汉，一块会说话的钢板！你堪称军神！”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1C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8025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品析语句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85546" y="2499742"/>
            <a:ext cx="6605643" cy="1809749"/>
            <a:chOff x="1185546" y="3098957"/>
            <a:chExt cx="6605643" cy="1809749"/>
          </a:xfrm>
        </p:grpSpPr>
        <p:sp>
          <p:nvSpPr>
            <p:cNvPr id="2" name="圆角矩形 1"/>
            <p:cNvSpPr/>
            <p:nvPr/>
          </p:nvSpPr>
          <p:spPr>
            <a:xfrm>
              <a:off x="1185546" y="3098957"/>
              <a:ext cx="6605643" cy="18097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5D5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19187" y="3136153"/>
              <a:ext cx="633908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0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刘伯承受了重伤，求治时十分镇定。手术前，他坚决不使用麻醉药。手术中，他一声不吭，准确地数出刀数。手术后仍然能和沃克医生谈笑自如。他</a:t>
              </a:r>
              <a:r>
                <a:rPr lang="zh-CN" altLang="en-US" sz="2000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有着坚韧不拔</a:t>
              </a:r>
              <a:r>
                <a:rPr lang="zh-CN" altLang="en-US" sz="20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的钢铁意志，所以沃克医生称他为“军神”。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7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00392" y="1907716"/>
            <a:ext cx="6399401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他头也不抬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冷冷地问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“你叫什么名字？”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1C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8025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品析语句</a:t>
            </a:r>
          </a:p>
        </p:txBody>
      </p:sp>
      <p:sp>
        <p:nvSpPr>
          <p:cNvPr id="20" name="矩形 19"/>
          <p:cNvSpPr/>
          <p:nvPr/>
        </p:nvSpPr>
        <p:spPr>
          <a:xfrm>
            <a:off x="1300392" y="2859782"/>
            <a:ext cx="6399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他</a:t>
            </a:r>
            <a:r>
              <a:rPr lang="zh-CN" altLang="en-US" sz="20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愣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住了，蓝色的眼睛里闪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出一丝</a:t>
            </a:r>
            <a:r>
              <a:rPr lang="zh-CN" altLang="en-US" sz="20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惊疑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他重新审视着眼前这个人，</a:t>
            </a:r>
            <a:r>
              <a:rPr lang="zh-CN" altLang="en-US" sz="20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冷冷地问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：“你是干什么的？”</a:t>
            </a:r>
          </a:p>
        </p:txBody>
      </p:sp>
      <p:sp>
        <p:nvSpPr>
          <p:cNvPr id="6" name="矩形 5"/>
          <p:cNvSpPr/>
          <p:nvPr/>
        </p:nvSpPr>
        <p:spPr>
          <a:xfrm>
            <a:off x="3329955" y="201723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冷冷地问</a:t>
            </a:r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2061136" y="293872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愣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46481" y="29387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惊疑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29955" y="342073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冷冷地问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18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8.33333E-7 -0.07223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4.81481E-6 L 2.22222E-6 -0.07223 " pathEditMode="relative" rAng="0" ptsTypes="AA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2.34568E-6 L 2.77778E-7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6" grpId="0"/>
      <p:bldP spid="6" grpId="1"/>
      <p:bldP spid="6" grpId="2"/>
      <p:bldP spid="21" grpId="0"/>
      <p:bldP spid="21" grpId="1"/>
      <p:bldP spid="21" grpId="2"/>
      <p:bldP spid="22" grpId="0"/>
      <p:bldP spid="22" grpId="1"/>
      <p:bldP spid="22" grpId="2"/>
      <p:bldP spid="24" grpId="0"/>
      <p:bldP spid="24" grpId="1"/>
      <p:bldP spid="2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16379" y="1581496"/>
            <a:ext cx="63994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沃克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医生的目光</a:t>
            </a: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柔和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下来，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他吩咐护士：“准备手术。”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组合 164"/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燕尾形 31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1CA5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16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1C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8025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品析语句</a:t>
            </a:r>
          </a:p>
        </p:txBody>
      </p:sp>
      <p:sp>
        <p:nvSpPr>
          <p:cNvPr id="6" name="矩形 5"/>
          <p:cNvSpPr/>
          <p:nvPr/>
        </p:nvSpPr>
        <p:spPr>
          <a:xfrm>
            <a:off x="3097293" y="166705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柔和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6379" y="2036093"/>
            <a:ext cx="720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en-US" altLang="zh-CN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1800" dirty="0">
              <a:solidFill>
                <a:srgbClr val="FEFE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沃克医生的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眉毛扬了起来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，他走进手术室，生气地说：“年轻人，在这儿要听医生的指挥！”</a:t>
            </a:r>
          </a:p>
        </p:txBody>
      </p:sp>
      <p:sp>
        <p:nvSpPr>
          <p:cNvPr id="25" name="矩形 24"/>
          <p:cNvSpPr/>
          <p:nvPr/>
        </p:nvSpPr>
        <p:spPr>
          <a:xfrm>
            <a:off x="2616620" y="251968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眉毛扬了起来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16379" y="3290735"/>
            <a:ext cx="71287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en-US" altLang="zh-CN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800" dirty="0" smtClean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1800" dirty="0">
              <a:solidFill>
                <a:srgbClr val="FEFE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沃克医生再一次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愣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住了，竟</a:t>
            </a:r>
            <a:r>
              <a:rPr lang="zh-CN" altLang="en-US" sz="1800" dirty="0">
                <a:solidFill>
                  <a:srgbClr val="FEFE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有点儿口吃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地说：“你，你能忍受吗？你的右眼需要摘除坏死的眼球，把烂肉和新生的息肉一刀刀割掉！</a:t>
            </a:r>
          </a:p>
        </p:txBody>
      </p:sp>
      <p:sp>
        <p:nvSpPr>
          <p:cNvPr id="27" name="矩形 26"/>
          <p:cNvSpPr/>
          <p:nvPr/>
        </p:nvSpPr>
        <p:spPr>
          <a:xfrm>
            <a:off x="3073483" y="37743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愣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17194" y="377432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有点儿口吃</a:t>
            </a: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8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45679E-6 L 1.666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71605E-6 L 5E-6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3.08642E-6 L -4.16667E-6 -0.07222 " pathEditMode="relative" rAng="0" ptsTypes="AA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08642E-6 L 5E-6 -0.07222 " pathEditMode="relative" rAng="0" ptsTypes="AA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6" grpId="2"/>
      <p:bldP spid="23" grpId="0"/>
      <p:bldP spid="25" grpId="0"/>
      <p:bldP spid="25" grpId="1"/>
      <p:bldP spid="25" grpId="2"/>
      <p:bldP spid="26" grpId="0"/>
      <p:bldP spid="27" grpId="0"/>
      <p:bldP spid="27" grpId="1"/>
      <p:bldP spid="27" grpId="2"/>
      <p:bldP spid="28" grpId="0"/>
      <p:bldP spid="28" grpId="1"/>
      <p:bldP spid="28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a37615cb131f4f2a74150eee2921c52c7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689</Words>
  <Application>Microsoft Office PowerPoint</Application>
  <PresentationFormat>全屏显示(16:9)</PresentationFormat>
  <Paragraphs>59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方正大黑_GBK</vt:lpstr>
      <vt:lpstr>方正准圆_GBK</vt:lpstr>
      <vt:lpstr>楷体</vt:lpstr>
      <vt:lpstr>方正书宋_GBK</vt:lpstr>
      <vt:lpstr>方正小标宋_GBK</vt:lpstr>
      <vt:lpstr>Arial</vt:lpstr>
      <vt:lpstr>Calibri</vt:lpstr>
      <vt:lpstr>方正大标宋_GBK</vt:lpstr>
      <vt:lpstr>黑体</vt:lpstr>
      <vt:lpstr>宋体</vt:lpstr>
      <vt:lpstr>Calibri Light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wangxin</cp:lastModifiedBy>
  <cp:revision>795</cp:revision>
  <dcterms:created xsi:type="dcterms:W3CDTF">2015-05-05T08:02:14Z</dcterms:created>
  <dcterms:modified xsi:type="dcterms:W3CDTF">2020-01-16T00:54:27Z</dcterms:modified>
</cp:coreProperties>
</file>