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84" r:id="rId3"/>
    <p:sldId id="354" r:id="rId4"/>
    <p:sldId id="355" r:id="rId5"/>
    <p:sldId id="356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278" r:id="rId28"/>
    <p:sldId id="285" r:id="rId29"/>
  </p:sldIdLst>
  <p:sldSz cx="9144000" cy="5143500" type="screen16x9"/>
  <p:notesSz cx="6858000" cy="9144000"/>
  <p:custDataLst>
    <p:tags r:id="rId3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AC75D5"/>
    <a:srgbClr val="FF5D5D"/>
    <a:srgbClr val="00B050"/>
    <a:srgbClr val="FFA000"/>
    <a:srgbClr val="E5FAFF"/>
    <a:srgbClr val="FF7C80"/>
    <a:srgbClr val="2F7DE1"/>
    <a:srgbClr val="A9C066"/>
    <a:srgbClr val="E06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>
      <p:cViewPr varScale="1">
        <p:scale>
          <a:sx n="99" d="100"/>
          <a:sy n="99" d="100"/>
        </p:scale>
        <p:origin x="96" y="8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" y="2018"/>
            <a:ext cx="9143525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" y="2018"/>
            <a:ext cx="9143521" cy="51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761"/>
            <a:ext cx="9138582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08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8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" y="-1"/>
            <a:ext cx="9150696" cy="514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7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0" r:id="rId3"/>
    <p:sldLayoutId id="2147483664" r:id="rId4"/>
    <p:sldLayoutId id="2147483660" r:id="rId5"/>
    <p:sldLayoutId id="2147483651" r:id="rId6"/>
    <p:sldLayoutId id="2147483652" r:id="rId7"/>
    <p:sldLayoutId id="2147483653" r:id="rId8"/>
    <p:sldLayoutId id="2147483661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36.gif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38.gif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0.gif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41.gif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45.gif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gif"/><Relationship Id="rId11" Type="http://schemas.openxmlformats.org/officeDocument/2006/relationships/image" Target="../media/image31.jpeg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31.jpeg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50.gif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32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2.gif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3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54.gif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6.gif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55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8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55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57.gif"/><Relationship Id="rId1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8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55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35.jpeg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59.jpeg"/><Relationship Id="rId14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8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55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62.gif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59.jpeg"/><Relationship Id="rId1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8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12" Type="http://schemas.openxmlformats.org/officeDocument/2006/relationships/image" Target="../media/image55.jpeg"/><Relationship Id="rId2" Type="http://schemas.openxmlformats.org/officeDocument/2006/relationships/image" Target="../media/image3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63.jpeg"/><Relationship Id="rId10" Type="http://schemas.openxmlformats.org/officeDocument/2006/relationships/image" Target="../media/image51.jpeg"/><Relationship Id="rId4" Type="http://schemas.openxmlformats.org/officeDocument/2006/relationships/image" Target="../media/image43.jpeg"/><Relationship Id="rId9" Type="http://schemas.openxmlformats.org/officeDocument/2006/relationships/image" Target="../media/image59.jpeg"/><Relationship Id="rId1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67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4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4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4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4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4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5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4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4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4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4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4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4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4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39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4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4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6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4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4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29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4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4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4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9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4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6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4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79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2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4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3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3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4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1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4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3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3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3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3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3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4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4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3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3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3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3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4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8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3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3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3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3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3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8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1584255"/>
            <a:ext cx="1002503" cy="10025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1588065"/>
            <a:ext cx="1002503" cy="1002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1589369"/>
            <a:ext cx="1002503" cy="1002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1589369"/>
            <a:ext cx="1002503" cy="10025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1584254"/>
            <a:ext cx="1002503" cy="100250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1584254"/>
            <a:ext cx="1002503" cy="10025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1589369"/>
            <a:ext cx="1002503" cy="100250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2930238"/>
            <a:ext cx="1002503" cy="10025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3" y="2930238"/>
            <a:ext cx="1002503" cy="10025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5" y="2930238"/>
            <a:ext cx="1002503" cy="10025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47" y="2930238"/>
            <a:ext cx="1002503" cy="10025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49" y="2930238"/>
            <a:ext cx="1002503" cy="100250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53" y="2930238"/>
            <a:ext cx="1002503" cy="1002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53" y="2930237"/>
            <a:ext cx="1002503" cy="100250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8" name="圆角矩形 27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587B84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写一写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3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483518"/>
            <a:ext cx="1008112" cy="9769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96" y="1802359"/>
            <a:ext cx="9144793" cy="33348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364" y="712742"/>
            <a:ext cx="2334970" cy="9571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86624" y="1635646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000">
                <a:ln w="101600">
                  <a:solidFill>
                    <a:schemeClr val="bg1"/>
                  </a:solidFill>
                </a:ln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青山处处埋忠骨</a:t>
            </a:r>
          </a:p>
        </p:txBody>
      </p:sp>
      <p:sp>
        <p:nvSpPr>
          <p:cNvPr id="9" name="矩形 8"/>
          <p:cNvSpPr/>
          <p:nvPr/>
        </p:nvSpPr>
        <p:spPr>
          <a:xfrm>
            <a:off x="1786625" y="1635646"/>
            <a:ext cx="5570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6000">
                <a:solidFill>
                  <a:srgbClr val="CE6E8A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青山处处埋忠骨</a:t>
            </a:r>
          </a:p>
        </p:txBody>
      </p:sp>
    </p:spTree>
    <p:extLst>
      <p:ext uri="{BB962C8B-B14F-4D97-AF65-F5344CB8AC3E}">
        <p14:creationId xmlns:p14="http://schemas.microsoft.com/office/powerpoint/2010/main" val="33745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圆角矩形 42"/>
          <p:cNvSpPr/>
          <p:nvPr/>
        </p:nvSpPr>
        <p:spPr>
          <a:xfrm>
            <a:off x="611560" y="1472492"/>
            <a:ext cx="7920880" cy="2808312"/>
          </a:xfrm>
          <a:prstGeom prst="roundRect">
            <a:avLst>
              <a:gd name="adj" fmla="val 8063"/>
            </a:avLst>
          </a:prstGeom>
          <a:solidFill>
            <a:schemeClr val="bg1"/>
          </a:solidFill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498695"/>
            <a:ext cx="1619673" cy="14285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37" y="2498695"/>
            <a:ext cx="2239889" cy="14285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75" y="2498695"/>
            <a:ext cx="1021865" cy="1428552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774871" y="1509141"/>
            <a:ext cx="7541545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　　　　　毛岸英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1922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月出生。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岁时，由于母亲杨开慧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被捕入狱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毛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　　　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岸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英也被关进牢房。杨开慧牺牲后，地下党安排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毛岸英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和两个弟弟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来到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　　　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上海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。后由于地下党组织遭到破坏，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毛岸英兄弟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流落街头。他当过学徒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　　　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捡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过破烂，卖过报纸，推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过人力车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1936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，毛岸英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和弟弟毛岸青被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安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　　　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排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到苏联学习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1946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年，毛岸英回到延安，同年加入中国共产党。毛岸英遵照毛泽东“补上劳动大学这一课”的要求，在解放区搞过土改，做过宣传工作，当过秘书。解放初期，任过工厂的党委副书记。他虽然是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毛主席的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儿子，但从不以领袖的儿子自居，相反，总是处处严格要求自己，努力和普通劳动群众打成一片。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7" y="2498695"/>
            <a:ext cx="1014957" cy="142855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0" name="圆角矩形 19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2F7DE1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人物简介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1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35802E-6 L -4.72222E-6 -0.1540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415907" y="1584255"/>
            <a:ext cx="4312186" cy="1197826"/>
            <a:chOff x="2483768" y="1491630"/>
            <a:chExt cx="3534497" cy="9818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491630"/>
              <a:ext cx="1933160" cy="981802"/>
            </a:xfrm>
            <a:prstGeom prst="round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895" y="1491630"/>
              <a:ext cx="1452370" cy="981802"/>
            </a:xfrm>
            <a:prstGeom prst="roundRect">
              <a:avLst/>
            </a:prstGeom>
          </p:spPr>
        </p:pic>
      </p:grpSp>
      <p:grpSp>
        <p:nvGrpSpPr>
          <p:cNvPr id="13" name="组合 14"/>
          <p:cNvGrpSpPr/>
          <p:nvPr/>
        </p:nvGrpSpPr>
        <p:grpSpPr>
          <a:xfrm>
            <a:off x="943528" y="2952407"/>
            <a:ext cx="5742636" cy="921702"/>
            <a:chOff x="943528" y="2952407"/>
            <a:chExt cx="5742636" cy="92170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897" y="2952407"/>
              <a:ext cx="1335267" cy="921702"/>
            </a:xfrm>
            <a:prstGeom prst="round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471" y="2952407"/>
              <a:ext cx="1416022" cy="921702"/>
            </a:xfrm>
            <a:prstGeom prst="round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6" y="2952407"/>
              <a:ext cx="1440160" cy="921702"/>
            </a:xfrm>
            <a:prstGeom prst="round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28" y="2952407"/>
              <a:ext cx="1180973" cy="902947"/>
            </a:xfrm>
            <a:prstGeom prst="round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5" y="2952407"/>
            <a:ext cx="1390048" cy="923513"/>
          </a:xfrm>
          <a:prstGeom prst="round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3" name="圆角矩形 22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00B050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图片资料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1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矩形 146"/>
          <p:cNvSpPr/>
          <p:nvPr/>
        </p:nvSpPr>
        <p:spPr>
          <a:xfrm>
            <a:off x="2071842" y="18812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彭</a:t>
            </a:r>
          </a:p>
        </p:txBody>
      </p:sp>
      <p:sp>
        <p:nvSpPr>
          <p:cNvPr id="148" name="矩形 147"/>
          <p:cNvSpPr/>
          <p:nvPr/>
        </p:nvSpPr>
        <p:spPr>
          <a:xfrm>
            <a:off x="3118265" y="18812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拟</a:t>
            </a:r>
          </a:p>
        </p:txBody>
      </p:sp>
      <p:sp>
        <p:nvSpPr>
          <p:cNvPr id="149" name="矩形 148"/>
          <p:cNvSpPr/>
          <p:nvPr/>
        </p:nvSpPr>
        <p:spPr>
          <a:xfrm>
            <a:off x="5211110" y="18812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赴</a:t>
            </a:r>
          </a:p>
        </p:txBody>
      </p:sp>
      <p:sp>
        <p:nvSpPr>
          <p:cNvPr id="150" name="矩形 149"/>
          <p:cNvSpPr/>
          <p:nvPr/>
        </p:nvSpPr>
        <p:spPr>
          <a:xfrm>
            <a:off x="6257532" y="18812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殊</a:t>
            </a:r>
          </a:p>
        </p:txBody>
      </p:sp>
      <p:sp>
        <p:nvSpPr>
          <p:cNvPr id="151" name="矩形 150"/>
          <p:cNvSpPr/>
          <p:nvPr/>
        </p:nvSpPr>
        <p:spPr>
          <a:xfrm>
            <a:off x="2656868" y="34163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踌</a:t>
            </a:r>
          </a:p>
        </p:txBody>
      </p:sp>
      <p:sp>
        <p:nvSpPr>
          <p:cNvPr id="152" name="矩形 151"/>
          <p:cNvSpPr/>
          <p:nvPr/>
        </p:nvSpPr>
        <p:spPr>
          <a:xfrm>
            <a:off x="3703291" y="34163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躇</a:t>
            </a:r>
          </a:p>
        </p:txBody>
      </p:sp>
      <p:sp>
        <p:nvSpPr>
          <p:cNvPr id="153" name="矩形 152"/>
          <p:cNvSpPr/>
          <p:nvPr/>
        </p:nvSpPr>
        <p:spPr>
          <a:xfrm>
            <a:off x="4749714" y="341638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黯</a:t>
            </a:r>
          </a:p>
        </p:txBody>
      </p:sp>
      <p:sp>
        <p:nvSpPr>
          <p:cNvPr id="154" name="矩形 153"/>
          <p:cNvSpPr/>
          <p:nvPr/>
        </p:nvSpPr>
        <p:spPr>
          <a:xfrm>
            <a:off x="5796136" y="341355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革</a:t>
            </a:r>
          </a:p>
        </p:txBody>
      </p:sp>
      <p:sp>
        <p:nvSpPr>
          <p:cNvPr id="40" name="矩形 39"/>
          <p:cNvSpPr/>
          <p:nvPr/>
        </p:nvSpPr>
        <p:spPr>
          <a:xfrm>
            <a:off x="2042346" y="1419622"/>
            <a:ext cx="933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 smtClean="0">
                <a:latin typeface="taozhi.cn_PY" panose="02000500000000000000" pitchFamily="2" charset="0"/>
                <a:ea typeface="楷体" panose="02010609060101010101" pitchFamily="49" charset="-122"/>
              </a:rPr>
              <a:t>péng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297361" y="1419622"/>
            <a:ext cx="445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latin typeface="taozhi.cn_PY" panose="02000500000000000000" pitchFamily="2" charset="0"/>
                <a:ea typeface="楷体" panose="02010609060101010101" pitchFamily="49" charset="-122"/>
              </a:rPr>
              <a:t>nǐ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336737" y="1419622"/>
            <a:ext cx="479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latin typeface="taozhi.cn_PY" panose="02000500000000000000" pitchFamily="2" charset="0"/>
                <a:ea typeface="楷体" panose="02010609060101010101" pitchFamily="49" charset="-122"/>
              </a:rPr>
              <a:t>fù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249156" y="1419622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latin typeface="taozhi.cn_PY" panose="02000500000000000000" pitchFamily="2" charset="0"/>
                <a:ea typeface="楷体" panose="02010609060101010101" pitchFamily="49" charset="-122"/>
              </a:rPr>
              <a:t>shū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572282" y="2979571"/>
            <a:ext cx="894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latin typeface="taozhi.cn_PY" panose="02000500000000000000" pitchFamily="2" charset="0"/>
                <a:ea typeface="楷体" panose="02010609060101010101" pitchFamily="49" charset="-122"/>
              </a:rPr>
              <a:t>chóu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755361" y="2979571"/>
            <a:ext cx="6832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latin typeface="taozhi.cn_PY" panose="02000500000000000000" pitchFamily="2" charset="0"/>
                <a:ea typeface="楷体" panose="02010609060101010101" pitchFamily="49" charset="-122"/>
              </a:rPr>
              <a:t>chú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843320" y="2979571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 smtClean="0">
                <a:latin typeface="taozhi.cn_PY" panose="02000500000000000000" pitchFamily="2" charset="0"/>
                <a:ea typeface="楷体" panose="02010609060101010101" pitchFamily="49" charset="-122"/>
              </a:rPr>
              <a:t>àn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841713" y="2979571"/>
            <a:ext cx="575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 smtClean="0">
                <a:latin typeface="taozhi.cn_PY" panose="02000500000000000000" pitchFamily="2" charset="0"/>
                <a:ea typeface="楷体" panose="02010609060101010101" pitchFamily="49" charset="-122"/>
              </a:rPr>
              <a:t>gé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156311" y="1867153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谋</a:t>
            </a:r>
          </a:p>
        </p:txBody>
      </p:sp>
      <p:sp>
        <p:nvSpPr>
          <p:cNvPr id="30" name="矩形 29"/>
          <p:cNvSpPr/>
          <p:nvPr/>
        </p:nvSpPr>
        <p:spPr>
          <a:xfrm>
            <a:off x="4113623" y="1405488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err="1">
                <a:latin typeface="taozhi.cn_PY" panose="02000500000000000000" pitchFamily="2" charset="0"/>
                <a:ea typeface="楷体" panose="02010609060101010101" pitchFamily="49" charset="-122"/>
              </a:rPr>
              <a:t>móu</a:t>
            </a:r>
            <a:endParaRPr lang="zh-CN" altLang="en-US" sz="2800" dirty="0">
              <a:latin typeface="taozhi.cn_PY" panose="02000500000000000000" pitchFamily="2" charset="0"/>
              <a:ea typeface="楷体" panose="02010609060101010101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32" name="圆角矩形 31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读准字音</a:t>
              </a: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9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矩形 146"/>
          <p:cNvSpPr/>
          <p:nvPr/>
        </p:nvSpPr>
        <p:spPr>
          <a:xfrm>
            <a:off x="1046100" y="1503437"/>
            <a:ext cx="1210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拟 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854892" y="1503437"/>
            <a:ext cx="1235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锻 炼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46100" y="2460737"/>
            <a:ext cx="1934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情不自禁</a:t>
            </a:r>
          </a:p>
        </p:txBody>
      </p:sp>
      <p:sp>
        <p:nvSpPr>
          <p:cNvPr id="31" name="矩形 30"/>
          <p:cNvSpPr/>
          <p:nvPr/>
        </p:nvSpPr>
        <p:spPr>
          <a:xfrm>
            <a:off x="3461161" y="2460737"/>
            <a:ext cx="1228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慰 问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70311" y="2460737"/>
            <a:ext cx="1228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眷 恋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79462" y="2460737"/>
            <a:ext cx="1210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奔 赴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046100" y="3418036"/>
            <a:ext cx="1235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繁 忙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417555" y="3418036"/>
            <a:ext cx="129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特 殊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279299" y="3418036"/>
            <a:ext cx="123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签 字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650755" y="3418036"/>
            <a:ext cx="1439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下意识</a:t>
            </a:r>
          </a:p>
        </p:txBody>
      </p:sp>
      <p:sp>
        <p:nvSpPr>
          <p:cNvPr id="23" name="矩形 22"/>
          <p:cNvSpPr/>
          <p:nvPr/>
        </p:nvSpPr>
        <p:spPr>
          <a:xfrm>
            <a:off x="2965984" y="1503437"/>
            <a:ext cx="1235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参 谋    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10438" y="1503436"/>
            <a:ext cx="1235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损 失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848427" y="3418035"/>
            <a:ext cx="129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尊 重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7" name="圆角矩形 26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chemeClr val="accent1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检测词语</a:t>
              </a: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2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972456" y="1219175"/>
            <a:ext cx="719908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拟定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起草制定。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喃喃：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连续不断地小声说话的声音。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眷恋：</a:t>
            </a:r>
            <a:r>
              <a:rPr lang="en-US" altLang="zh-CN" sz="2800" dirty="0" smtClean="0">
                <a:latin typeface="+mj-ea"/>
                <a:ea typeface="+mj-ea"/>
              </a:rPr>
              <a:t>(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自己喜爱的人或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事物</a:t>
            </a:r>
            <a:r>
              <a:rPr lang="en-US" altLang="zh-CN" sz="2800" dirty="0" smtClean="0">
                <a:latin typeface="+mj-ea"/>
                <a:ea typeface="+mj-ea"/>
              </a:rPr>
              <a:t>)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深切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地留恋。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踌躇：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犹豫。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黯然：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心里不舒服、情绪低落的样子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14" name="圆角矩形 13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AC75D5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理解词语</a:t>
              </a: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64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1204392" y="1441715"/>
            <a:ext cx="6695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默读</a:t>
            </a:r>
            <a:r>
              <a:rPr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课文，说说课文的</a:t>
            </a:r>
            <a:r>
              <a:rPr lang="zh-CN" altLang="en-US" sz="2200">
                <a:latin typeface="黑体" panose="02010609060101010101" pitchFamily="49" charset="-122"/>
                <a:ea typeface="黑体" panose="02010609060101010101" pitchFamily="49" charset="-122"/>
              </a:rPr>
              <a:t>两</a:t>
            </a:r>
            <a:r>
              <a:rPr lang="zh-CN" altLang="en-US" sz="2200" smtClean="0">
                <a:latin typeface="黑体" panose="02010609060101010101" pitchFamily="49" charset="-122"/>
                <a:ea typeface="黑体" panose="02010609060101010101" pitchFamily="49" charset="-122"/>
              </a:rPr>
              <a:t>部分各写</a:t>
            </a:r>
            <a:r>
              <a:rPr lang="zh-CN" altLang="en-US" sz="2200" dirty="0">
                <a:latin typeface="黑体" panose="02010609060101010101" pitchFamily="49" charset="-122"/>
                <a:ea typeface="黑体" panose="02010609060101010101" pitchFamily="49" charset="-122"/>
              </a:rPr>
              <a:t>了</a:t>
            </a:r>
            <a:r>
              <a:rPr lang="zh-CN" altLang="en-US" sz="2200">
                <a:latin typeface="黑体" panose="02010609060101010101" pitchFamily="49" charset="-122"/>
                <a:ea typeface="黑体" panose="02010609060101010101" pitchFamily="49" charset="-122"/>
              </a:rPr>
              <a:t>什么</a:t>
            </a:r>
            <a:r>
              <a:rPr lang="zh-CN" altLang="en-US" sz="2200" smtClean="0">
                <a:latin typeface="黑体" panose="02010609060101010101" pitchFamily="49" charset="-122"/>
                <a:ea typeface="黑体" panose="02010609060101010101" pitchFamily="49" charset="-122"/>
              </a:rPr>
              <a:t>内容？</a:t>
            </a:r>
            <a:endParaRPr lang="zh-CN" altLang="en-US" sz="2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1559" y="1898314"/>
            <a:ext cx="792088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2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第一部分</a:t>
            </a:r>
            <a:r>
              <a:rPr lang="zh-CN" altLang="en-US" sz="2200" dirty="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写彭德怀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从朝鲜发来的有关毛岸英牺牲的电报内容和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毛主席见到</a:t>
            </a: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电报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后无比悲痛的心情。</a:t>
            </a:r>
            <a:endParaRPr lang="zh-CN" altLang="en-US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200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第二部分</a:t>
            </a:r>
            <a:r>
              <a:rPr lang="zh-CN" altLang="en-US" sz="2200" dirty="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写志愿军司令部请示毛主席是否运回岸英的遗骨，而朝鲜方面要求把岸英安葬在朝鲜。面对两种选择，毛主席心里充满了矛盾，最后作出了将</a:t>
            </a:r>
            <a:r>
              <a:rPr lang="zh-CN" altLang="en-US" sz="2200" smtClean="0">
                <a:latin typeface="楷体" panose="02010609060101010101" pitchFamily="49" charset="-122"/>
                <a:ea typeface="楷体" panose="02010609060101010101" pitchFamily="49" charset="-122"/>
              </a:rPr>
              <a:t>爱子</a:t>
            </a:r>
            <a:r>
              <a:rPr lang="zh-CN" altLang="en-US" sz="2200" smtClean="0">
                <a:latin typeface="楷体" panose="02010609060101010101" pitchFamily="49" charset="-122"/>
                <a:ea typeface="楷体" panose="02010609060101010101" pitchFamily="49" charset="-122"/>
              </a:rPr>
              <a:t>安葬在朝鲜</a:t>
            </a:r>
            <a:r>
              <a:rPr lang="zh-CN" altLang="en-US" sz="2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200" smtClean="0">
                <a:latin typeface="楷体" panose="02010609060101010101" pitchFamily="49" charset="-122"/>
                <a:ea typeface="楷体" panose="02010609060101010101" pitchFamily="49" charset="-122"/>
              </a:rPr>
              <a:t>决定。</a:t>
            </a:r>
            <a:endParaRPr lang="en-US" altLang="zh-CN" sz="2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11560" y="652811"/>
            <a:ext cx="1471085" cy="534600"/>
            <a:chOff x="3131840" y="2188312"/>
            <a:chExt cx="1471085" cy="534600"/>
          </a:xfrm>
        </p:grpSpPr>
        <p:sp>
          <p:nvSpPr>
            <p:cNvPr id="25" name="圆角矩形 24"/>
            <p:cNvSpPr/>
            <p:nvPr/>
          </p:nvSpPr>
          <p:spPr>
            <a:xfrm>
              <a:off x="3131840" y="2211710"/>
              <a:ext cx="1471085" cy="511202"/>
            </a:xfrm>
            <a:prstGeom prst="roundRect">
              <a:avLst>
                <a:gd name="adj" fmla="val 27847"/>
              </a:avLst>
            </a:prstGeom>
            <a:solidFill>
              <a:srgbClr val="00B0F0"/>
            </a:solidFill>
            <a:ln>
              <a:noFill/>
            </a:ln>
            <a:effectLst>
              <a:outerShdw dist="254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flipH="1">
              <a:off x="3131840" y="2211710"/>
              <a:ext cx="738000" cy="511202"/>
            </a:xfrm>
            <a:custGeom>
              <a:avLst/>
              <a:gdLst>
                <a:gd name="connsiteX0" fmla="*/ 0 w 738000"/>
                <a:gd name="connsiteY0" fmla="*/ 0 h 511202"/>
                <a:gd name="connsiteX1" fmla="*/ 595646 w 738000"/>
                <a:gd name="connsiteY1" fmla="*/ 0 h 511202"/>
                <a:gd name="connsiteX2" fmla="*/ 738000 w 738000"/>
                <a:gd name="connsiteY2" fmla="*/ 142354 h 511202"/>
                <a:gd name="connsiteX3" fmla="*/ 738000 w 738000"/>
                <a:gd name="connsiteY3" fmla="*/ 368848 h 511202"/>
                <a:gd name="connsiteX4" fmla="*/ 595646 w 738000"/>
                <a:gd name="connsiteY4" fmla="*/ 511202 h 511202"/>
                <a:gd name="connsiteX5" fmla="*/ 0 w 738000"/>
                <a:gd name="connsiteY5" fmla="*/ 511202 h 511202"/>
                <a:gd name="connsiteX6" fmla="*/ 0 w 738000"/>
                <a:gd name="connsiteY6" fmla="*/ 0 h 51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8000" h="511202">
                  <a:moveTo>
                    <a:pt x="0" y="0"/>
                  </a:moveTo>
                  <a:lnTo>
                    <a:pt x="595646" y="0"/>
                  </a:lnTo>
                  <a:cubicBezTo>
                    <a:pt x="674266" y="0"/>
                    <a:pt x="738000" y="63734"/>
                    <a:pt x="738000" y="142354"/>
                  </a:cubicBezTo>
                  <a:lnTo>
                    <a:pt x="738000" y="368848"/>
                  </a:lnTo>
                  <a:cubicBezTo>
                    <a:pt x="738000" y="447468"/>
                    <a:pt x="674266" y="511202"/>
                    <a:pt x="595646" y="511202"/>
                  </a:cubicBezTo>
                  <a:lnTo>
                    <a:pt x="0" y="511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155079" y="2188312"/>
              <a:ext cx="1424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整体感知</a:t>
              </a: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3164913" y="2243474"/>
              <a:ext cx="1404938" cy="447675"/>
            </a:xfrm>
            <a:prstGeom prst="roundRect">
              <a:avLst>
                <a:gd name="adj" fmla="val 24595"/>
              </a:avLst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137" y="2608838"/>
              <a:ext cx="824491" cy="1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3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137</Words>
  <Application>Microsoft Office PowerPoint</Application>
  <PresentationFormat>全屏显示(16:9)</PresentationFormat>
  <Paragraphs>69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黑体</vt:lpstr>
      <vt:lpstr>楷体</vt:lpstr>
      <vt:lpstr>思源黑体 CN Bold</vt:lpstr>
      <vt:lpstr>宋体</vt:lpstr>
      <vt:lpstr>Arial</vt:lpstr>
      <vt:lpstr>Calibri</vt:lpstr>
      <vt:lpstr>Calibri Light</vt:lpstr>
      <vt:lpstr>taozhi.cn_PY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807</cp:revision>
  <dcterms:created xsi:type="dcterms:W3CDTF">2015-05-05T08:02:14Z</dcterms:created>
  <dcterms:modified xsi:type="dcterms:W3CDTF">2020-11-25T09:17:03Z</dcterms:modified>
</cp:coreProperties>
</file>