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9" r:id="rId3"/>
    <p:sldId id="270" r:id="rId4"/>
    <p:sldId id="271" r:id="rId5"/>
    <p:sldId id="263" r:id="rId6"/>
    <p:sldId id="272" r:id="rId7"/>
    <p:sldId id="273" r:id="rId8"/>
    <p:sldId id="275" r:id="rId9"/>
    <p:sldId id="276" r:id="rId10"/>
    <p:sldId id="277" r:id="rId11"/>
    <p:sldId id="278" r:id="rId12"/>
    <p:sldId id="260" r:id="rId13"/>
    <p:sldId id="261" r:id="rId14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3" userDrawn="1">
          <p15:clr>
            <a:srgbClr val="A4A3A4"/>
          </p15:clr>
        </p15:guide>
        <p15:guide id="2" pos="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0D1"/>
    <a:srgbClr val="C1D9C4"/>
    <a:srgbClr val="6D8382"/>
    <a:srgbClr val="FEFEF2"/>
    <a:srgbClr val="62BA7D"/>
    <a:srgbClr val="C6C6C6"/>
    <a:srgbClr val="FF5D5D"/>
    <a:srgbClr val="A5CBED"/>
    <a:srgbClr val="88BAE8"/>
    <a:srgbClr val="6CA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7" autoAdjust="0"/>
    <p:restoredTop sz="94660"/>
  </p:normalViewPr>
  <p:slideViewPr>
    <p:cSldViewPr>
      <p:cViewPr varScale="1">
        <p:scale>
          <a:sx n="146" d="100"/>
          <a:sy n="146" d="100"/>
        </p:scale>
        <p:origin x="636" y="114"/>
      </p:cViewPr>
      <p:guideLst>
        <p:guide orient="horz" pos="473"/>
        <p:guide pos="6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2" y="1450"/>
            <a:ext cx="9148254" cy="51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-15240"/>
            <a:ext cx="9144000" cy="51511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Documents and Settings\Administrator\桌面\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1041"/>
            <a:ext cx="9137228" cy="10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-7620" y="-15240"/>
            <a:ext cx="9159240" cy="1127760"/>
          </a:xfrm>
          <a:prstGeom prst="rect">
            <a:avLst/>
          </a:prstGeom>
          <a:solidFill>
            <a:srgbClr val="FEFE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62B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619" cy="51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49867" y="841524"/>
            <a:ext cx="2412268" cy="494532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78552" y="85795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读一读，说一说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5" y="1811062"/>
            <a:ext cx="1719398" cy="114323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1" name="图片 10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2"/>
          <a:stretch/>
        </p:blipFill>
        <p:spPr>
          <a:xfrm>
            <a:off x="2774083" y="1810142"/>
            <a:ext cx="1718340" cy="114437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2" name="图片 1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14460"/>
          <a:stretch/>
        </p:blipFill>
        <p:spPr>
          <a:xfrm>
            <a:off x="4650683" y="1810142"/>
            <a:ext cx="1718340" cy="114437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图片 1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84" y="1810142"/>
            <a:ext cx="1717556" cy="114437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1187624" y="2602916"/>
            <a:ext cx="1152128" cy="355714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59436" y="257212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生机勃勃</a:t>
            </a:r>
          </a:p>
        </p:txBody>
      </p:sp>
      <p:sp>
        <p:nvSpPr>
          <p:cNvPr id="30" name="矩形 29"/>
          <p:cNvSpPr/>
          <p:nvPr/>
        </p:nvSpPr>
        <p:spPr>
          <a:xfrm>
            <a:off x="3059832" y="2602230"/>
            <a:ext cx="1152000" cy="356400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028765" y="257212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郁郁葱葱</a:t>
            </a:r>
          </a:p>
        </p:txBody>
      </p:sp>
      <p:sp>
        <p:nvSpPr>
          <p:cNvPr id="33" name="矩形 32"/>
          <p:cNvSpPr/>
          <p:nvPr/>
        </p:nvSpPr>
        <p:spPr>
          <a:xfrm>
            <a:off x="4932740" y="2602230"/>
            <a:ext cx="1152000" cy="356400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912380" y="257212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黄绿相间</a:t>
            </a:r>
          </a:p>
        </p:txBody>
      </p:sp>
      <p:sp>
        <p:nvSpPr>
          <p:cNvPr id="36" name="矩形 35"/>
          <p:cNvSpPr/>
          <p:nvPr/>
        </p:nvSpPr>
        <p:spPr>
          <a:xfrm>
            <a:off x="6815424" y="2594610"/>
            <a:ext cx="1152000" cy="356400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6794936" y="257212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一片银白</a:t>
            </a:r>
          </a:p>
        </p:txBody>
      </p:sp>
      <p:sp>
        <p:nvSpPr>
          <p:cNvPr id="40" name="矩形 39"/>
          <p:cNvSpPr/>
          <p:nvPr/>
        </p:nvSpPr>
        <p:spPr>
          <a:xfrm>
            <a:off x="1863566" y="3689970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小兴安岭的树木一年四季有哪些变化？</a:t>
            </a:r>
          </a:p>
        </p:txBody>
      </p:sp>
      <p:sp>
        <p:nvSpPr>
          <p:cNvPr id="41" name="矩形 40"/>
          <p:cNvSpPr/>
          <p:nvPr/>
        </p:nvSpPr>
        <p:spPr>
          <a:xfrm>
            <a:off x="2017455" y="3689970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为什么写四季的景色都要写到树木？</a:t>
            </a:r>
          </a:p>
        </p:txBody>
      </p:sp>
      <p:sp>
        <p:nvSpPr>
          <p:cNvPr id="42" name="矩形 41"/>
          <p:cNvSpPr/>
          <p:nvPr/>
        </p:nvSpPr>
        <p:spPr>
          <a:xfrm>
            <a:off x="912292" y="3579862"/>
            <a:ext cx="5203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第一，突出小兴安岭树木多的特点；</a:t>
            </a:r>
          </a:p>
        </p:txBody>
      </p:sp>
      <p:sp>
        <p:nvSpPr>
          <p:cNvPr id="43" name="矩形 42"/>
          <p:cNvSpPr/>
          <p:nvPr/>
        </p:nvSpPr>
        <p:spPr>
          <a:xfrm>
            <a:off x="1709678" y="3689970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请用文中的一句话对小兴安岭进行概括。</a:t>
            </a:r>
          </a:p>
        </p:txBody>
      </p:sp>
      <p:sp>
        <p:nvSpPr>
          <p:cNvPr id="44" name="矩形 43"/>
          <p:cNvSpPr/>
          <p:nvPr/>
        </p:nvSpPr>
        <p:spPr>
          <a:xfrm>
            <a:off x="827584" y="3357215"/>
            <a:ext cx="7560840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zh-CN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小兴安岭一年四季景色诱人，是一座美丽的大花园，也是一座巨大的宝库。</a:t>
            </a:r>
          </a:p>
        </p:txBody>
      </p:sp>
      <p:sp>
        <p:nvSpPr>
          <p:cNvPr id="46" name="矩形 45"/>
          <p:cNvSpPr/>
          <p:nvPr/>
        </p:nvSpPr>
        <p:spPr>
          <a:xfrm rot="20733996">
            <a:off x="7109862" y="4061044"/>
            <a:ext cx="1131407" cy="461665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中心句</a:t>
            </a:r>
          </a:p>
        </p:txBody>
      </p:sp>
      <p:sp>
        <p:nvSpPr>
          <p:cNvPr id="47" name="矩形 46"/>
          <p:cNvSpPr/>
          <p:nvPr/>
        </p:nvSpPr>
        <p:spPr>
          <a:xfrm>
            <a:off x="908561" y="3940646"/>
            <a:ext cx="7263527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第二，通过树木的变化，体现小兴安岭四季的美丽。</a:t>
            </a:r>
          </a:p>
        </p:txBody>
      </p:sp>
    </p:spTree>
    <p:extLst>
      <p:ext uri="{BB962C8B-B14F-4D97-AF65-F5344CB8AC3E}">
        <p14:creationId xmlns:p14="http://schemas.microsoft.com/office/powerpoint/2010/main" val="17874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6" grpId="0" animBg="1"/>
      <p:bldP spid="47" grpId="0"/>
      <p:bldP spid="4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139556" y="1016718"/>
            <a:ext cx="28648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sz="22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我的家乡</a:t>
            </a:r>
            <a:r>
              <a:rPr lang="en-US" altLang="zh-CN" sz="22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lang="zh-CN" altLang="zh-CN" sz="22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季最美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9"/>
          <a:stretch/>
        </p:blipFill>
        <p:spPr>
          <a:xfrm>
            <a:off x="258664" y="1884588"/>
            <a:ext cx="2100046" cy="1375200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5" name="图片 1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/>
          <a:stretch/>
        </p:blipFill>
        <p:spPr>
          <a:xfrm>
            <a:off x="2439453" y="1884588"/>
            <a:ext cx="2097180" cy="137360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6" name="图片 1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0" r="17410"/>
          <a:stretch/>
        </p:blipFill>
        <p:spPr>
          <a:xfrm>
            <a:off x="4617376" y="1884588"/>
            <a:ext cx="2097180" cy="137360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7" name="图片 16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3"/>
          <a:stretch/>
        </p:blipFill>
        <p:spPr>
          <a:xfrm>
            <a:off x="6795300" y="1884588"/>
            <a:ext cx="2097180" cy="1373609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607297" y="2903654"/>
            <a:ext cx="1402780" cy="356400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54408" y="287686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吉林的冬天</a:t>
            </a:r>
            <a:endParaRPr lang="zh-CN" altLang="en-US" sz="20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86653" y="2903654"/>
            <a:ext cx="1402780" cy="356400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964576" y="2903654"/>
            <a:ext cx="1402780" cy="356400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142500" y="2903654"/>
            <a:ext cx="1402780" cy="356400"/>
          </a:xfrm>
          <a:prstGeom prst="rect">
            <a:avLst/>
          </a:prstGeom>
          <a:solidFill>
            <a:srgbClr val="B3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664072" y="2876864"/>
            <a:ext cx="1556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000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广西的夏天</a:t>
            </a:r>
            <a:endParaRPr lang="zh-CN" altLang="en-US" sz="2000" kern="1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24896" y="2876864"/>
            <a:ext cx="1595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江南的春天 </a:t>
            </a:r>
            <a:endParaRPr lang="zh-CN" altLang="en-US" sz="2000" kern="1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07136" y="2876864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北京的秋天</a:t>
            </a:r>
            <a:endParaRPr lang="zh-CN" altLang="en-US" sz="2000" kern="1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1560" y="3729765"/>
            <a:ext cx="79208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FZSSJW"/>
              </a:rPr>
              <a:t>你觉得家乡哪个季节最美？为什么？仿照课文写法写一段话。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434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0" y="764832"/>
            <a:ext cx="9151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《</a:t>
            </a:r>
            <a:r>
              <a:rPr lang="zh-CN" altLang="zh-CN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美丽的小兴安岭</a:t>
            </a:r>
            <a:r>
              <a:rPr lang="en-US" altLang="zh-CN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》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教学资料链接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4175545" y="1380939"/>
            <a:ext cx="785290" cy="790964"/>
            <a:chOff x="5239123" y="1842146"/>
            <a:chExt cx="511595" cy="515292"/>
          </a:xfrm>
        </p:grpSpPr>
        <p:sp>
          <p:nvSpPr>
            <p:cNvPr id="30" name="矩形 2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200297" y="2132344"/>
            <a:ext cx="6743407" cy="1014958"/>
            <a:chOff x="1200297" y="2132344"/>
            <a:chExt cx="6743407" cy="1014958"/>
          </a:xfrm>
        </p:grpSpPr>
        <p:sp>
          <p:nvSpPr>
            <p:cNvPr id="33" name="文本框 32"/>
            <p:cNvSpPr txBox="1"/>
            <p:nvPr/>
          </p:nvSpPr>
          <p:spPr>
            <a:xfrm>
              <a:off x="1200297" y="230683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教学资料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57893" y="2132344"/>
              <a:ext cx="5685811" cy="101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导学案设计　教案设计　教学实录　预习卡设计　活动卡设计　课时测评　课外积累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 flipH="1">
            <a:off x="1327830" y="3316273"/>
            <a:ext cx="6546678" cy="0"/>
          </a:xfrm>
          <a:prstGeom prst="line">
            <a:avLst/>
          </a:prstGeom>
          <a:ln w="12700">
            <a:solidFill>
              <a:srgbClr val="E448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1200297" y="4420782"/>
            <a:ext cx="6736687" cy="340236"/>
            <a:chOff x="1200297" y="4420782"/>
            <a:chExt cx="6736687" cy="340236"/>
          </a:xfrm>
        </p:grpSpPr>
        <p:sp>
          <p:nvSpPr>
            <p:cNvPr id="37" name="文本框 36"/>
            <p:cNvSpPr txBox="1"/>
            <p:nvPr/>
          </p:nvSpPr>
          <p:spPr>
            <a:xfrm>
              <a:off x="1200297" y="442078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学习工具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257894" y="4422464"/>
              <a:ext cx="5679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生字笔顺演示　课文词语听写　课文原声朗读　课文类文阅读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175545" y="3488752"/>
            <a:ext cx="785290" cy="790964"/>
            <a:chOff x="5239123" y="1842146"/>
            <a:chExt cx="511595" cy="515292"/>
          </a:xfrm>
        </p:grpSpPr>
        <p:sp>
          <p:nvSpPr>
            <p:cNvPr id="40" name="矩形 3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51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读一读</a:t>
            </a:r>
          </a:p>
        </p:txBody>
      </p:sp>
      <p:sp>
        <p:nvSpPr>
          <p:cNvPr id="12" name="矩形 11"/>
          <p:cNvSpPr/>
          <p:nvPr/>
        </p:nvSpPr>
        <p:spPr>
          <a:xfrm>
            <a:off x="595592" y="1763634"/>
            <a:ext cx="80738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东北　脑袋　严严实实　挡住　视线　花坛　显得  苍翠  飞舞　名贵　药材　雪花　</a:t>
            </a:r>
          </a:p>
        </p:txBody>
      </p:sp>
    </p:spTree>
    <p:extLst>
      <p:ext uri="{BB962C8B-B14F-4D97-AF65-F5344CB8AC3E}">
        <p14:creationId xmlns:p14="http://schemas.microsoft.com/office/powerpoint/2010/main" val="30048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483768" y="4443958"/>
            <a:ext cx="4181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这句话在文章中起什么作用？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349867" y="841524"/>
            <a:ext cx="2412268" cy="494532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78552" y="85795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读一读，认一认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2359" y="3211989"/>
            <a:ext cx="6898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我国东北的小兴安岭，有数不清的红松、白桦、栎树……几百里连成一片，就像绿色的海洋。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969626" y="1477313"/>
            <a:ext cx="7204748" cy="1783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/>
        </p:nvSpPr>
        <p:spPr>
          <a:xfrm rot="988651">
            <a:off x="7323511" y="3956739"/>
            <a:ext cx="847433" cy="461665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比喻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08611" y="3373932"/>
            <a:ext cx="1238612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124050" y="3305860"/>
            <a:ext cx="1510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小兴安岭</a:t>
            </a:r>
            <a:endParaRPr lang="zh-CN" altLang="en-US" sz="2400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69419" y="3911324"/>
            <a:ext cx="1532012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277791" y="386160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绿色的海洋</a:t>
            </a:r>
            <a:endParaRPr lang="zh-CN" altLang="en-US" sz="2400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9119" y="4443958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总起句，起总领全文的作用。</a:t>
            </a:r>
          </a:p>
        </p:txBody>
      </p:sp>
    </p:spTree>
    <p:extLst>
      <p:ext uri="{BB962C8B-B14F-4D97-AF65-F5344CB8AC3E}">
        <p14:creationId xmlns:p14="http://schemas.microsoft.com/office/powerpoint/2010/main" val="40414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9" grpId="0" animBg="1"/>
      <p:bldP spid="9" grpId="1" animBg="1"/>
      <p:bldP spid="13" grpId="0" animBg="1"/>
      <p:bldP spid="7" grpId="0"/>
      <p:bldP spid="7" grpId="1"/>
      <p:bldP spid="14" grpId="0" animBg="1"/>
      <p:bldP spid="8" grpId="0"/>
      <p:bldP spid="8" grpId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97732" y="1445910"/>
            <a:ext cx="51219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1. 春天，小兴安岭的景物有什么特点？</a:t>
            </a:r>
          </a:p>
        </p:txBody>
      </p:sp>
      <p:sp>
        <p:nvSpPr>
          <p:cNvPr id="7" name="矩形 6"/>
          <p:cNvSpPr/>
          <p:nvPr/>
        </p:nvSpPr>
        <p:spPr>
          <a:xfrm>
            <a:off x="701570" y="3616282"/>
            <a:ext cx="77408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　　春天，树木抽出新的枝条，长出嫩绿的叶子。山上的积雪融化了，雪水汇成小溪，淙淙地流着。溪里涨满了春水。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04" y="2134653"/>
            <a:ext cx="1977390" cy="1318260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84" y="2134580"/>
            <a:ext cx="1979015" cy="1318333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圆角矩形 12"/>
          <p:cNvSpPr/>
          <p:nvPr/>
        </p:nvSpPr>
        <p:spPr>
          <a:xfrm>
            <a:off x="1349867" y="841524"/>
            <a:ext cx="2412268" cy="494532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378552" y="85795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读一读，认一认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748940" y="3778217"/>
            <a:ext cx="289560" cy="3886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716016" y="3749627"/>
            <a:ext cx="289560" cy="3886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36526" y="4240095"/>
            <a:ext cx="647774" cy="3886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469540" y="4248603"/>
            <a:ext cx="289560" cy="3886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707260" y="4259145"/>
            <a:ext cx="289560" cy="3886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096620" y="4245423"/>
            <a:ext cx="289560" cy="3886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658264" y="3726197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抽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13751" y="3727784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1628" y="4232157"/>
            <a:ext cx="7489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融化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78422" y="4232157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汇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13053" y="4232157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009779" y="4232157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涨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http://p0.so.qhimgs1.com/bdr/_240_/t01153d983269940a84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21408" y="1745136"/>
            <a:ext cx="2026131" cy="1347634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5" name="图片 14" descr="http://p1.so.qhimgs1.com/bdr/_240_/t01334a12ece94847dd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92080" y="1745135"/>
            <a:ext cx="2025762" cy="1345449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6" name="圆角矩形 15"/>
          <p:cNvSpPr/>
          <p:nvPr/>
        </p:nvSpPr>
        <p:spPr>
          <a:xfrm>
            <a:off x="1349867" y="841524"/>
            <a:ext cx="2412268" cy="494532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378552" y="85795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读一读，说一说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05031" y="3328497"/>
            <a:ext cx="6533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　　小鹿在溪边散步，它们有的俯下身子喝水，有的侧着脑袋欣赏自己映在水里的影子。</a:t>
            </a:r>
          </a:p>
        </p:txBody>
      </p:sp>
      <p:sp>
        <p:nvSpPr>
          <p:cNvPr id="8" name="矩形 7"/>
          <p:cNvSpPr/>
          <p:nvPr/>
        </p:nvSpPr>
        <p:spPr>
          <a:xfrm>
            <a:off x="3239568" y="4031238"/>
            <a:ext cx="619905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155653" y="397263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欣赏</a:t>
            </a:r>
          </a:p>
        </p:txBody>
      </p:sp>
      <p:sp>
        <p:nvSpPr>
          <p:cNvPr id="17" name="矩形 16"/>
          <p:cNvSpPr/>
          <p:nvPr/>
        </p:nvSpPr>
        <p:spPr>
          <a:xfrm rot="20733996">
            <a:off x="7129581" y="4100865"/>
            <a:ext cx="829555" cy="461665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拟人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16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7" grpId="0"/>
      <p:bldP spid="7" grpId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49867" y="841524"/>
            <a:ext cx="2412268" cy="494532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78552" y="85795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读一读，说一说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17615" y="1602930"/>
            <a:ext cx="583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　　夏天，树木长得葱葱茏茏，密密层层的枝叶把森林封得严严实实的，挡住了人们的视线，遮住了蓝蓝的天空。</a:t>
            </a:r>
          </a:p>
        </p:txBody>
      </p:sp>
      <p:sp>
        <p:nvSpPr>
          <p:cNvPr id="6" name="矩形 5"/>
          <p:cNvSpPr/>
          <p:nvPr/>
        </p:nvSpPr>
        <p:spPr>
          <a:xfrm>
            <a:off x="2844949" y="337278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哪些词语用得好？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08237"/>
            <a:ext cx="1944216" cy="1456105"/>
          </a:xfrm>
          <a:prstGeom prst="round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662215" y="1810618"/>
            <a:ext cx="1216992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28346" y="1767186"/>
            <a:ext cx="1349325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354906" y="2331344"/>
            <a:ext cx="1219597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561063" y="171955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葱葱茏茏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85706" y="169755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密密层层</a:t>
            </a:r>
          </a:p>
        </p:txBody>
      </p:sp>
      <p:sp>
        <p:nvSpPr>
          <p:cNvPr id="13" name="矩形 12"/>
          <p:cNvSpPr/>
          <p:nvPr/>
        </p:nvSpPr>
        <p:spPr>
          <a:xfrm>
            <a:off x="5253980" y="225122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严严实实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03337" y="3601566"/>
            <a:ext cx="7416824" cy="1635646"/>
            <a:chOff x="47625" y="3601566"/>
            <a:chExt cx="6742567" cy="1635646"/>
          </a:xfrm>
        </p:grpSpPr>
        <p:sp>
          <p:nvSpPr>
            <p:cNvPr id="7" name="圆角矩形 6"/>
            <p:cNvSpPr/>
            <p:nvPr/>
          </p:nvSpPr>
          <p:spPr>
            <a:xfrm>
              <a:off x="1926402" y="4078585"/>
              <a:ext cx="4863790" cy="533102"/>
            </a:xfrm>
            <a:prstGeom prst="roundRect">
              <a:avLst>
                <a:gd name="adj" fmla="val 24126"/>
              </a:avLst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这些叠词写出了夏天树木繁盛的特点。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625" y="3601566"/>
              <a:ext cx="2453469" cy="1635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33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6" grpId="0" animBg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49867" y="841524"/>
            <a:ext cx="2412268" cy="494532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78552" y="85795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读一读，说一说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5556" y="1419622"/>
            <a:ext cx="7992888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早晨，雾从山谷里升起来，整个森林浸在乳白色的浓雾里。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早晨，雾从山谷里升起来，整个森林包在乳白色的浓雾里。</a:t>
            </a:r>
          </a:p>
        </p:txBody>
      </p:sp>
      <p:pic>
        <p:nvPicPr>
          <p:cNvPr id="7" name="图片 6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07704" y="2649289"/>
            <a:ext cx="2295128" cy="1408430"/>
          </a:xfrm>
          <a:prstGeom prst="roundRect">
            <a:avLst>
              <a:gd name="adj" fmla="val 13406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2171343" y="4227934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“浸”写出了大雾的浓和范围广。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0"/>
          <a:stretch/>
        </p:blipFill>
        <p:spPr>
          <a:xfrm>
            <a:off x="5004048" y="2643188"/>
            <a:ext cx="2288252" cy="1399624"/>
          </a:xfrm>
          <a:prstGeom prst="roundRect">
            <a:avLst>
              <a:gd name="adj" fmla="val 13945"/>
            </a:avLst>
          </a:prstGeom>
        </p:spPr>
      </p:pic>
      <p:sp>
        <p:nvSpPr>
          <p:cNvPr id="13" name="矩形 12"/>
          <p:cNvSpPr/>
          <p:nvPr/>
        </p:nvSpPr>
        <p:spPr>
          <a:xfrm>
            <a:off x="5548362" y="1586925"/>
            <a:ext cx="288032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542012" y="2141781"/>
            <a:ext cx="288032" cy="36004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451336" y="154095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浸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54059" y="208676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 animBg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49867" y="841524"/>
            <a:ext cx="2412268" cy="494532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78552" y="85795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读一读，说一说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7584" y="1342152"/>
            <a:ext cx="7488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　　这时候，森林向人们献出了酸甜可口的山葡萄，又香又脆的榛子，鲜嫩的蘑菇和木耳，还有人参等名贵药材。</a:t>
            </a:r>
          </a:p>
        </p:txBody>
      </p:sp>
      <p:pic>
        <p:nvPicPr>
          <p:cNvPr id="17" name="图片 1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r="6879"/>
          <a:stretch/>
        </p:blipFill>
        <p:spPr>
          <a:xfrm>
            <a:off x="1519611" y="2493328"/>
            <a:ext cx="1460725" cy="1028943"/>
          </a:xfrm>
          <a:prstGeom prst="roundRect">
            <a:avLst/>
          </a:prstGeom>
          <a:ln>
            <a:solidFill>
              <a:schemeClr val="accent6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68" y="2495084"/>
            <a:ext cx="1460888" cy="1027187"/>
          </a:xfrm>
          <a:prstGeom prst="roundRect">
            <a:avLst/>
          </a:prstGeom>
          <a:ln>
            <a:solidFill>
              <a:schemeClr val="accent6"/>
            </a:solidFill>
          </a:ln>
        </p:spPr>
      </p:pic>
      <p:pic>
        <p:nvPicPr>
          <p:cNvPr id="23" name="图片 2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"/>
          <a:stretch/>
        </p:blipFill>
        <p:spPr>
          <a:xfrm>
            <a:off x="1519611" y="3592563"/>
            <a:ext cx="1460725" cy="1028859"/>
          </a:xfrm>
          <a:prstGeom prst="roundRect">
            <a:avLst/>
          </a:prstGeom>
          <a:ln>
            <a:solidFill>
              <a:schemeClr val="accent6"/>
            </a:solidFill>
          </a:ln>
        </p:spPr>
      </p:pic>
      <p:pic>
        <p:nvPicPr>
          <p:cNvPr id="24" name="图片 23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4" b="5167"/>
          <a:stretch/>
        </p:blipFill>
        <p:spPr>
          <a:xfrm>
            <a:off x="3067968" y="3592563"/>
            <a:ext cx="1460725" cy="1028859"/>
          </a:xfrm>
          <a:prstGeom prst="roundRect">
            <a:avLst/>
          </a:prstGeom>
          <a:ln>
            <a:solidFill>
              <a:schemeClr val="accent6"/>
            </a:solidFill>
          </a:ln>
        </p:spPr>
      </p:pic>
      <p:pic>
        <p:nvPicPr>
          <p:cNvPr id="22" name="图片 2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30" y="3039492"/>
            <a:ext cx="1459825" cy="1027531"/>
          </a:xfrm>
          <a:prstGeom prst="roundRect">
            <a:avLst>
              <a:gd name="adj" fmla="val 8633"/>
            </a:avLst>
          </a:prstGeom>
          <a:ln>
            <a:solidFill>
              <a:schemeClr val="accent6"/>
            </a:solidFill>
          </a:ln>
        </p:spPr>
      </p:pic>
      <p:sp>
        <p:nvSpPr>
          <p:cNvPr id="25" name="矩形 24"/>
          <p:cNvSpPr/>
          <p:nvPr/>
        </p:nvSpPr>
        <p:spPr>
          <a:xfrm>
            <a:off x="6228183" y="1510682"/>
            <a:ext cx="859333" cy="288032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990979" y="2024264"/>
            <a:ext cx="576064" cy="288032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150892" y="2039116"/>
            <a:ext cx="576064" cy="288032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466130" y="2024828"/>
            <a:ext cx="576064" cy="288032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38079" y="1430099"/>
            <a:ext cx="10310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山葡萄</a:t>
            </a:r>
          </a:p>
        </p:txBody>
      </p:sp>
      <p:sp>
        <p:nvSpPr>
          <p:cNvPr id="8" name="矩形 7"/>
          <p:cNvSpPr/>
          <p:nvPr/>
        </p:nvSpPr>
        <p:spPr>
          <a:xfrm>
            <a:off x="1384980" y="1933332"/>
            <a:ext cx="7489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榛子</a:t>
            </a:r>
          </a:p>
        </p:txBody>
      </p:sp>
      <p:sp>
        <p:nvSpPr>
          <p:cNvPr id="9" name="矩形 8"/>
          <p:cNvSpPr/>
          <p:nvPr/>
        </p:nvSpPr>
        <p:spPr>
          <a:xfrm>
            <a:off x="3064595" y="1934155"/>
            <a:ext cx="7489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蘑菇</a:t>
            </a:r>
          </a:p>
        </p:txBody>
      </p:sp>
      <p:sp>
        <p:nvSpPr>
          <p:cNvPr id="10" name="矩形 9"/>
          <p:cNvSpPr/>
          <p:nvPr/>
        </p:nvSpPr>
        <p:spPr>
          <a:xfrm>
            <a:off x="3901068" y="1934155"/>
            <a:ext cx="7489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木耳</a:t>
            </a:r>
          </a:p>
        </p:txBody>
      </p:sp>
      <p:sp>
        <p:nvSpPr>
          <p:cNvPr id="30" name="矩形 29"/>
          <p:cNvSpPr/>
          <p:nvPr/>
        </p:nvSpPr>
        <p:spPr>
          <a:xfrm>
            <a:off x="5380755" y="2026639"/>
            <a:ext cx="576064" cy="288032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299223" y="1936537"/>
            <a:ext cx="7489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人参</a:t>
            </a:r>
          </a:p>
        </p:txBody>
      </p:sp>
      <p:sp>
        <p:nvSpPr>
          <p:cNvPr id="31" name="矩形 30"/>
          <p:cNvSpPr/>
          <p:nvPr/>
        </p:nvSpPr>
        <p:spPr>
          <a:xfrm>
            <a:off x="5230242" y="331088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丰富的野生植物</a:t>
            </a:r>
          </a:p>
        </p:txBody>
      </p:sp>
    </p:spTree>
    <p:extLst>
      <p:ext uri="{BB962C8B-B14F-4D97-AF65-F5344CB8AC3E}">
        <p14:creationId xmlns:p14="http://schemas.microsoft.com/office/powerpoint/2010/main" val="35045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30" grpId="0" animBg="1"/>
      <p:bldP spid="11" grpId="0"/>
      <p:bldP spid="11" grpId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699211"/>
            <a:ext cx="697759" cy="6977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33618" y="1367768"/>
            <a:ext cx="6876764" cy="123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　　西北风呼呼地刮过树梢。黑熊躲进自己的洞里冬眠。紫貂捕捉野兔当美餐。松鼠靠秋天收藏在树洞里的松子过日子，有时候还到枝头散散步，看看春天是不是快要来临。</a:t>
            </a:r>
          </a:p>
        </p:txBody>
      </p:sp>
      <p:sp>
        <p:nvSpPr>
          <p:cNvPr id="9" name="矩形 8"/>
          <p:cNvSpPr/>
          <p:nvPr/>
        </p:nvSpPr>
        <p:spPr>
          <a:xfrm>
            <a:off x="1963907" y="3948028"/>
            <a:ext cx="5216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可爱的小动物们给寒冷的冬天增添许多生趣。</a:t>
            </a:r>
          </a:p>
        </p:txBody>
      </p:sp>
      <p:pic>
        <p:nvPicPr>
          <p:cNvPr id="13" name="图片 1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/>
          <a:stretch/>
        </p:blipFill>
        <p:spPr>
          <a:xfrm>
            <a:off x="6036420" y="2842204"/>
            <a:ext cx="1396800" cy="874800"/>
          </a:xfrm>
          <a:prstGeom prst="rect">
            <a:avLst/>
          </a:prstGeom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92" y="2841122"/>
            <a:ext cx="1397321" cy="875882"/>
          </a:xfrm>
          <a:prstGeom prst="rect">
            <a:avLst/>
          </a:prstGeom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"/>
          <a:stretch/>
        </p:blipFill>
        <p:spPr>
          <a:xfrm>
            <a:off x="3873117" y="2842204"/>
            <a:ext cx="1396800" cy="874800"/>
          </a:xfrm>
          <a:prstGeom prst="rect">
            <a:avLst/>
          </a:prstGeom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0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86bad1b193e8ddd96c78c97f95eeb279f1e0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</TotalTime>
  <Words>541</Words>
  <Application>Microsoft Office PowerPoint</Application>
  <PresentationFormat>全屏显示(16:9)</PresentationFormat>
  <Paragraphs>68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方正大标宋_GBK</vt:lpstr>
      <vt:lpstr>方正大黑_GBK</vt:lpstr>
      <vt:lpstr>方正书宋_GBK</vt:lpstr>
      <vt:lpstr>方正小标宋_GBK</vt:lpstr>
      <vt:lpstr>方正准圆_GBK</vt:lpstr>
      <vt:lpstr>黑体</vt:lpstr>
      <vt:lpstr>楷体</vt:lpstr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NING MEI</cp:lastModifiedBy>
  <cp:revision>951</cp:revision>
  <dcterms:created xsi:type="dcterms:W3CDTF">2015-05-05T08:02:14Z</dcterms:created>
  <dcterms:modified xsi:type="dcterms:W3CDTF">2020-09-08T00:46:54Z</dcterms:modified>
</cp:coreProperties>
</file>