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7" r:id="rId2"/>
    <p:sldId id="487" r:id="rId3"/>
    <p:sldId id="846" r:id="rId4"/>
    <p:sldId id="908" r:id="rId5"/>
    <p:sldId id="879" r:id="rId6"/>
    <p:sldId id="880" r:id="rId7"/>
    <p:sldId id="882" r:id="rId8"/>
    <p:sldId id="884" r:id="rId9"/>
    <p:sldId id="885" r:id="rId10"/>
    <p:sldId id="911" r:id="rId11"/>
    <p:sldId id="892" r:id="rId12"/>
    <p:sldId id="895" r:id="rId13"/>
    <p:sldId id="899" r:id="rId14"/>
    <p:sldId id="900" r:id="rId15"/>
    <p:sldId id="903" r:id="rId16"/>
    <p:sldId id="904" r:id="rId17"/>
    <p:sldId id="912" r:id="rId18"/>
    <p:sldId id="906" r:id="rId19"/>
    <p:sldId id="909" r:id="rId20"/>
    <p:sldId id="913" r:id="rId21"/>
    <p:sldId id="874" r:id="rId22"/>
    <p:sldId id="876" r:id="rId23"/>
    <p:sldId id="877" r:id="rId24"/>
    <p:sldId id="2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AFEC28"/>
    <a:srgbClr val="E75617"/>
    <a:srgbClr val="FED0B0"/>
    <a:srgbClr val="00A7FF"/>
    <a:srgbClr val="CDEEAB"/>
    <a:srgbClr val="FE8900"/>
    <a:srgbClr val="FD6C01"/>
    <a:srgbClr val="FFB98A"/>
    <a:srgbClr val="FDB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38" autoAdjust="0"/>
  </p:normalViewPr>
  <p:slideViewPr>
    <p:cSldViewPr snapToGrid="0">
      <p:cViewPr varScale="1">
        <p:scale>
          <a:sx n="90" d="100"/>
          <a:sy n="90" d="100"/>
        </p:scale>
        <p:origin x="-144" y="-108"/>
      </p:cViewPr>
      <p:guideLst>
        <p:guide orient="horz" pos="213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F128-D4C7-4613-A18F-533357CB4162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60BE-3DA9-485A-97A3-890292A6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3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91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27051" y="1855788"/>
            <a:ext cx="10972800" cy="43100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B0DFEF3-6756-4613-BBE0-B8E7EC70199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91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05BC24C-B6CC-46F1-A4A3-DD3B44FC39B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933" y="228600"/>
            <a:ext cx="11387667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97934" y="6245225"/>
            <a:ext cx="3052233" cy="476250"/>
          </a:xfrm>
          <a:prstGeom prst="rect">
            <a:avLst/>
          </a:prstGeom>
        </p:spPr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2020-8-31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1367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3368" y="6245225"/>
            <a:ext cx="3052233" cy="476250"/>
          </a:xfrm>
          <a:prstGeom prst="rect">
            <a:avLst/>
          </a:prstGeom>
        </p:spPr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0890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pPr/>
              <a:t>2020-8-31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890" y="-1905"/>
            <a:ext cx="12191365" cy="690372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2539" y="6725920"/>
            <a:ext cx="9035415" cy="181610"/>
          </a:xfrm>
          <a:prstGeom prst="rect">
            <a:avLst/>
          </a:prstGeom>
          <a:solidFill>
            <a:srgbClr val="0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9032875" y="6720207"/>
            <a:ext cx="3167380" cy="182245"/>
          </a:xfrm>
          <a:prstGeom prst="rect">
            <a:avLst/>
          </a:prstGeom>
          <a:solidFill>
            <a:srgbClr val="E7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10409556" y="181610"/>
            <a:ext cx="1475105" cy="447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202.38.64.11/~wangjy/photo/page_22.htm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539" y="6725920"/>
            <a:ext cx="9035415" cy="181610"/>
          </a:xfrm>
          <a:prstGeom prst="rect">
            <a:avLst/>
          </a:prstGeom>
          <a:solidFill>
            <a:srgbClr val="0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32875" y="6720207"/>
            <a:ext cx="3167380" cy="182245"/>
          </a:xfrm>
          <a:prstGeom prst="rect">
            <a:avLst/>
          </a:prstGeom>
          <a:solidFill>
            <a:srgbClr val="E7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5"/>
          <p:cNvSpPr/>
          <p:nvPr/>
        </p:nvSpPr>
        <p:spPr>
          <a:xfrm>
            <a:off x="580467" y="2371316"/>
            <a:ext cx="10820805" cy="167353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 中国工农红军</a:t>
            </a:r>
            <a:r>
              <a:rPr lang="zh-CN" altLang="en-US" sz="4400" b="1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长征</a:t>
            </a:r>
          </a:p>
          <a:p>
            <a:pPr algn="ctr">
              <a:lnSpc>
                <a:spcPct val="120000"/>
              </a:lnSpc>
            </a:pPr>
            <a:endParaRPr lang="zh-CN" altLang="en-US" sz="4800" b="1" dirty="0">
              <a:ln w="28575"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G:\素材\d474e7423aa32f48195ccc6e355b5789.pngd474e7423aa32f48195ccc6e355b578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170" y="3906520"/>
            <a:ext cx="3204210" cy="3156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书本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32876" y="5125087"/>
            <a:ext cx="3009265" cy="186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5"/>
          <p:cNvSpPr txBox="1"/>
          <p:nvPr/>
        </p:nvSpPr>
        <p:spPr>
          <a:xfrm>
            <a:off x="2022438" y="516367"/>
            <a:ext cx="7476564" cy="3877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00B050"/>
                </a:solidFill>
                <a:sym typeface="+mn-ea"/>
              </a:rPr>
              <a:t>第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五</a:t>
            </a:r>
            <a:r>
              <a:rPr lang="zh-CN" altLang="en-US" sz="1600" b="1" dirty="0" smtClean="0">
                <a:solidFill>
                  <a:srgbClr val="00B050"/>
                </a:solidFill>
                <a:sym typeface="+mn-ea"/>
              </a:rPr>
              <a:t>单元 从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国共合作到国共</a:t>
            </a:r>
            <a:r>
              <a:rPr lang="zh-CN" altLang="en-US" sz="1600" b="1" dirty="0" smtClean="0">
                <a:solidFill>
                  <a:srgbClr val="00B050"/>
                </a:solidFill>
                <a:sym typeface="+mn-ea"/>
              </a:rPr>
              <a:t>对</a:t>
            </a: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9"/>
          <p:cNvSpPr txBox="1"/>
          <p:nvPr/>
        </p:nvSpPr>
        <p:spPr>
          <a:xfrm>
            <a:off x="4656667" y="566102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4" name="Text Box 3"/>
          <p:cNvSpPr txBox="1"/>
          <p:nvPr/>
        </p:nvSpPr>
        <p:spPr>
          <a:xfrm>
            <a:off x="190501" y="688976"/>
            <a:ext cx="3712633" cy="1102353"/>
          </a:xfrm>
          <a:prstGeom prst="rect">
            <a:avLst/>
          </a:prstGeom>
          <a:noFill/>
          <a:ln w="254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lnSpc>
                <a:spcPct val="90000"/>
              </a:lnSpc>
              <a:spcBef>
                <a:spcPts val="5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中国共产党诞生</a:t>
            </a:r>
          </a:p>
          <a:p>
            <a:pPr algn="ctr">
              <a:lnSpc>
                <a:spcPct val="90000"/>
              </a:lnSpc>
              <a:spcBef>
                <a:spcPts val="5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1921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年） </a:t>
            </a:r>
          </a:p>
        </p:txBody>
      </p:sp>
      <p:grpSp>
        <p:nvGrpSpPr>
          <p:cNvPr id="22541" name="Group 5"/>
          <p:cNvGrpSpPr/>
          <p:nvPr/>
        </p:nvGrpSpPr>
        <p:grpSpPr>
          <a:xfrm>
            <a:off x="1680633" y="750888"/>
            <a:ext cx="6146800" cy="2184400"/>
            <a:chOff x="0" y="-281"/>
            <a:chExt cx="2904" cy="1376"/>
          </a:xfrm>
        </p:grpSpPr>
        <p:sp>
          <p:nvSpPr>
            <p:cNvPr id="18436" name="Text Box 6"/>
            <p:cNvSpPr txBox="1"/>
            <p:nvPr/>
          </p:nvSpPr>
          <p:spPr>
            <a:xfrm>
              <a:off x="1406" y="-281"/>
              <a:ext cx="1498" cy="922"/>
            </a:xfrm>
            <a:prstGeom prst="rect">
              <a:avLst/>
            </a:prstGeom>
            <a:noFill/>
            <a:ln w="254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遵义会议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1935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年） </a:t>
              </a:r>
            </a:p>
          </p:txBody>
        </p:sp>
        <p:grpSp>
          <p:nvGrpSpPr>
            <p:cNvPr id="18437" name="Group 7"/>
            <p:cNvGrpSpPr/>
            <p:nvPr/>
          </p:nvGrpSpPr>
          <p:grpSpPr>
            <a:xfrm>
              <a:off x="0" y="680"/>
              <a:ext cx="1769" cy="408"/>
              <a:chOff x="0" y="0"/>
              <a:chExt cx="1769" cy="318"/>
            </a:xfrm>
          </p:grpSpPr>
          <p:sp>
            <p:nvSpPr>
              <p:cNvPr id="18438" name="Line 8"/>
              <p:cNvSpPr/>
              <p:nvPr/>
            </p:nvSpPr>
            <p:spPr>
              <a:xfrm>
                <a:off x="0" y="0"/>
                <a:ext cx="0" cy="318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39" name="Line 9"/>
              <p:cNvSpPr/>
              <p:nvPr/>
            </p:nvSpPr>
            <p:spPr>
              <a:xfrm>
                <a:off x="0" y="318"/>
                <a:ext cx="1769" cy="0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40" name="Line 10"/>
              <p:cNvSpPr/>
              <p:nvPr/>
            </p:nvSpPr>
            <p:spPr>
              <a:xfrm flipV="1">
                <a:off x="1769" y="0"/>
                <a:ext cx="0" cy="318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18441" name="Text Box 11"/>
            <p:cNvSpPr txBox="1"/>
            <p:nvPr/>
          </p:nvSpPr>
          <p:spPr>
            <a:xfrm>
              <a:off x="589" y="572"/>
              <a:ext cx="673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14</a:t>
              </a:r>
              <a:r>
                <a:rPr lang="zh-CN" altLang="en-US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</a:p>
          </p:txBody>
        </p:sp>
      </p:grpSp>
      <p:sp>
        <p:nvSpPr>
          <p:cNvPr id="22548" name="Text Box 2"/>
          <p:cNvSpPr txBox="1"/>
          <p:nvPr/>
        </p:nvSpPr>
        <p:spPr>
          <a:xfrm>
            <a:off x="8544985" y="812800"/>
            <a:ext cx="3458633" cy="1477328"/>
          </a:xfrm>
          <a:prstGeom prst="rect">
            <a:avLst/>
          </a:prstGeom>
          <a:noFill/>
          <a:ln w="254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新中国成立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1949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年） </a:t>
            </a:r>
          </a:p>
        </p:txBody>
      </p:sp>
      <p:grpSp>
        <p:nvGrpSpPr>
          <p:cNvPr id="22549" name="Group 13"/>
          <p:cNvGrpSpPr/>
          <p:nvPr/>
        </p:nvGrpSpPr>
        <p:grpSpPr>
          <a:xfrm>
            <a:off x="6637867" y="2122488"/>
            <a:ext cx="3744384" cy="830263"/>
            <a:chOff x="0" y="-103"/>
            <a:chExt cx="1769" cy="523"/>
          </a:xfrm>
        </p:grpSpPr>
        <p:grpSp>
          <p:nvGrpSpPr>
            <p:cNvPr id="18444" name="Group 14"/>
            <p:cNvGrpSpPr/>
            <p:nvPr/>
          </p:nvGrpSpPr>
          <p:grpSpPr>
            <a:xfrm>
              <a:off x="0" y="1"/>
              <a:ext cx="1769" cy="408"/>
              <a:chOff x="0" y="0"/>
              <a:chExt cx="1769" cy="318"/>
            </a:xfrm>
          </p:grpSpPr>
          <p:sp>
            <p:nvSpPr>
              <p:cNvPr id="18445" name="Line 15"/>
              <p:cNvSpPr/>
              <p:nvPr/>
            </p:nvSpPr>
            <p:spPr>
              <a:xfrm>
                <a:off x="0" y="0"/>
                <a:ext cx="0" cy="318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46" name="Line 16"/>
              <p:cNvSpPr/>
              <p:nvPr/>
            </p:nvSpPr>
            <p:spPr>
              <a:xfrm>
                <a:off x="0" y="318"/>
                <a:ext cx="1769" cy="0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447" name="Line 17"/>
              <p:cNvSpPr/>
              <p:nvPr/>
            </p:nvSpPr>
            <p:spPr>
              <a:xfrm flipV="1">
                <a:off x="1769" y="0"/>
                <a:ext cx="0" cy="318"/>
              </a:xfrm>
              <a:prstGeom prst="line">
                <a:avLst/>
              </a:prstGeom>
              <a:ln w="508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18448" name="Text Box 18"/>
            <p:cNvSpPr txBox="1"/>
            <p:nvPr/>
          </p:nvSpPr>
          <p:spPr>
            <a:xfrm>
              <a:off x="390" y="-103"/>
              <a:ext cx="673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14年</a:t>
              </a:r>
            </a:p>
          </p:txBody>
        </p:sp>
      </p:grpSp>
      <p:sp>
        <p:nvSpPr>
          <p:cNvPr id="16401" name="Text Box 19"/>
          <p:cNvSpPr txBox="1"/>
          <p:nvPr/>
        </p:nvSpPr>
        <p:spPr>
          <a:xfrm>
            <a:off x="5422901" y="2349500"/>
            <a:ext cx="963084" cy="25606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转折点</a:t>
            </a:r>
          </a:p>
        </p:txBody>
      </p:sp>
      <p:sp>
        <p:nvSpPr>
          <p:cNvPr id="22556" name="Text Box 4"/>
          <p:cNvSpPr txBox="1"/>
          <p:nvPr/>
        </p:nvSpPr>
        <p:spPr>
          <a:xfrm>
            <a:off x="364068" y="3108325"/>
            <a:ext cx="5058833" cy="1754326"/>
          </a:xfrm>
          <a:prstGeom prst="rect">
            <a:avLst/>
          </a:prstGeom>
          <a:noFill/>
          <a:ln w="254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出现了很多失误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如国民革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命的失败、第五次反“围剿”的失利。</a:t>
            </a:r>
          </a:p>
        </p:txBody>
      </p:sp>
      <p:sp>
        <p:nvSpPr>
          <p:cNvPr id="22557" name="Text Box 12"/>
          <p:cNvSpPr txBox="1"/>
          <p:nvPr/>
        </p:nvSpPr>
        <p:spPr>
          <a:xfrm>
            <a:off x="6637868" y="3343275"/>
            <a:ext cx="4754033" cy="1189038"/>
          </a:xfrm>
          <a:prstGeom prst="rect">
            <a:avLst/>
          </a:prstGeom>
          <a:noFill/>
          <a:ln w="254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由失利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走向胜利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，建立新中国。</a:t>
            </a:r>
          </a:p>
        </p:txBody>
      </p:sp>
      <p:sp>
        <p:nvSpPr>
          <p:cNvPr id="36874" name="WordArt 20"/>
          <p:cNvSpPr>
            <a:spLocks noTextEdit="1"/>
          </p:cNvSpPr>
          <p:nvPr/>
        </p:nvSpPr>
        <p:spPr>
          <a:xfrm>
            <a:off x="2741084" y="5508626"/>
            <a:ext cx="1919816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幼年</a:t>
            </a:r>
          </a:p>
        </p:txBody>
      </p:sp>
      <p:grpSp>
        <p:nvGrpSpPr>
          <p:cNvPr id="22559" name="Group 21"/>
          <p:cNvGrpSpPr/>
          <p:nvPr/>
        </p:nvGrpSpPr>
        <p:grpSpPr>
          <a:xfrm>
            <a:off x="5046134" y="5437189"/>
            <a:ext cx="4703233" cy="746125"/>
            <a:chOff x="0" y="0"/>
            <a:chExt cx="2222" cy="470"/>
          </a:xfrm>
        </p:grpSpPr>
        <p:sp>
          <p:nvSpPr>
            <p:cNvPr id="18454" name="WordArt 22"/>
            <p:cNvSpPr>
              <a:spLocks noTextEdit="1"/>
            </p:cNvSpPr>
            <p:nvPr/>
          </p:nvSpPr>
          <p:spPr>
            <a:xfrm>
              <a:off x="1315" y="0"/>
              <a:ext cx="907" cy="4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75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成熟</a:t>
              </a:r>
            </a:p>
          </p:txBody>
        </p:sp>
        <p:sp>
          <p:nvSpPr>
            <p:cNvPr id="18455" name="Line 23"/>
            <p:cNvSpPr/>
            <p:nvPr/>
          </p:nvSpPr>
          <p:spPr>
            <a:xfrm>
              <a:off x="0" y="317"/>
              <a:ext cx="1224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" name="文本框 1"/>
          <p:cNvSpPr txBox="1"/>
          <p:nvPr/>
        </p:nvSpPr>
        <p:spPr>
          <a:xfrm>
            <a:off x="5181601" y="5383214"/>
            <a:ext cx="245533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独立领导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026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bldLvl="0" animBg="1"/>
      <p:bldP spid="16401" grpId="0"/>
      <p:bldP spid="22556" grpId="0" bldLvl="0" animBg="1"/>
      <p:bldP spid="22557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28674"/>
          <p:cNvSpPr>
            <a:spLocks noGrp="1"/>
          </p:cNvSpPr>
          <p:nvPr>
            <p:ph idx="1"/>
          </p:nvPr>
        </p:nvSpPr>
        <p:spPr>
          <a:xfrm>
            <a:off x="1416051" y="1766888"/>
            <a:ext cx="10358967" cy="4113212"/>
          </a:xfrm>
        </p:spPr>
        <p:txBody>
          <a:bodyPr wrap="square" lIns="91440" tIns="45720" rIns="91440" bIns="45720" anchor="t"/>
          <a:lstStyle/>
          <a:p>
            <a:endParaRPr lang="zh-CN" altLang="en-US"/>
          </a:p>
        </p:txBody>
      </p:sp>
      <p:pic>
        <p:nvPicPr>
          <p:cNvPr id="33795" name="图片 28675" descr="金沙江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47" y="869876"/>
            <a:ext cx="9275641" cy="44639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28676"/>
          <p:cNvSpPr txBox="1"/>
          <p:nvPr/>
        </p:nvSpPr>
        <p:spPr>
          <a:xfrm>
            <a:off x="325277" y="5699125"/>
            <a:ext cx="4470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_GB2312" pitchFamily="49" charset="-122"/>
              </a:rPr>
              <a:t>金沙江</a:t>
            </a:r>
          </a:p>
        </p:txBody>
      </p:sp>
      <p:sp>
        <p:nvSpPr>
          <p:cNvPr id="33797" name="文本框 28677"/>
          <p:cNvSpPr txBox="1"/>
          <p:nvPr/>
        </p:nvSpPr>
        <p:spPr>
          <a:xfrm>
            <a:off x="3645097" y="5547360"/>
            <a:ext cx="823976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巧渡金沙江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四渡赤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水后，红军急行军渡过金沙江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从此跳出敌人的包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围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" y="11039"/>
            <a:ext cx="4260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169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6866" descr="59857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67" y="700153"/>
            <a:ext cx="10069033" cy="4531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36867"/>
          <p:cNvSpPr txBox="1"/>
          <p:nvPr/>
        </p:nvSpPr>
        <p:spPr>
          <a:xfrm>
            <a:off x="262467" y="5393513"/>
            <a:ext cx="3657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_GB2312" pitchFamily="49" charset="-122"/>
              </a:rPr>
              <a:t>飞夺泸定桥</a:t>
            </a:r>
          </a:p>
        </p:txBody>
      </p:sp>
      <p:sp>
        <p:nvSpPr>
          <p:cNvPr id="39940" name="文本框 36868"/>
          <p:cNvSpPr txBox="1"/>
          <p:nvPr/>
        </p:nvSpPr>
        <p:spPr>
          <a:xfrm>
            <a:off x="2983649" y="5379927"/>
            <a:ext cx="74256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名红军突击队员冒着枪林弹雨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在火力的掩护下一边铺桥一边战斗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终于占领了对面的桥头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为主力开辟了前进的道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路。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668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xs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17" y="981075"/>
            <a:ext cx="4512733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8" name="Text Box 9"/>
          <p:cNvSpPr txBox="1"/>
          <p:nvPr/>
        </p:nvSpPr>
        <p:spPr>
          <a:xfrm>
            <a:off x="2021416" y="6005143"/>
            <a:ext cx="1718733" cy="5397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过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雪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山</a:t>
            </a:r>
          </a:p>
        </p:txBody>
      </p:sp>
      <p:sp>
        <p:nvSpPr>
          <p:cNvPr id="45059" name="Text Box 11" descr="85bOOOPIC2f2"/>
          <p:cNvSpPr txBox="1"/>
          <p:nvPr/>
        </p:nvSpPr>
        <p:spPr>
          <a:xfrm>
            <a:off x="5425018" y="1125539"/>
            <a:ext cx="6625167" cy="4157548"/>
          </a:xfrm>
          <a:prstGeom prst="rect">
            <a:avLst/>
          </a:prstGeom>
          <a:solidFill>
            <a:schemeClr val="bg1">
              <a:alpha val="56998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长征路上翻越的第一座大雪山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夹金山。红军大多来自气候炎热、潮湿的南方亚热带地区，好多人以前从未见过大雪山，更不用说爬了。一开始见到雪山，的确非常壮观。白雪皑皑，一片银色，雪连天，天连雪，全是雪的世界。可真正爬起来，却一点也不觉得美了。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　  进入冰雪世界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雪山刺得人们睁不开眼睛，又没有路，人们在冰上滑行，摔倒了，要站起来，浑身无力，有的就这样永远地躺倒在雪山的怀抱里了。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212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/>
          <p:nvPr/>
        </p:nvSpPr>
        <p:spPr>
          <a:xfrm>
            <a:off x="1347168" y="906690"/>
            <a:ext cx="7897707" cy="5136278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过草地有三怕：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一怕没踩着草甸陷进泥沼。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泥沼一般很深，如果拼命往上挣扎，会越陷越深，来不及抢救就会被污泥吞噬。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二怕下雨。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草甸本来就难走，天下着雨，脚底下更软、更滑，稍有不慎就摔倒，掉进泥沼里去。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三怕过河。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几乎每过一条河，都有战士倒下。有一次，部队正在淌水过河，突降暴雨，河水猛涨，尚在河中的人不少被大水冲走吞没。就这样，数不清的红军战士陈尸草地。 </a:t>
            </a:r>
          </a:p>
        </p:txBody>
      </p:sp>
    </p:spTree>
    <p:extLst>
      <p:ext uri="{BB962C8B-B14F-4D97-AF65-F5344CB8AC3E}">
        <p14:creationId xmlns:p14="http://schemas.microsoft.com/office/powerpoint/2010/main" val="295132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0178"/>
          <p:cNvSpPr txBox="1"/>
          <p:nvPr/>
        </p:nvSpPr>
        <p:spPr>
          <a:xfrm>
            <a:off x="7497234" y="3068638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75" name="文本框 50179"/>
          <p:cNvSpPr txBox="1"/>
          <p:nvPr/>
        </p:nvSpPr>
        <p:spPr>
          <a:xfrm>
            <a:off x="719667" y="692150"/>
            <a:ext cx="6242051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三、红军胜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</a:rPr>
              <a:t>利会</a:t>
            </a:r>
            <a:r>
              <a:rPr lang="zh-CN" altLang="en-US" sz="3200" b="1" dirty="0" smtClean="0">
                <a:latin typeface="华文中宋" pitchFamily="2" charset="-122"/>
                <a:ea typeface="华文中宋" pitchFamily="2" charset="-122"/>
              </a:rPr>
              <a:t>师陕甘</a:t>
            </a:r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4282" name="文本框 50186"/>
          <p:cNvSpPr txBox="1"/>
          <p:nvPr/>
        </p:nvSpPr>
        <p:spPr>
          <a:xfrm>
            <a:off x="964354" y="1660526"/>
            <a:ext cx="345651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幼圆" panose="02010509060101010101" pitchFamily="1" charset="-122"/>
                <a:ea typeface="幼圆" panose="02010509060101010101" pitchFamily="1" charset="-122"/>
              </a:rPr>
              <a:t>1.</a:t>
            </a:r>
            <a:r>
              <a:rPr lang="zh-CN" altLang="en-US" sz="3200" b="1" dirty="0">
                <a:latin typeface="幼圆" panose="02010509060101010101" pitchFamily="1" charset="-122"/>
                <a:ea typeface="幼圆" panose="02010509060101010101" pitchFamily="1" charset="-122"/>
              </a:rPr>
              <a:t>两次会师</a:t>
            </a:r>
          </a:p>
        </p:txBody>
      </p:sp>
      <p:sp>
        <p:nvSpPr>
          <p:cNvPr id="54283" name="文本框 50187"/>
          <p:cNvSpPr txBox="1"/>
          <p:nvPr/>
        </p:nvSpPr>
        <p:spPr>
          <a:xfrm>
            <a:off x="167641" y="2764155"/>
            <a:ext cx="1185756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（</a:t>
            </a:r>
            <a:r>
              <a:rPr lang="en-US" altLang="zh-CN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1935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月，党中央和红一方面军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在陕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甘革命根据地的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吴起镇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与陕北红军会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师。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4284" name="文本框 50188"/>
          <p:cNvSpPr txBox="1"/>
          <p:nvPr/>
        </p:nvSpPr>
        <p:spPr>
          <a:xfrm>
            <a:off x="338667" y="4491674"/>
            <a:ext cx="124333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1936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月，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红军三大主力</a:t>
            </a:r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在甘肃会宁会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师。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8742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7"/>
          <p:cNvSpPr txBox="1"/>
          <p:nvPr/>
        </p:nvSpPr>
        <p:spPr>
          <a:xfrm>
            <a:off x="691130" y="955672"/>
            <a:ext cx="217399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ea typeface="楷体" panose="02010609060101010101" charset="-122"/>
              </a:rPr>
              <a:t>2.历史意义</a:t>
            </a:r>
            <a:endParaRPr lang="en-US" altLang="zh-CN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55298" name="文本框 8"/>
          <p:cNvSpPr txBox="1"/>
          <p:nvPr/>
        </p:nvSpPr>
        <p:spPr>
          <a:xfrm>
            <a:off x="385234" y="1784517"/>
            <a:ext cx="1148019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（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1）红军长征的胜利，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粉碎了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国民党反动派消灭红军的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企图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保存了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党和红军的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基干力量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，使中国革命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转危为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安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55299" name="文本框 9"/>
          <p:cNvSpPr txBox="1"/>
          <p:nvPr/>
        </p:nvSpPr>
        <p:spPr>
          <a:xfrm>
            <a:off x="385233" y="3232748"/>
            <a:ext cx="110998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（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2）红军长征播下了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革命种子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，铸就了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长征精神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，打开了中国革命的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新局面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2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8435"/>
          <p:cNvSpPr/>
          <p:nvPr/>
        </p:nvSpPr>
        <p:spPr>
          <a:xfrm>
            <a:off x="1871133" y="549276"/>
            <a:ext cx="8544984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长征中的数字</a:t>
            </a:r>
          </a:p>
        </p:txBody>
      </p:sp>
      <p:sp>
        <p:nvSpPr>
          <p:cNvPr id="15363" name="矩形 18436"/>
          <p:cNvSpPr/>
          <p:nvPr/>
        </p:nvSpPr>
        <p:spPr>
          <a:xfrm>
            <a:off x="1007533" y="2349500"/>
            <a:ext cx="3657600" cy="124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爬过18条山脉</a:t>
            </a:r>
          </a:p>
        </p:txBody>
      </p:sp>
      <p:sp>
        <p:nvSpPr>
          <p:cNvPr id="15364" name="矩形 18437"/>
          <p:cNvSpPr/>
          <p:nvPr/>
        </p:nvSpPr>
        <p:spPr>
          <a:xfrm rot="691192">
            <a:off x="5278967" y="1992313"/>
            <a:ext cx="3657600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9900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(其中5条终年冰雪覆盖)</a:t>
            </a:r>
          </a:p>
        </p:txBody>
      </p:sp>
      <p:sp>
        <p:nvSpPr>
          <p:cNvPr id="15365" name="矩形 18438"/>
          <p:cNvSpPr/>
          <p:nvPr/>
        </p:nvSpPr>
        <p:spPr>
          <a:xfrm>
            <a:off x="1102785" y="3573463"/>
            <a:ext cx="49911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495"/>
              </a:avLst>
            </a:prstTxWarp>
            <a:normAutofit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渡过24条河流</a:t>
            </a:r>
          </a:p>
        </p:txBody>
      </p:sp>
      <p:sp>
        <p:nvSpPr>
          <p:cNvPr id="15366" name="矩形 18439"/>
          <p:cNvSpPr/>
          <p:nvPr/>
        </p:nvSpPr>
        <p:spPr>
          <a:xfrm>
            <a:off x="6191251" y="2852738"/>
            <a:ext cx="3649133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FF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经过11省62城</a:t>
            </a:r>
          </a:p>
        </p:txBody>
      </p:sp>
      <p:sp>
        <p:nvSpPr>
          <p:cNvPr id="15367" name="矩形 18440"/>
          <p:cNvSpPr/>
          <p:nvPr/>
        </p:nvSpPr>
        <p:spPr>
          <a:xfrm>
            <a:off x="1871133" y="4292600"/>
            <a:ext cx="7924800" cy="104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突破10个地方军</a:t>
            </a:r>
            <a:r>
              <a:rPr lang="zh-CN" altLang="en-US" sz="3600" dirty="0" smtClean="0"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阀的封锁包</a:t>
            </a:r>
            <a:r>
              <a:rPr lang="zh-CN" altLang="en-US" sz="3600" dirty="0"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围</a:t>
            </a:r>
          </a:p>
        </p:txBody>
      </p:sp>
      <p:sp>
        <p:nvSpPr>
          <p:cNvPr id="15368" name="文本框 18442"/>
          <p:cNvSpPr txBox="1"/>
          <p:nvPr/>
        </p:nvSpPr>
        <p:spPr>
          <a:xfrm>
            <a:off x="1294172" y="5589589"/>
            <a:ext cx="81369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重要战役战斗近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几乎每天都有一次遭遇战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平均走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365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里才休息一次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日均行军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8451" name="矩形 18450"/>
          <p:cNvSpPr/>
          <p:nvPr/>
        </p:nvSpPr>
        <p:spPr>
          <a:xfrm rot="5400000">
            <a:off x="9056953" y="3031597"/>
            <a:ext cx="4392612" cy="187113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/>
            <a:r>
              <a:rPr lang="zh-CN" altLang="en-US" sz="36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长征精神</a:t>
            </a:r>
          </a:p>
        </p:txBody>
      </p:sp>
    </p:spTree>
    <p:extLst>
      <p:ext uri="{BB962C8B-B14F-4D97-AF65-F5344CB8AC3E}">
        <p14:creationId xmlns:p14="http://schemas.microsoft.com/office/powerpoint/2010/main" val="183615219"/>
      </p:ext>
    </p:extLst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4"/>
          <p:cNvSpPr txBox="1"/>
          <p:nvPr/>
        </p:nvSpPr>
        <p:spPr>
          <a:xfrm>
            <a:off x="858677" y="746492"/>
            <a:ext cx="1068828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红军长征给中华民族留下了宝贵的精神财富——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sym typeface="黑体" panose="02010609060101010101" pitchFamily="49" charset="-122"/>
              </a:rPr>
              <a:t>长征精神</a:t>
            </a:r>
          </a:p>
          <a:p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56322" name="文本框 5"/>
          <p:cNvSpPr txBox="1"/>
          <p:nvPr/>
        </p:nvSpPr>
        <p:spPr>
          <a:xfrm>
            <a:off x="1263651" y="1562100"/>
            <a:ext cx="795923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）勇往直前、排除万难的革命英雄主义精神；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文本框 6"/>
          <p:cNvSpPr txBox="1"/>
          <p:nvPr/>
        </p:nvSpPr>
        <p:spPr>
          <a:xfrm>
            <a:off x="1263651" y="2203450"/>
            <a:ext cx="723787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）坚定信念、忠于革命的乐观主义精神；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4" name="文本框 7"/>
          <p:cNvSpPr txBox="1"/>
          <p:nvPr/>
        </p:nvSpPr>
        <p:spPr>
          <a:xfrm>
            <a:off x="1303867" y="2878139"/>
            <a:ext cx="65165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）众志成城、团结互助的协作精神；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5" name="文本框 8"/>
          <p:cNvSpPr txBox="1"/>
          <p:nvPr/>
        </p:nvSpPr>
        <p:spPr>
          <a:xfrm>
            <a:off x="1263651" y="3550738"/>
            <a:ext cx="65165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）不怕牺牲、前仆后继的献身精神。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17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图片 3143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839"/>
            <a:ext cx="3888317" cy="1944687"/>
          </a:xfrm>
          <a:prstGeom prst="rect">
            <a:avLst/>
          </a:prstGeom>
          <a:solidFill>
            <a:srgbClr val="0000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4371" name="图片 314370" descr="HJA131"/>
          <p:cNvPicPr>
            <a:picLocks noChangeAspect="1"/>
          </p:cNvPicPr>
          <p:nvPr/>
        </p:nvPicPr>
        <p:blipFill>
          <a:blip r:embed="rId4">
            <a:lum bright="-12000" contrast="17998"/>
          </a:blip>
          <a:stretch>
            <a:fillRect/>
          </a:stretch>
        </p:blipFill>
        <p:spPr>
          <a:xfrm>
            <a:off x="3983567" y="4724400"/>
            <a:ext cx="3983567" cy="21336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4372" name="图片 3143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818" y="4652964"/>
            <a:ext cx="4176183" cy="2205037"/>
          </a:xfrm>
          <a:prstGeom prst="rect">
            <a:avLst/>
          </a:prstGeom>
          <a:solidFill>
            <a:srgbClr val="000000"/>
          </a:solidFill>
          <a:ln w="76200">
            <a:noFill/>
          </a:ln>
        </p:spPr>
      </p:pic>
      <p:pic>
        <p:nvPicPr>
          <p:cNvPr id="314373" name="图片 314372" descr="200303093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501" y="549276"/>
            <a:ext cx="4127500" cy="201612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</p:pic>
      <p:pic>
        <p:nvPicPr>
          <p:cNvPr id="314374" name="图片 3143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6250"/>
            <a:ext cx="3937000" cy="2089150"/>
          </a:xfrm>
          <a:prstGeom prst="rect">
            <a:avLst/>
          </a:prstGeom>
          <a:solidFill>
            <a:srgbClr val="000000"/>
          </a:solidFill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4375" name="矩形 314374"/>
          <p:cNvSpPr/>
          <p:nvPr/>
        </p:nvSpPr>
        <p:spPr>
          <a:xfrm>
            <a:off x="1042986" y="2146780"/>
            <a:ext cx="1802344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遵义会议旧址</a:t>
            </a:r>
          </a:p>
        </p:txBody>
      </p:sp>
      <p:pic>
        <p:nvPicPr>
          <p:cNvPr id="314376" name="图片 314375" descr="lygz2001081600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3567" y="549276"/>
            <a:ext cx="3937000" cy="2016125"/>
          </a:xfrm>
          <a:prstGeom prst="rect">
            <a:avLst/>
          </a:prstGeom>
          <a:solidFill>
            <a:srgbClr val="000000"/>
          </a:solidFill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4380" name="图片 314379" descr="图片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5818" y="2565400"/>
            <a:ext cx="4176183" cy="1989138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</p:pic>
      <p:pic>
        <p:nvPicPr>
          <p:cNvPr id="314382" name="图片 3143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724400"/>
            <a:ext cx="3888317" cy="2133600"/>
          </a:xfrm>
          <a:prstGeom prst="rect">
            <a:avLst/>
          </a:prstGeom>
          <a:solidFill>
            <a:srgbClr val="0000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314384" name="对象 314383"/>
          <p:cNvGraphicFramePr/>
          <p:nvPr/>
        </p:nvGraphicFramePr>
        <p:xfrm>
          <a:off x="3983567" y="2636838"/>
          <a:ext cx="4032251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12" imgW="4019550" imgH="2790825" progId="Paint.Picture">
                  <p:embed/>
                </p:oleObj>
              </mc:Choice>
              <mc:Fallback>
                <p:oleObj r:id="rId12" imgW="4019550" imgH="27908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83567" y="2636838"/>
                        <a:ext cx="4032251" cy="19685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矩形 314387"/>
          <p:cNvSpPr/>
          <p:nvPr/>
        </p:nvSpPr>
        <p:spPr>
          <a:xfrm>
            <a:off x="0" y="1"/>
            <a:ext cx="12192000" cy="70167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艰难的长征历程</a:t>
            </a:r>
            <a:endParaRPr lang="zh-CN" altLang="en-US" sz="4000" b="1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9489" y="4132580"/>
            <a:ext cx="3269338" cy="398463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强渡大渡河红军战士雕像</a:t>
            </a:r>
          </a:p>
        </p:txBody>
      </p:sp>
      <p:sp>
        <p:nvSpPr>
          <p:cNvPr id="5" name="矩形 4"/>
          <p:cNvSpPr/>
          <p:nvPr/>
        </p:nvSpPr>
        <p:spPr>
          <a:xfrm>
            <a:off x="9699974" y="4107555"/>
            <a:ext cx="881953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</a:t>
            </a:r>
            <a:r>
              <a:rPr lang="zh-CN" alt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雪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山</a:t>
            </a:r>
          </a:p>
        </p:txBody>
      </p:sp>
      <p:sp>
        <p:nvSpPr>
          <p:cNvPr id="6" name="矩形 5"/>
          <p:cNvSpPr/>
          <p:nvPr/>
        </p:nvSpPr>
        <p:spPr>
          <a:xfrm>
            <a:off x="1113579" y="6411198"/>
            <a:ext cx="990794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过草地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77181" y="6413818"/>
            <a:ext cx="1424452" cy="36671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吴起镇旧址</a:t>
            </a:r>
          </a:p>
        </p:txBody>
      </p:sp>
      <p:sp>
        <p:nvSpPr>
          <p:cNvPr id="8" name="矩形 7"/>
          <p:cNvSpPr/>
          <p:nvPr/>
        </p:nvSpPr>
        <p:spPr>
          <a:xfrm>
            <a:off x="5240930" y="4161711"/>
            <a:ext cx="1468839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泸定桥铁索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24907" y="6320156"/>
            <a:ext cx="1523257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会宁会师楼</a:t>
            </a:r>
          </a:p>
        </p:txBody>
      </p:sp>
      <p:sp>
        <p:nvSpPr>
          <p:cNvPr id="10" name="矩形 9"/>
          <p:cNvSpPr/>
          <p:nvPr/>
        </p:nvSpPr>
        <p:spPr>
          <a:xfrm>
            <a:off x="4772498" y="2151609"/>
            <a:ext cx="2359138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红军四渡赤水纪念塔</a:t>
            </a:r>
          </a:p>
        </p:txBody>
      </p:sp>
      <p:sp>
        <p:nvSpPr>
          <p:cNvPr id="11" name="矩形 10"/>
          <p:cNvSpPr/>
          <p:nvPr/>
        </p:nvSpPr>
        <p:spPr>
          <a:xfrm>
            <a:off x="9624907" y="2105026"/>
            <a:ext cx="1523257" cy="36933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渡过金沙江</a:t>
            </a:r>
          </a:p>
        </p:txBody>
      </p:sp>
    </p:spTree>
    <p:extLst>
      <p:ext uri="{BB962C8B-B14F-4D97-AF65-F5344CB8AC3E}">
        <p14:creationId xmlns:p14="http://schemas.microsoft.com/office/powerpoint/2010/main" val="24789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5" grpId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521" y="1405058"/>
            <a:ext cx="10208371" cy="2930274"/>
          </a:xfrm>
          <a:noFill/>
        </p:spPr>
        <p:txBody>
          <a:bodyPr/>
          <a:lstStyle/>
          <a:p>
            <a:pPr marL="0" indent="0">
              <a:lnSpc>
                <a:spcPct val="169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．知道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红军长征的基本史实（原因、开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结束的时间、事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件、意义等）。 </a:t>
            </a:r>
          </a:p>
          <a:p>
            <a:pPr marL="0" indent="0">
              <a:lnSpc>
                <a:spcPct val="1690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．绘制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长征路线图， 简要说出中央红军长征过程中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的主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要历史事件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69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．掌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握遵义会议的主要内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容，分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析其影响。 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69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．讲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述长征故事，感悟长征精神 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7127" y="456860"/>
            <a:ext cx="2773295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学习目标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94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timgsa.baidu.com/timg?image&amp;quality=80&amp;size=b9999_10000&amp;sec=1596898354411&amp;di=b8e0537483ff5d4dc3435a7f36b7acd3&amp;imgtype=0&amp;src=http%3A%2F%2Fimg1.imgtn.bdimg.com%2Fit%2Fu%3D4239877611%2C2449374716%26fm%3D214%26gp%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38" y="903752"/>
            <a:ext cx="6643258" cy="56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/>
          <p:nvPr/>
        </p:nvSpPr>
        <p:spPr>
          <a:xfrm>
            <a:off x="2986088" y="5605463"/>
            <a:ext cx="6670675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意义：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红军长征的胜利，使中国革命转危为安。</a:t>
            </a:r>
          </a:p>
        </p:txBody>
      </p:sp>
      <p:sp>
        <p:nvSpPr>
          <p:cNvPr id="84995" name="Text Box 3"/>
          <p:cNvSpPr txBox="1"/>
          <p:nvPr/>
        </p:nvSpPr>
        <p:spPr>
          <a:xfrm>
            <a:off x="4033838" y="4395788"/>
            <a:ext cx="5524500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陕北会师  1935年10月  (吴起镇)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84996" name="Text Box 4"/>
          <p:cNvSpPr txBox="1"/>
          <p:nvPr/>
        </p:nvSpPr>
        <p:spPr>
          <a:xfrm>
            <a:off x="4105275" y="5043488"/>
            <a:ext cx="3581400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会宁会师  1936年10月</a:t>
            </a:r>
          </a:p>
        </p:txBody>
      </p:sp>
      <p:sp>
        <p:nvSpPr>
          <p:cNvPr id="84997" name="Text Box 5"/>
          <p:cNvSpPr txBox="1"/>
          <p:nvPr/>
        </p:nvSpPr>
        <p:spPr>
          <a:xfrm>
            <a:off x="2719538" y="1792287"/>
            <a:ext cx="7354888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原因: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第五次反“围剿”失利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被迫进行战略转移。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719513" y="2578100"/>
            <a:ext cx="6421437" cy="1698626"/>
            <a:chOff x="1343" y="1638"/>
            <a:chExt cx="4045" cy="1070"/>
          </a:xfrm>
        </p:grpSpPr>
        <p:sp>
          <p:nvSpPr>
            <p:cNvPr id="78859" name="Text Box 7"/>
            <p:cNvSpPr txBox="1"/>
            <p:nvPr/>
          </p:nvSpPr>
          <p:spPr>
            <a:xfrm>
              <a:off x="2392" y="1638"/>
              <a:ext cx="1048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渡过湘江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0" name="Text Box 8"/>
            <p:cNvSpPr txBox="1"/>
            <p:nvPr/>
          </p:nvSpPr>
          <p:spPr>
            <a:xfrm>
              <a:off x="3340" y="1638"/>
              <a:ext cx="1049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强渡乌江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1" name="Text Box 9"/>
            <p:cNvSpPr txBox="1"/>
            <p:nvPr/>
          </p:nvSpPr>
          <p:spPr>
            <a:xfrm>
              <a:off x="4290" y="1638"/>
              <a:ext cx="1047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遵义会议</a:t>
              </a:r>
            </a:p>
          </p:txBody>
        </p:sp>
        <p:sp>
          <p:nvSpPr>
            <p:cNvPr id="78862" name="Text Box 10"/>
            <p:cNvSpPr txBox="1"/>
            <p:nvPr/>
          </p:nvSpPr>
          <p:spPr>
            <a:xfrm>
              <a:off x="1394" y="2054"/>
              <a:ext cx="1047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四渡赤水</a:t>
              </a:r>
            </a:p>
          </p:txBody>
        </p:sp>
        <p:sp>
          <p:nvSpPr>
            <p:cNvPr id="78863" name="Text Box 11"/>
            <p:cNvSpPr txBox="1"/>
            <p:nvPr/>
          </p:nvSpPr>
          <p:spPr>
            <a:xfrm>
              <a:off x="2492" y="2054"/>
              <a:ext cx="1298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巧渡金沙江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4" name="Text Box 12"/>
            <p:cNvSpPr txBox="1"/>
            <p:nvPr/>
          </p:nvSpPr>
          <p:spPr>
            <a:xfrm>
              <a:off x="3840" y="2054"/>
              <a:ext cx="1299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强渡大渡河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5" name="Text Box 13"/>
            <p:cNvSpPr txBox="1"/>
            <p:nvPr/>
          </p:nvSpPr>
          <p:spPr>
            <a:xfrm>
              <a:off x="1343" y="2417"/>
              <a:ext cx="1298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飞夺泸定桥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6" name="Text Box 14"/>
            <p:cNvSpPr txBox="1"/>
            <p:nvPr/>
          </p:nvSpPr>
          <p:spPr>
            <a:xfrm>
              <a:off x="2779" y="2417"/>
              <a:ext cx="1322" cy="2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过</a:t>
              </a:r>
              <a:r>
                <a:rPr lang="zh-CN" altLang="en-US" sz="24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雪山、草地</a:t>
              </a:r>
              <a:endPara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868" name="Text Box 16"/>
            <p:cNvSpPr txBox="1"/>
            <p:nvPr/>
          </p:nvSpPr>
          <p:spPr>
            <a:xfrm>
              <a:off x="1394" y="1638"/>
              <a:ext cx="1047" cy="29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瑞金出发</a:t>
              </a:r>
            </a:p>
          </p:txBody>
        </p:sp>
        <p:sp>
          <p:nvSpPr>
            <p:cNvPr id="78869" name="Line 17"/>
            <p:cNvSpPr/>
            <p:nvPr/>
          </p:nvSpPr>
          <p:spPr>
            <a:xfrm>
              <a:off x="2291" y="1807"/>
              <a:ext cx="201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0" name="Line 18"/>
            <p:cNvSpPr/>
            <p:nvPr/>
          </p:nvSpPr>
          <p:spPr>
            <a:xfrm>
              <a:off x="3298" y="1785"/>
              <a:ext cx="199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1" name="Line 19"/>
            <p:cNvSpPr/>
            <p:nvPr/>
          </p:nvSpPr>
          <p:spPr>
            <a:xfrm>
              <a:off x="4239" y="1805"/>
              <a:ext cx="201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2" name="Line 20"/>
            <p:cNvSpPr/>
            <p:nvPr/>
          </p:nvSpPr>
          <p:spPr>
            <a:xfrm>
              <a:off x="5188" y="1805"/>
              <a:ext cx="200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3" name="Line 21"/>
            <p:cNvSpPr/>
            <p:nvPr/>
          </p:nvSpPr>
          <p:spPr>
            <a:xfrm>
              <a:off x="2349" y="2212"/>
              <a:ext cx="200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4" name="Line 22"/>
            <p:cNvSpPr/>
            <p:nvPr/>
          </p:nvSpPr>
          <p:spPr>
            <a:xfrm>
              <a:off x="3698" y="2212"/>
              <a:ext cx="200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5" name="Line 23"/>
            <p:cNvSpPr/>
            <p:nvPr/>
          </p:nvSpPr>
          <p:spPr>
            <a:xfrm>
              <a:off x="4996" y="2212"/>
              <a:ext cx="200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876" name="Line 24"/>
            <p:cNvSpPr/>
            <p:nvPr/>
          </p:nvSpPr>
          <p:spPr>
            <a:xfrm>
              <a:off x="2542" y="2590"/>
              <a:ext cx="199" cy="0"/>
            </a:xfrm>
            <a:prstGeom prst="line">
              <a:avLst/>
            </a:prstGeom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85018" name="AutoShape 26"/>
          <p:cNvSpPr/>
          <p:nvPr/>
        </p:nvSpPr>
        <p:spPr>
          <a:xfrm>
            <a:off x="3937000" y="4537075"/>
            <a:ext cx="96838" cy="966788"/>
          </a:xfrm>
          <a:prstGeom prst="leftBrace">
            <a:avLst>
              <a:gd name="adj1" fmla="val 82133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9" name="Text Box 27"/>
          <p:cNvSpPr txBox="1"/>
          <p:nvPr/>
        </p:nvSpPr>
        <p:spPr>
          <a:xfrm>
            <a:off x="2935288" y="4691063"/>
            <a:ext cx="15748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结果：</a:t>
            </a:r>
          </a:p>
        </p:txBody>
      </p:sp>
      <p:sp>
        <p:nvSpPr>
          <p:cNvPr id="85020" name="Text Box 28"/>
          <p:cNvSpPr txBox="1"/>
          <p:nvPr/>
        </p:nvSpPr>
        <p:spPr>
          <a:xfrm>
            <a:off x="2714625" y="2578100"/>
            <a:ext cx="1417638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经过：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5022" name="AutoShape 30"/>
          <p:cNvSpPr/>
          <p:nvPr/>
        </p:nvSpPr>
        <p:spPr>
          <a:xfrm>
            <a:off x="2540000" y="2022475"/>
            <a:ext cx="174625" cy="3910013"/>
          </a:xfrm>
          <a:prstGeom prst="leftBrace">
            <a:avLst>
              <a:gd name="adj1" fmla="val 184206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82" name="Text Box 33"/>
          <p:cNvSpPr txBox="1"/>
          <p:nvPr/>
        </p:nvSpPr>
        <p:spPr>
          <a:xfrm>
            <a:off x="1992313" y="2625725"/>
            <a:ext cx="552450" cy="27860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中国工农红军长征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92479" y="251260"/>
            <a:ext cx="2773295" cy="862965"/>
            <a:chOff x="3327445" y="196489"/>
            <a:chExt cx="3088610" cy="1003300"/>
          </a:xfrm>
        </p:grpSpPr>
        <p:pic>
          <p:nvPicPr>
            <p:cNvPr id="39" name="图片 38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41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课堂小结</a:t>
                </a: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63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  <p:bldP spid="84996" grpId="0"/>
      <p:bldP spid="84997" grpId="0"/>
      <p:bldP spid="85018" grpId="0" bldLvl="0" animBg="1"/>
      <p:bldP spid="85019" grpId="0"/>
      <p:bldP spid="85020" grpId="0"/>
      <p:bldP spid="8502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/>
          <p:nvPr/>
        </p:nvSpPr>
        <p:spPr>
          <a:xfrm>
            <a:off x="1172342" y="1326366"/>
            <a:ext cx="8705850" cy="47428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1、1934年，中央红军进行长征的主要原因是（     ）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A</a:t>
            </a:r>
            <a:r>
              <a:rPr lang="en-US" altLang="zh-CN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.</a:t>
            </a: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将革命形势推向全国 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</a:t>
            </a:r>
            <a:r>
              <a:rPr lang="en-US" altLang="zh-CN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.</a:t>
            </a: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第五次反“围剿”的失利  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C</a:t>
            </a:r>
            <a:r>
              <a:rPr lang="en-US" altLang="zh-CN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.</a:t>
            </a: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建立新的革命根据地 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D</a:t>
            </a:r>
            <a:r>
              <a:rPr lang="en-US" altLang="zh-CN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.</a:t>
            </a: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北上抗日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2、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红军长征打乱敌人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的“追剿” 计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划是在哪一事件后</a:t>
            </a:r>
            <a:r>
              <a:rPr lang="zh-CN" altLang="en-US" sz="280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     ）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A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四渡赤水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                  B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渡过乌江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                                               C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渡过金沙江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              D</a:t>
            </a:r>
            <a:r>
              <a:rPr lang="en-US" altLang="zh-CN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飞夺泸定桥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37892" name="文本框 37891"/>
          <p:cNvSpPr txBox="1"/>
          <p:nvPr/>
        </p:nvSpPr>
        <p:spPr>
          <a:xfrm>
            <a:off x="9803130" y="1100138"/>
            <a:ext cx="611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en-US" altLang="zh-CN" sz="5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B</a:t>
            </a:r>
            <a:endParaRPr lang="en-US" altLang="zh-CN" sz="5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2955590" y="4092258"/>
            <a:ext cx="6350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en-US" altLang="zh-CN" sz="5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A</a:t>
            </a:r>
            <a:endParaRPr lang="en-US" altLang="zh-CN" sz="5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宋体" panose="02010600030101010101" pitchFamily="2" charset="-122"/>
              <a:cs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2479" y="251260"/>
            <a:ext cx="2773295" cy="862965"/>
            <a:chOff x="3327445" y="196489"/>
            <a:chExt cx="3088610" cy="1003300"/>
          </a:xfrm>
        </p:grpSpPr>
        <p:pic>
          <p:nvPicPr>
            <p:cNvPr id="12" name="图片 11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4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随堂检测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90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/>
      <p:bldP spid="3789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1"/>
          <p:cNvSpPr txBox="1"/>
          <p:nvPr/>
        </p:nvSpPr>
        <p:spPr>
          <a:xfrm>
            <a:off x="1201479" y="908050"/>
            <a:ext cx="8782493" cy="2435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、长征途中，“中国共产党历史上生死攸关的转折点”是指（   　　）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A．遵义会议          B．四渡赤水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C．巧渡金沙江        D．会宁会师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4072137" y="1449705"/>
            <a:ext cx="7848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en-US" altLang="zh-CN" sz="5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A</a:t>
            </a:r>
            <a:endParaRPr lang="en-US" altLang="zh-CN" sz="5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80900" name="文本框 2"/>
          <p:cNvSpPr txBox="1"/>
          <p:nvPr/>
        </p:nvSpPr>
        <p:spPr>
          <a:xfrm>
            <a:off x="1307805" y="3124835"/>
            <a:ext cx="8783933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、毛泽东于1935年10月著诗《七律·长征》：“……更喜岷山千里雪，三军过后尽开颜。”诗中表达了红军哪一次胜利会师的喜悦心情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     ）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A.遵义会议          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B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.会宁会师        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C.井冈山会师   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D.吴起镇会师</a:t>
            </a:r>
          </a:p>
        </p:txBody>
      </p:sp>
      <p:sp>
        <p:nvSpPr>
          <p:cNvPr id="2" name="文本框 39938"/>
          <p:cNvSpPr txBox="1"/>
          <p:nvPr/>
        </p:nvSpPr>
        <p:spPr>
          <a:xfrm>
            <a:off x="9254490" y="4001770"/>
            <a:ext cx="6127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en-US" altLang="zh-CN" sz="5400" b="1" noProof="1" smtClean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D</a:t>
            </a:r>
            <a:endParaRPr lang="en-US" altLang="zh-CN" sz="5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29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ldLvl="0"/>
      <p:bldP spid="2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62849">
            <a:off x="2643505" y="2129790"/>
            <a:ext cx="1586230" cy="1635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16415">
            <a:off x="4503421" y="2003426"/>
            <a:ext cx="1552575" cy="1602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67121" y="2108200"/>
            <a:ext cx="1621155" cy="1609090"/>
          </a:xfrm>
          <a:prstGeom prst="rect">
            <a:avLst/>
          </a:prstGeom>
        </p:spPr>
      </p:pic>
      <p:pic>
        <p:nvPicPr>
          <p:cNvPr id="8" name="图片 7" descr="e39d3c2f2f182ad0b1d230a64cb0948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97795" y="4822192"/>
            <a:ext cx="1882775" cy="188277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84821" y="2067562"/>
            <a:ext cx="1526540" cy="168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85120" y="166912"/>
            <a:ext cx="2773295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导入新课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1845590" y="4660493"/>
            <a:ext cx="862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地球上的红飘带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坐落在甘肃会宁的长征纪念雕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塑。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在红军长征的漫漫征途中，矗立着一个又一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个这样的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纪念碑。今天就让我们一起学习第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课：中国工农红军长征。沿着当年红军的足迹，回顾那段激情燃烧的岁月，瞻仰革命的丰碑，感受伟大的长征精神！</a:t>
            </a:r>
            <a:endParaRPr lang="zh-CN" altLang="zh-CN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43" y="598394"/>
            <a:ext cx="2790948" cy="38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3318" y="928913"/>
            <a:ext cx="6250194" cy="9667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b="1" dirty="0">
                <a:effectLst/>
                <a:latin typeface="华文中宋" pitchFamily="2" charset="-122"/>
                <a:ea typeface="华文中宋" pitchFamily="2" charset="-122"/>
              </a:rPr>
              <a:t>一、战略转移与遵义会议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5120" y="166912"/>
            <a:ext cx="2773295" cy="862965"/>
            <a:chOff x="3327445" y="196489"/>
            <a:chExt cx="3088610" cy="1003300"/>
          </a:xfrm>
        </p:grpSpPr>
        <p:pic>
          <p:nvPicPr>
            <p:cNvPr id="4" name="图片 3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6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内容讲解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 Box 5"/>
          <p:cNvSpPr txBox="1"/>
          <p:nvPr/>
        </p:nvSpPr>
        <p:spPr>
          <a:xfrm>
            <a:off x="1256490" y="2026155"/>
            <a:ext cx="899554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1928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年到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1930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年，全国各地创建了大小十几块革命根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据地，分布在十多个省，红军全盛时发展到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多万人。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1463738" y="3339278"/>
            <a:ext cx="5981700" cy="6400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星星之火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可以燎原！</a:t>
            </a:r>
          </a:p>
        </p:txBody>
      </p:sp>
    </p:spTree>
    <p:extLst>
      <p:ext uri="{BB962C8B-B14F-4D97-AF65-F5344CB8AC3E}">
        <p14:creationId xmlns:p14="http://schemas.microsoft.com/office/powerpoint/2010/main" val="42911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/>
          <p:nvPr/>
        </p:nvSpPr>
        <p:spPr>
          <a:xfrm>
            <a:off x="623993" y="188278"/>
            <a:ext cx="5429251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蒋介石的反应如何？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3074" y="1171576"/>
            <a:ext cx="9559714" cy="3776167"/>
            <a:chOff x="1043" y="1845"/>
            <a:chExt cx="11291" cy="5439"/>
          </a:xfrm>
        </p:grpSpPr>
        <p:pic>
          <p:nvPicPr>
            <p:cNvPr id="45060" name="Picture 10" descr="j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" y="1845"/>
              <a:ext cx="6496" cy="46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1" name="Picture 6" descr="j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" y="1845"/>
              <a:ext cx="4009" cy="46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2" name="Rectangle 3"/>
            <p:cNvSpPr/>
            <p:nvPr/>
          </p:nvSpPr>
          <p:spPr>
            <a:xfrm>
              <a:off x="1075" y="6757"/>
              <a:ext cx="6431" cy="5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蒋介石手书的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“攘外必先安内”</a:t>
              </a: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的政策</a:t>
              </a:r>
            </a:p>
          </p:txBody>
        </p:sp>
        <p:sp>
          <p:nvSpPr>
            <p:cNvPr id="45063" name="Rectangle 4"/>
            <p:cNvSpPr/>
            <p:nvPr/>
          </p:nvSpPr>
          <p:spPr>
            <a:xfrm>
              <a:off x="8325" y="6757"/>
              <a:ext cx="4009" cy="5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蒋介石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“围剿”</a:t>
              </a:r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49" charset="-122"/>
                </a:rPr>
                <a:t>红军手令</a:t>
              </a:r>
            </a:p>
          </p:txBody>
        </p:sp>
      </p:grpSp>
      <p:sp>
        <p:nvSpPr>
          <p:cNvPr id="5" name="TextBox 11"/>
          <p:cNvSpPr txBox="1"/>
          <p:nvPr/>
        </p:nvSpPr>
        <p:spPr>
          <a:xfrm>
            <a:off x="335280" y="5373053"/>
            <a:ext cx="10507133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4F0F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从1930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年底—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1933年秋，连续对根据地进行了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五次大规模的军事“围剿”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4177620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862273" y="673100"/>
            <a:ext cx="7328747" cy="55435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r>
              <a:rPr lang="zh-CN" altLang="en-US" sz="3100" b="1" dirty="0" smtClean="0">
                <a:latin typeface="楷体" pitchFamily="49" charset="-122"/>
                <a:ea typeface="楷体" pitchFamily="49" charset="-122"/>
              </a:rPr>
              <a:t>红军的第五次反</a:t>
            </a:r>
            <a:r>
              <a:rPr lang="en-US" altLang="zh-CN" sz="31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100" b="1" dirty="0" smtClean="0">
                <a:latin typeface="楷体" pitchFamily="49" charset="-122"/>
                <a:ea typeface="楷体" pitchFamily="49" charset="-122"/>
              </a:rPr>
              <a:t>围剿</a:t>
            </a:r>
            <a:r>
              <a:rPr lang="en-US" altLang="zh-CN" sz="31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100" b="1" dirty="0" smtClean="0">
                <a:latin typeface="楷体" pitchFamily="49" charset="-122"/>
                <a:ea typeface="楷体" pitchFamily="49" charset="-122"/>
              </a:rPr>
              <a:t>失败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6822" y="656105"/>
            <a:ext cx="3751749" cy="555961"/>
          </a:xfrm>
          <a:prstGeom prst="rect">
            <a:avLst/>
          </a:prstGeom>
          <a:noFill/>
        </p:spPr>
        <p:txBody>
          <a:bodyPr wrap="none" lIns="78145" tIns="39072" rIns="78145" bIns="39072" rtlCol="0" anchor="t">
            <a:spAutoFit/>
          </a:bodyPr>
          <a:lstStyle/>
          <a:p>
            <a:r>
              <a:rPr lang="en-US" altLang="zh-CN" sz="3100" b="1" dirty="0">
                <a:latin typeface="黑体" pitchFamily="49" charset="-122"/>
                <a:ea typeface="黑体" pitchFamily="49" charset="-122"/>
                <a:sym typeface="+mn-ea"/>
              </a:rPr>
              <a:t>1.</a:t>
            </a:r>
            <a:r>
              <a:rPr lang="zh-CN" altLang="en-US" sz="3100" b="1" dirty="0">
                <a:latin typeface="黑体" pitchFamily="49" charset="-122"/>
                <a:ea typeface="黑体" pitchFamily="49" charset="-122"/>
                <a:sym typeface="+mn-ea"/>
              </a:rPr>
              <a:t>战略转移的</a:t>
            </a:r>
            <a:r>
              <a:rPr lang="zh-CN" altLang="en-US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原因：</a:t>
            </a:r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143523"/>
              </p:ext>
            </p:extLst>
          </p:nvPr>
        </p:nvGraphicFramePr>
        <p:xfrm>
          <a:off x="512035" y="1355634"/>
          <a:ext cx="11574781" cy="2523944"/>
        </p:xfrm>
        <a:graphic>
          <a:graphicData uri="http://schemas.openxmlformats.org/drawingml/2006/table">
            <a:tbl>
              <a:tblPr/>
              <a:tblGrid>
                <a:gridCol w="2314787"/>
                <a:gridCol w="1731433"/>
                <a:gridCol w="2672927"/>
                <a:gridCol w="3333327"/>
                <a:gridCol w="152230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3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  <a:sym typeface="+mn-ea"/>
                        </a:rPr>
                        <a:t>时间</a:t>
                      </a:r>
                      <a:endParaRPr kumimoji="0" lang="zh-CN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领导人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战术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结果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56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第一、</a:t>
                      </a:r>
                      <a:r>
                        <a:rPr lang="zh-CN" altLang="en-US" sz="2300" b="1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  <a:sym typeface="+mn-ea"/>
                        </a:rPr>
                        <a:t>二</a:t>
                      </a: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次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1930~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1933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毛泽东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游击战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运动战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胜利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567" marR="72567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周恩来、朱德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第三、</a:t>
                      </a:r>
                      <a:r>
                        <a:rPr lang="zh-CN" altLang="en-US" sz="2300" b="1">
                          <a:latin typeface="Arial" panose="020B0604020202020204" pitchFamily="34" charset="0"/>
                          <a:ea typeface="黑体" panose="02010609060101010101" pitchFamily="49" charset="-122"/>
                          <a:sym typeface="+mn-ea"/>
                        </a:rPr>
                        <a:t>四</a:t>
                      </a:r>
                      <a:r>
                        <a:rPr kumimoji="0" lang="zh-CN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次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567" marR="72567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26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第五次</a:t>
                      </a: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1933~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1934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博古、李德</a:t>
                      </a:r>
                    </a:p>
                  </a:txBody>
                  <a:tcPr marL="96756" marR="96756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黑体" panose="02010609060101010101" pitchFamily="49" charset="-122"/>
                          <a:sym typeface="+mn-ea"/>
                        </a:rPr>
                        <a:t>分散出击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黑体" panose="02010609060101010101" pitchFamily="49" charset="-122"/>
                          <a:sym typeface="+mn-ea"/>
                        </a:rPr>
                        <a:t>进攻冒险（左倾）</a:t>
                      </a:r>
                      <a:endParaRPr kumimoji="0" lang="zh-CN" altLang="en-US" sz="2300" b="1" i="0" u="none" strike="noStrike" cap="none" normalizeH="0" baseline="0" dirty="0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6756" marR="96756" marT="43543" marB="435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失败</a:t>
                      </a:r>
                    </a:p>
                  </a:txBody>
                  <a:tcPr marL="96756" marR="96756" marT="43543" marB="4354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385"/>
          <p:cNvSpPr txBox="1"/>
          <p:nvPr/>
        </p:nvSpPr>
        <p:spPr>
          <a:xfrm>
            <a:off x="861236" y="4287521"/>
            <a:ext cx="9792587" cy="223334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8145" tIns="39072" rIns="78145" bIns="39072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毛泽东在动员军民打破敌人第一次“围剿”时的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一副对联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：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  上联：“敌进我退，敌驻我扰，敌疲我打，敌退我追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，游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击战里操胜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算。”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  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联：“大步进退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，诱敌深入，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集中兵力，各个击破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，运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动战中歼敌人。” </a:t>
            </a:r>
          </a:p>
        </p:txBody>
      </p:sp>
    </p:spTree>
    <p:extLst>
      <p:ext uri="{BB962C8B-B14F-4D97-AF65-F5344CB8AC3E}">
        <p14:creationId xmlns:p14="http://schemas.microsoft.com/office/powerpoint/2010/main" val="18742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湘江战役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28" y="874255"/>
            <a:ext cx="10343463" cy="40752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2"/>
          <p:cNvSpPr txBox="1"/>
          <p:nvPr/>
        </p:nvSpPr>
        <p:spPr>
          <a:xfrm>
            <a:off x="397934" y="4949484"/>
            <a:ext cx="1071154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湘江之战是关系中央红军生死存亡的一战。突破湘江，粉碎了蒋介石围歼中央红军于湘江以东的企图。但是，中央红军也为此付出了极为惨重的代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价，由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长征出发时的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8万多人锐减至3万余人。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3" name="文本框 3"/>
          <p:cNvSpPr txBox="1"/>
          <p:nvPr/>
        </p:nvSpPr>
        <p:spPr>
          <a:xfrm>
            <a:off x="397934" y="129723"/>
            <a:ext cx="3141133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湘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江之战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0847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Text Box 14"/>
          <p:cNvGrpSpPr/>
          <p:nvPr/>
        </p:nvGrpSpPr>
        <p:grpSpPr>
          <a:xfrm>
            <a:off x="512234" y="643731"/>
            <a:ext cx="10672233" cy="5772150"/>
            <a:chOff x="0" y="0"/>
            <a:chExt cx="5042" cy="3636"/>
          </a:xfrm>
        </p:grpSpPr>
        <p:pic>
          <p:nvPicPr>
            <p:cNvPr id="25602" name="Text Box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42" cy="36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3" name="文本框 20483"/>
            <p:cNvSpPr txBox="1"/>
            <p:nvPr/>
          </p:nvSpPr>
          <p:spPr>
            <a:xfrm>
              <a:off x="2" y="4"/>
              <a:ext cx="5035" cy="3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楷体_GB2312" pitchFamily="49" charset="-122"/>
                  <a:ea typeface="楷体_GB2312" pitchFamily="49" charset="-122"/>
                </a:rPr>
                <a:t>   </a:t>
              </a:r>
            </a:p>
          </p:txBody>
        </p:sp>
      </p:grpSp>
      <p:pic>
        <p:nvPicPr>
          <p:cNvPr id="2048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60" y="1546225"/>
            <a:ext cx="6239933" cy="4233863"/>
          </a:xfrm>
          <a:prstGeom prst="rect">
            <a:avLst/>
          </a:prstGeom>
          <a:noFill/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5" name="Text Box 8"/>
          <p:cNvSpPr txBox="1"/>
          <p:nvPr/>
        </p:nvSpPr>
        <p:spPr>
          <a:xfrm>
            <a:off x="1200151" y="5780088"/>
            <a:ext cx="9984316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      遵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义会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议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的历史上生死攸关的转折点</a:t>
            </a:r>
          </a:p>
        </p:txBody>
      </p:sp>
      <p:pic>
        <p:nvPicPr>
          <p:cNvPr id="20488" name="Picture 10" descr="长征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1417" y="790834"/>
            <a:ext cx="4419600" cy="33131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595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856929186"/>
              </p:ext>
            </p:extLst>
          </p:nvPr>
        </p:nvGraphicFramePr>
        <p:xfrm>
          <a:off x="89746" y="852315"/>
          <a:ext cx="11723026" cy="5770096"/>
        </p:xfrm>
        <a:graphic>
          <a:graphicData uri="http://schemas.openxmlformats.org/drawingml/2006/table">
            <a:tbl>
              <a:tblPr/>
              <a:tblGrid>
                <a:gridCol w="1376189"/>
                <a:gridCol w="10346837"/>
              </a:tblGrid>
              <a:tr h="582068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3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      </a:t>
                      </a:r>
                      <a:r>
                        <a:rPr lang="zh-CN" altLang="en-US" sz="3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遵义会议（中共中央政治局扩大会议）</a:t>
                      </a: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29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时间</a:t>
                      </a: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296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地点</a:t>
                      </a: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353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  <a:sym typeface="+mn-ea"/>
                        </a:rPr>
                        <a:t>内容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3000" b="1" dirty="0">
                        <a:solidFill>
                          <a:schemeClr val="tx1"/>
                        </a:solidFill>
                        <a:ea typeface="楷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3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3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9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意义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3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3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 marL="121920" marR="12192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 dirty="0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 marL="121920" marR="12192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6650"/>
          <p:cNvSpPr txBox="1"/>
          <p:nvPr/>
        </p:nvSpPr>
        <p:spPr>
          <a:xfrm>
            <a:off x="1775037" y="1489718"/>
            <a:ext cx="3350683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1935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月</a:t>
            </a:r>
          </a:p>
        </p:txBody>
      </p:sp>
      <p:sp>
        <p:nvSpPr>
          <p:cNvPr id="7" name="文本框 26650"/>
          <p:cNvSpPr txBox="1"/>
          <p:nvPr/>
        </p:nvSpPr>
        <p:spPr>
          <a:xfrm>
            <a:off x="1775461" y="2086165"/>
            <a:ext cx="312674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</a:rPr>
              <a:t>贵州遵义</a:t>
            </a:r>
          </a:p>
        </p:txBody>
      </p:sp>
      <p:sp>
        <p:nvSpPr>
          <p:cNvPr id="8" name="文本框 26650"/>
          <p:cNvSpPr txBox="1"/>
          <p:nvPr/>
        </p:nvSpPr>
        <p:spPr>
          <a:xfrm>
            <a:off x="1447801" y="4893667"/>
            <a:ext cx="1025652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开始确立以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毛泽东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为主要代表的马克思主义正确路线在中共中央的领导地位，在极其危急的情况下，挽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救了党，挽救了红军，挽救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了中国革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命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，是中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国共产党历史上一个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生死攸关的转折点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。遵义会议是中国共产党从幼年走向成熟的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标志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文本框 26650"/>
          <p:cNvSpPr txBox="1"/>
          <p:nvPr/>
        </p:nvSpPr>
        <p:spPr>
          <a:xfrm>
            <a:off x="1775037" y="2806392"/>
            <a:ext cx="9601200" cy="1384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集中全力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纠正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博古等人在军事上和组织上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的错误，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肯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定了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泽东的正确军事主张，选举毛泽东为中央政治局常委，取消博古、李德的军事最高指挥权</a:t>
            </a:r>
          </a:p>
        </p:txBody>
      </p:sp>
      <p:sp>
        <p:nvSpPr>
          <p:cNvPr id="26649" name="文本框 8"/>
          <p:cNvSpPr txBox="1"/>
          <p:nvPr/>
        </p:nvSpPr>
        <p:spPr>
          <a:xfrm>
            <a:off x="527474" y="260668"/>
            <a:ext cx="288290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遵义会议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7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33"/>
  <p:tag name="KSO_WM_UNIT_TYPE" val="a"/>
  <p:tag name="KSO_WM_UNIT_INDEX" val="1"/>
  <p:tag name="KSO_WM_UNIT_ID" val="custom33_2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4666cf-aee8-4b27-8a51-f34c5d42825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​​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2111</Words>
  <Application>Microsoft Office PowerPoint</Application>
  <PresentationFormat>自定义</PresentationFormat>
  <Paragraphs>144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主题​​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233</cp:revision>
  <dcterms:created xsi:type="dcterms:W3CDTF">2017-05-02T03:41:00Z</dcterms:created>
  <dcterms:modified xsi:type="dcterms:W3CDTF">2020-08-31T11:14:51Z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