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32"/>
  </p:notesMasterIdLst>
  <p:handoutMasterIdLst>
    <p:handoutMasterId r:id="rId33"/>
  </p:handoutMasterIdLst>
  <p:sldIdLst>
    <p:sldId id="358" r:id="rId3"/>
    <p:sldId id="259" r:id="rId4"/>
    <p:sldId id="366" r:id="rId5"/>
    <p:sldId id="367" r:id="rId6"/>
    <p:sldId id="370" r:id="rId7"/>
    <p:sldId id="372" r:id="rId8"/>
    <p:sldId id="373" r:id="rId9"/>
    <p:sldId id="375" r:id="rId10"/>
    <p:sldId id="376" r:id="rId11"/>
    <p:sldId id="377" r:id="rId12"/>
    <p:sldId id="378" r:id="rId13"/>
    <p:sldId id="379" r:id="rId14"/>
    <p:sldId id="399" r:id="rId15"/>
    <p:sldId id="380" r:id="rId16"/>
    <p:sldId id="381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405" r:id="rId25"/>
    <p:sldId id="406" r:id="rId26"/>
    <p:sldId id="404" r:id="rId27"/>
    <p:sldId id="363" r:id="rId28"/>
    <p:sldId id="364" r:id="rId29"/>
    <p:sldId id="365" r:id="rId30"/>
    <p:sldId id="258" r:id="rId3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E0F0"/>
    <a:srgbClr val="F418C5"/>
    <a:srgbClr val="009999"/>
    <a:srgbClr val="FF3300"/>
    <a:srgbClr val="C8E2D4"/>
    <a:srgbClr val="4F855D"/>
    <a:srgbClr val="B2B2B2"/>
    <a:srgbClr val="202020"/>
    <a:srgbClr val="32323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050" y="-51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970" y="-96"/>
      </p:cViewPr>
      <p:guideLst>
        <p:guide orient="horz" pos="3222"/>
        <p:guide pos="2237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552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23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algn="l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60851" cy="16002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800" y="457201"/>
            <a:ext cx="5970588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6085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  <a:endParaRPr lang="zh-CN" alt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9090" y="1203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</a:t>
            </a:r>
            <a:r>
              <a:rPr lang="zh-CN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堂训练</a:t>
            </a:r>
            <a:endParaRPr lang="zh-CN" alt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84455" y="6541770"/>
            <a:ext cx="12364085" cy="3600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书本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56445" y="5260975"/>
            <a:ext cx="2767330" cy="1715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81(算盘）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085" y="3791585"/>
            <a:ext cx="3571875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 flipV="1">
            <a:off x="2517775" y="563269"/>
            <a:ext cx="1957070" cy="76200"/>
            <a:chOff x="11867" y="1528"/>
            <a:chExt cx="3966" cy="120"/>
          </a:xfrm>
        </p:grpSpPr>
        <p:cxnSp>
          <p:nvCxnSpPr>
            <p:cNvPr id="13" name="直接连接符 12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flipV="1">
            <a:off x="7386320" y="563269"/>
            <a:ext cx="1957070" cy="76200"/>
            <a:chOff x="11867" y="1528"/>
            <a:chExt cx="3966" cy="120"/>
          </a:xfrm>
        </p:grpSpPr>
        <p:cxnSp>
          <p:nvCxnSpPr>
            <p:cNvPr id="23" name="直接连接符 22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 userDrawn="1"/>
        </p:nvSpPr>
        <p:spPr>
          <a:xfrm>
            <a:off x="1279049" y="688461"/>
            <a:ext cx="2031365" cy="646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703134" y="616601"/>
            <a:ext cx="3088610" cy="862965"/>
            <a:chOff x="3327445" y="196489"/>
            <a:chExt cx="3088610" cy="1003300"/>
          </a:xfrm>
        </p:grpSpPr>
        <p:pic>
          <p:nvPicPr>
            <p:cNvPr id="9" name="图片 8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11" name="TextBox 2"/>
              <p:cNvSpPr txBox="1"/>
              <p:nvPr/>
            </p:nvSpPr>
            <p:spPr>
              <a:xfrm>
                <a:off x="1809" y="782"/>
                <a:ext cx="3199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新课导入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47426" y="15240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  <a:endParaRPr lang="zh-CN" altLang="en-U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84455" y="6541770"/>
            <a:ext cx="12364085" cy="3600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书本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656445" y="5260975"/>
            <a:ext cx="2767330" cy="1715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81(算盘）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72085" y="3791585"/>
            <a:ext cx="3571875" cy="3571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21590" y="-635"/>
            <a:ext cx="12210415" cy="6888480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5" name="图片 14" descr="LOGO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10455275" y="123190"/>
            <a:ext cx="1513205" cy="45847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24765" y="6691630"/>
            <a:ext cx="12212955" cy="195580"/>
            <a:chOff x="-22" y="7904"/>
            <a:chExt cx="14533" cy="308"/>
          </a:xfrm>
        </p:grpSpPr>
        <p:sp>
          <p:nvSpPr>
            <p:cNvPr id="9" name="矩形 8"/>
            <p:cNvSpPr/>
            <p:nvPr userDrawn="1"/>
          </p:nvSpPr>
          <p:spPr>
            <a:xfrm>
              <a:off x="-22" y="7904"/>
              <a:ext cx="10915" cy="309"/>
            </a:xfrm>
            <a:prstGeom prst="rect">
              <a:avLst/>
            </a:prstGeom>
            <a:solidFill>
              <a:srgbClr val="00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9457" y="7904"/>
              <a:ext cx="5055" cy="309"/>
            </a:xfrm>
            <a:prstGeom prst="rect">
              <a:avLst/>
            </a:prstGeom>
            <a:solidFill>
              <a:srgbClr val="E756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0"/>
          <p:cNvGrpSpPr/>
          <p:nvPr userDrawn="1"/>
        </p:nvGrpSpPr>
        <p:grpSpPr>
          <a:xfrm>
            <a:off x="0" y="407988"/>
            <a:ext cx="12192000" cy="6261100"/>
            <a:chOff x="0" y="407624"/>
            <a:chExt cx="9144000" cy="6261464"/>
          </a:xfrm>
        </p:grpSpPr>
        <p:pic>
          <p:nvPicPr>
            <p:cNvPr id="16387" name="Picture 7" descr="H:\整理库\优翼\图片1.jpg"/>
            <p:cNvPicPr>
              <a:picLocks noChangeAspect="1"/>
            </p:cNvPicPr>
            <p:nvPr userDrawn="1"/>
          </p:nvPicPr>
          <p:blipFill>
            <a:blip r:embed="rId14"/>
            <a:srcRect t="95229" b="3732"/>
            <a:stretch>
              <a:fillRect/>
            </a:stretch>
          </p:blipFill>
          <p:spPr>
            <a:xfrm>
              <a:off x="0" y="6597091"/>
              <a:ext cx="9144000" cy="719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88" name="Picture 7" descr="H:\整理库\优翼\图片1.jpg"/>
            <p:cNvPicPr>
              <a:picLocks noChangeAspect="1"/>
            </p:cNvPicPr>
            <p:nvPr userDrawn="1"/>
          </p:nvPicPr>
          <p:blipFill>
            <a:blip r:embed="rId14"/>
            <a:srcRect l="121" t="5568" b="93117"/>
            <a:stretch>
              <a:fillRect/>
            </a:stretch>
          </p:blipFill>
          <p:spPr>
            <a:xfrm>
              <a:off x="0" y="407624"/>
              <a:ext cx="9132983" cy="9105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1370965" y="1605280"/>
            <a:ext cx="9152255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第六章 数据的收集与整理</a:t>
            </a:r>
          </a:p>
        </p:txBody>
      </p:sp>
      <p:sp>
        <p:nvSpPr>
          <p:cNvPr id="6" name="文本框 7"/>
          <p:cNvSpPr txBox="1"/>
          <p:nvPr/>
        </p:nvSpPr>
        <p:spPr>
          <a:xfrm>
            <a:off x="4507866" y="432776"/>
            <a:ext cx="287782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第六章 数据的收集与整理</a:t>
            </a:r>
            <a:endParaRPr lang="zh-CN" altLang="en-US" sz="1600" b="1" dirty="0" smtClean="0">
              <a:ln>
                <a:noFill/>
              </a:ln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3244850" y="3037000"/>
            <a:ext cx="670560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>
              <a:defRPr sz="4800" b="1">
                <a:ln w="28575">
                  <a:noFill/>
                </a:ln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6.3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数据的表示</a:t>
            </a:r>
            <a:endParaRPr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30659" y="4145079"/>
            <a:ext cx="4596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dirty="0"/>
              <a:t>第</a:t>
            </a:r>
            <a:r>
              <a:rPr lang="en-US" altLang="zh-CN" sz="3600" b="1" dirty="0"/>
              <a:t>2</a:t>
            </a:r>
            <a:r>
              <a:rPr lang="zh-CN" altLang="zh-CN" sz="3600" b="1" dirty="0"/>
              <a:t>课时　频数直方图</a:t>
            </a:r>
            <a:endParaRPr lang="zh-CN" altLang="zh-CN" sz="3600" dirty="0"/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文本框 41986"/>
          <p:cNvSpPr txBox="1"/>
          <p:nvPr/>
        </p:nvSpPr>
        <p:spPr>
          <a:xfrm>
            <a:off x="1399223" y="949960"/>
            <a:ext cx="8569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方法三：将数据分组（分组统计表）</a:t>
            </a:r>
          </a:p>
        </p:txBody>
      </p:sp>
      <p:sp>
        <p:nvSpPr>
          <p:cNvPr id="41988" name="文本框 41987"/>
          <p:cNvSpPr txBox="1"/>
          <p:nvPr/>
        </p:nvSpPr>
        <p:spPr>
          <a:xfrm>
            <a:off x="1774825" y="3429000"/>
            <a:ext cx="860425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从图中你能看出大部分同学处于哪个分数段？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成绩的整体分布情况咋样？</a:t>
            </a:r>
          </a:p>
        </p:txBody>
      </p:sp>
      <p:graphicFrame>
        <p:nvGraphicFramePr>
          <p:cNvPr id="42018" name="内容占位符 42017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1668145" y="1772285"/>
          <a:ext cx="8640445" cy="1224280"/>
        </p:xfrm>
        <a:graphic>
          <a:graphicData uri="http://schemas.openxmlformats.org/drawingml/2006/table">
            <a:tbl>
              <a:tblPr/>
              <a:tblGrid>
                <a:gridCol w="2145030"/>
                <a:gridCol w="1419225"/>
                <a:gridCol w="1546860"/>
                <a:gridCol w="1584325"/>
                <a:gridCol w="1945005"/>
              </a:tblGrid>
              <a:tr h="57912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语文成绩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/>
                        <a:t>60-70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/>
                        <a:t>70-80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/>
                        <a:t>80-90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3200" b="1"/>
                        <a:t>90-100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1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人数（频数）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9" name="矩形 42008"/>
          <p:cNvSpPr/>
          <p:nvPr/>
        </p:nvSpPr>
        <p:spPr>
          <a:xfrm>
            <a:off x="4264025" y="2349500"/>
            <a:ext cx="436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2010" name="矩形 42009"/>
          <p:cNvSpPr/>
          <p:nvPr/>
        </p:nvSpPr>
        <p:spPr>
          <a:xfrm>
            <a:off x="5735638" y="2349500"/>
            <a:ext cx="436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2011" name="矩形 42010"/>
          <p:cNvSpPr/>
          <p:nvPr/>
        </p:nvSpPr>
        <p:spPr>
          <a:xfrm>
            <a:off x="7080250" y="2351088"/>
            <a:ext cx="690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42012" name="矩形 42011"/>
          <p:cNvSpPr/>
          <p:nvPr/>
        </p:nvSpPr>
        <p:spPr>
          <a:xfrm>
            <a:off x="9048750" y="2349500"/>
            <a:ext cx="436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2013" name="文本框 42012"/>
          <p:cNvSpPr txBox="1"/>
          <p:nvPr/>
        </p:nvSpPr>
        <p:spPr>
          <a:xfrm>
            <a:off x="2208213" y="5157788"/>
            <a:ext cx="46888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注：</a:t>
            </a:r>
            <a:r>
              <a:rPr lang="en-US" altLang="zh-CN" sz="2400" b="1">
                <a:latin typeface="Arial" panose="020B0604020202020204" pitchFamily="34" charset="0"/>
              </a:rPr>
              <a:t>60-70</a:t>
            </a:r>
            <a:r>
              <a:rPr lang="zh-CN" altLang="en-US" sz="2400" b="1" dirty="0">
                <a:latin typeface="Arial" panose="020B0604020202020204" pitchFamily="34" charset="0"/>
              </a:rPr>
              <a:t>表示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大于等于</a:t>
            </a:r>
            <a:r>
              <a:rPr lang="en-US" altLang="zh-CN" sz="2400" b="1">
                <a:latin typeface="Arial" panose="020B0604020202020204" pitchFamily="34" charset="0"/>
              </a:rPr>
              <a:t>60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小于</a:t>
            </a:r>
            <a:r>
              <a:rPr lang="en-US" altLang="zh-CN" sz="2400" b="1">
                <a:latin typeface="Arial" panose="020B0604020202020204" pitchFamily="34" charset="0"/>
              </a:rPr>
              <a:t>70</a:t>
            </a:r>
          </a:p>
        </p:txBody>
      </p: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2009" grpId="0"/>
      <p:bldP spid="42010" grpId="0"/>
      <p:bldP spid="42011" grpId="0"/>
      <p:bldP spid="42012" grpId="0"/>
      <p:bldP spid="420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文本框 43010"/>
          <p:cNvSpPr txBox="1"/>
          <p:nvPr/>
        </p:nvSpPr>
        <p:spPr>
          <a:xfrm>
            <a:off x="1865313" y="733743"/>
            <a:ext cx="75612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方法四 ：分组后的条形统计图</a:t>
            </a:r>
          </a:p>
        </p:txBody>
      </p:sp>
      <p:sp>
        <p:nvSpPr>
          <p:cNvPr id="43012" name="文本框 43011"/>
          <p:cNvSpPr txBox="1"/>
          <p:nvPr/>
        </p:nvSpPr>
        <p:spPr>
          <a:xfrm>
            <a:off x="2279650" y="5589588"/>
            <a:ext cx="6732588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从图中你能看出大部分同学处于哪个分数段？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成绩的整体分布情况咋样？</a:t>
            </a:r>
          </a:p>
        </p:txBody>
      </p:sp>
      <p:grpSp>
        <p:nvGrpSpPr>
          <p:cNvPr id="43077" name="组合 43076"/>
          <p:cNvGrpSpPr/>
          <p:nvPr/>
        </p:nvGrpSpPr>
        <p:grpSpPr>
          <a:xfrm>
            <a:off x="3143250" y="1255713"/>
            <a:ext cx="5461001" cy="4121150"/>
            <a:chOff x="1843" y="709"/>
            <a:chExt cx="3440" cy="2596"/>
          </a:xfrm>
        </p:grpSpPr>
        <p:sp>
          <p:nvSpPr>
            <p:cNvPr id="43018" name="直接连接符 43017"/>
            <p:cNvSpPr/>
            <p:nvPr/>
          </p:nvSpPr>
          <p:spPr>
            <a:xfrm flipV="1">
              <a:off x="2018" y="908"/>
              <a:ext cx="0" cy="211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3019" name="直接连接符 43018"/>
            <p:cNvSpPr/>
            <p:nvPr/>
          </p:nvSpPr>
          <p:spPr>
            <a:xfrm>
              <a:off x="2018" y="3022"/>
              <a:ext cx="325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3020" name="文本框 43019"/>
            <p:cNvSpPr txBox="1"/>
            <p:nvPr/>
          </p:nvSpPr>
          <p:spPr>
            <a:xfrm>
              <a:off x="2200" y="2659"/>
              <a:ext cx="51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3021" name="文本框 43020"/>
            <p:cNvSpPr txBox="1"/>
            <p:nvPr/>
          </p:nvSpPr>
          <p:spPr>
            <a:xfrm>
              <a:off x="2874" y="2251"/>
              <a:ext cx="52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3022" name="文本框 43021"/>
            <p:cNvSpPr txBox="1"/>
            <p:nvPr/>
          </p:nvSpPr>
          <p:spPr>
            <a:xfrm>
              <a:off x="3470" y="1047"/>
              <a:ext cx="52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18</a:t>
              </a:r>
            </a:p>
          </p:txBody>
        </p:sp>
        <p:sp>
          <p:nvSpPr>
            <p:cNvPr id="43023" name="文本框 43022"/>
            <p:cNvSpPr txBox="1"/>
            <p:nvPr/>
          </p:nvSpPr>
          <p:spPr>
            <a:xfrm>
              <a:off x="4195" y="2185"/>
              <a:ext cx="51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43024" name="矩形 43023"/>
            <p:cNvSpPr/>
            <p:nvPr/>
          </p:nvSpPr>
          <p:spPr>
            <a:xfrm>
              <a:off x="4717" y="2976"/>
              <a:ext cx="56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成绩</a:t>
              </a:r>
            </a:p>
          </p:txBody>
        </p:sp>
        <p:sp>
          <p:nvSpPr>
            <p:cNvPr id="43025" name="矩形 43024"/>
            <p:cNvSpPr/>
            <p:nvPr/>
          </p:nvSpPr>
          <p:spPr>
            <a:xfrm>
              <a:off x="2042" y="709"/>
              <a:ext cx="56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人数</a:t>
              </a:r>
            </a:p>
          </p:txBody>
        </p:sp>
        <p:sp>
          <p:nvSpPr>
            <p:cNvPr id="43028" name="矩形 43027"/>
            <p:cNvSpPr/>
            <p:nvPr/>
          </p:nvSpPr>
          <p:spPr>
            <a:xfrm>
              <a:off x="2011" y="1116"/>
              <a:ext cx="2636" cy="190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9" name="直接连接符 43028"/>
            <p:cNvSpPr/>
            <p:nvPr/>
          </p:nvSpPr>
          <p:spPr>
            <a:xfrm>
              <a:off x="2011" y="2825"/>
              <a:ext cx="2636" cy="0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30" name="直接连接符 43029"/>
            <p:cNvSpPr/>
            <p:nvPr/>
          </p:nvSpPr>
          <p:spPr>
            <a:xfrm>
              <a:off x="2011" y="2637"/>
              <a:ext cx="2636" cy="0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31" name="直接连接符 43030"/>
            <p:cNvSpPr/>
            <p:nvPr/>
          </p:nvSpPr>
          <p:spPr>
            <a:xfrm>
              <a:off x="2011" y="2445"/>
              <a:ext cx="2636" cy="0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32" name="直接连接符 43031"/>
            <p:cNvSpPr/>
            <p:nvPr/>
          </p:nvSpPr>
          <p:spPr>
            <a:xfrm>
              <a:off x="2011" y="2258"/>
              <a:ext cx="2636" cy="0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33" name="直接连接符 43032"/>
            <p:cNvSpPr/>
            <p:nvPr/>
          </p:nvSpPr>
          <p:spPr>
            <a:xfrm>
              <a:off x="2011" y="2066"/>
              <a:ext cx="2636" cy="0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34" name="直接连接符 43033"/>
            <p:cNvSpPr/>
            <p:nvPr/>
          </p:nvSpPr>
          <p:spPr>
            <a:xfrm>
              <a:off x="2011" y="1874"/>
              <a:ext cx="2636" cy="0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35" name="直接连接符 43034"/>
            <p:cNvSpPr/>
            <p:nvPr/>
          </p:nvSpPr>
          <p:spPr>
            <a:xfrm>
              <a:off x="2011" y="1687"/>
              <a:ext cx="2636" cy="0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36" name="直接连接符 43035"/>
            <p:cNvSpPr/>
            <p:nvPr/>
          </p:nvSpPr>
          <p:spPr>
            <a:xfrm>
              <a:off x="2011" y="1495"/>
              <a:ext cx="2636" cy="0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37" name="直接连接符 43036"/>
            <p:cNvSpPr/>
            <p:nvPr/>
          </p:nvSpPr>
          <p:spPr>
            <a:xfrm>
              <a:off x="2011" y="1308"/>
              <a:ext cx="2636" cy="0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38" name="直接连接符 43037"/>
            <p:cNvSpPr/>
            <p:nvPr/>
          </p:nvSpPr>
          <p:spPr>
            <a:xfrm>
              <a:off x="2011" y="1116"/>
              <a:ext cx="2636" cy="0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39" name="矩形 43038"/>
            <p:cNvSpPr/>
            <p:nvPr/>
          </p:nvSpPr>
          <p:spPr>
            <a:xfrm>
              <a:off x="2011" y="1116"/>
              <a:ext cx="2636" cy="1901"/>
            </a:xfrm>
            <a:prstGeom prst="rect">
              <a:avLst/>
            </a:prstGeom>
            <a:noFill/>
            <a:ln w="7938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0" name="矩形 43039"/>
            <p:cNvSpPr/>
            <p:nvPr/>
          </p:nvSpPr>
          <p:spPr>
            <a:xfrm>
              <a:off x="2205" y="2923"/>
              <a:ext cx="265" cy="94"/>
            </a:xfrm>
            <a:prstGeom prst="rect">
              <a:avLst/>
            </a:prstGeom>
            <a:solidFill>
              <a:srgbClr val="BBE0E3"/>
            </a:solidFill>
            <a:ln w="7938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1" name="矩形 43040"/>
            <p:cNvSpPr/>
            <p:nvPr/>
          </p:nvSpPr>
          <p:spPr>
            <a:xfrm>
              <a:off x="2864" y="2544"/>
              <a:ext cx="265" cy="473"/>
            </a:xfrm>
            <a:prstGeom prst="rect">
              <a:avLst/>
            </a:prstGeom>
            <a:solidFill>
              <a:srgbClr val="BBE0E3"/>
            </a:solidFill>
            <a:ln w="7938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2" name="矩形 43041"/>
            <p:cNvSpPr/>
            <p:nvPr/>
          </p:nvSpPr>
          <p:spPr>
            <a:xfrm>
              <a:off x="3523" y="1308"/>
              <a:ext cx="265" cy="1709"/>
            </a:xfrm>
            <a:prstGeom prst="rect">
              <a:avLst/>
            </a:prstGeom>
            <a:solidFill>
              <a:srgbClr val="BBE0E3"/>
            </a:solidFill>
            <a:ln w="7938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3" name="矩形 43042"/>
            <p:cNvSpPr/>
            <p:nvPr/>
          </p:nvSpPr>
          <p:spPr>
            <a:xfrm>
              <a:off x="4182" y="2445"/>
              <a:ext cx="265" cy="572"/>
            </a:xfrm>
            <a:prstGeom prst="rect">
              <a:avLst/>
            </a:prstGeom>
            <a:solidFill>
              <a:srgbClr val="BBE0E3"/>
            </a:solidFill>
            <a:ln w="7938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56" name="直接连接符 43055"/>
            <p:cNvSpPr/>
            <p:nvPr/>
          </p:nvSpPr>
          <p:spPr>
            <a:xfrm>
              <a:off x="2011" y="3017"/>
              <a:ext cx="2636" cy="0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58" name="直接连接符 43057"/>
            <p:cNvSpPr/>
            <p:nvPr/>
          </p:nvSpPr>
          <p:spPr>
            <a:xfrm flipV="1">
              <a:off x="2670" y="2989"/>
              <a:ext cx="0" cy="28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59" name="直接连接符 43058"/>
            <p:cNvSpPr/>
            <p:nvPr/>
          </p:nvSpPr>
          <p:spPr>
            <a:xfrm flipV="1">
              <a:off x="3329" y="2989"/>
              <a:ext cx="0" cy="28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60" name="直接连接符 43059"/>
            <p:cNvSpPr/>
            <p:nvPr/>
          </p:nvSpPr>
          <p:spPr>
            <a:xfrm flipV="1">
              <a:off x="3988" y="2989"/>
              <a:ext cx="0" cy="28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61" name="直接连接符 43060"/>
            <p:cNvSpPr/>
            <p:nvPr/>
          </p:nvSpPr>
          <p:spPr>
            <a:xfrm flipV="1">
              <a:off x="4647" y="2989"/>
              <a:ext cx="0" cy="28"/>
            </a:xfrm>
            <a:prstGeom prst="line">
              <a:avLst/>
            </a:prstGeom>
            <a:ln w="7938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3062" name="矩形 43061"/>
            <p:cNvSpPr/>
            <p:nvPr/>
          </p:nvSpPr>
          <p:spPr>
            <a:xfrm>
              <a:off x="1878" y="2927"/>
              <a:ext cx="65" cy="1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</a:rPr>
                <a:t>0</a:t>
              </a:r>
              <a:endParaRPr lang="en-US" altLang="zh-CN" sz="16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63" name="矩形 43062"/>
            <p:cNvSpPr/>
            <p:nvPr/>
          </p:nvSpPr>
          <p:spPr>
            <a:xfrm>
              <a:off x="1878" y="2735"/>
              <a:ext cx="65" cy="1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</a:rPr>
                <a:t>2</a:t>
              </a:r>
              <a:endParaRPr lang="en-US" altLang="zh-CN" sz="16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64" name="矩形 43063"/>
            <p:cNvSpPr/>
            <p:nvPr/>
          </p:nvSpPr>
          <p:spPr>
            <a:xfrm>
              <a:off x="1878" y="2548"/>
              <a:ext cx="65" cy="1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</a:rPr>
                <a:t>4</a:t>
              </a:r>
              <a:endParaRPr lang="en-US" altLang="zh-CN" sz="16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65" name="矩形 43064"/>
            <p:cNvSpPr/>
            <p:nvPr/>
          </p:nvSpPr>
          <p:spPr>
            <a:xfrm>
              <a:off x="1878" y="2356"/>
              <a:ext cx="65" cy="1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</a:rPr>
                <a:t>6</a:t>
              </a:r>
              <a:endParaRPr lang="en-US" altLang="zh-CN" sz="16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66" name="矩形 43065"/>
            <p:cNvSpPr/>
            <p:nvPr/>
          </p:nvSpPr>
          <p:spPr>
            <a:xfrm>
              <a:off x="1878" y="2169"/>
              <a:ext cx="65" cy="1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</a:rPr>
                <a:t>8</a:t>
              </a:r>
              <a:endParaRPr lang="en-US" altLang="zh-CN" sz="16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67" name="矩形 43066"/>
            <p:cNvSpPr/>
            <p:nvPr/>
          </p:nvSpPr>
          <p:spPr>
            <a:xfrm>
              <a:off x="1843" y="1977"/>
              <a:ext cx="130" cy="1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</a:rPr>
                <a:t>10</a:t>
              </a:r>
              <a:endParaRPr lang="en-US" altLang="zh-CN" sz="16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68" name="矩形 43067"/>
            <p:cNvSpPr/>
            <p:nvPr/>
          </p:nvSpPr>
          <p:spPr>
            <a:xfrm>
              <a:off x="1843" y="1785"/>
              <a:ext cx="130" cy="1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</a:rPr>
                <a:t>12</a:t>
              </a:r>
              <a:endParaRPr lang="en-US" altLang="zh-CN" sz="16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69" name="矩形 43068"/>
            <p:cNvSpPr/>
            <p:nvPr/>
          </p:nvSpPr>
          <p:spPr>
            <a:xfrm>
              <a:off x="1843" y="1597"/>
              <a:ext cx="130" cy="1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</a:rPr>
                <a:t>14</a:t>
              </a:r>
              <a:endParaRPr lang="en-US" altLang="zh-CN" sz="16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70" name="矩形 43069"/>
            <p:cNvSpPr/>
            <p:nvPr/>
          </p:nvSpPr>
          <p:spPr>
            <a:xfrm>
              <a:off x="1843" y="1405"/>
              <a:ext cx="130" cy="1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</a:rPr>
                <a:t>16</a:t>
              </a:r>
              <a:endParaRPr lang="en-US" altLang="zh-CN" sz="16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71" name="矩形 43070"/>
            <p:cNvSpPr/>
            <p:nvPr/>
          </p:nvSpPr>
          <p:spPr>
            <a:xfrm>
              <a:off x="1843" y="1218"/>
              <a:ext cx="130" cy="1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</a:rPr>
                <a:t>18</a:t>
              </a:r>
              <a:endParaRPr lang="en-US" altLang="zh-CN" sz="16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72" name="矩形 43071"/>
            <p:cNvSpPr/>
            <p:nvPr/>
          </p:nvSpPr>
          <p:spPr>
            <a:xfrm>
              <a:off x="1843" y="1026"/>
              <a:ext cx="130" cy="1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600" b="1">
                  <a:solidFill>
                    <a:srgbClr val="0000FF"/>
                  </a:solidFill>
                  <a:latin typeface="宋体" panose="02010600030101010101" pitchFamily="2" charset="-122"/>
                </a:rPr>
                <a:t>20</a:t>
              </a:r>
              <a:endParaRPr lang="en-US" altLang="zh-CN" sz="16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73" name="矩形 43072"/>
            <p:cNvSpPr/>
            <p:nvPr/>
          </p:nvSpPr>
          <p:spPr>
            <a:xfrm>
              <a:off x="2154" y="3067"/>
              <a:ext cx="364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1">
                  <a:solidFill>
                    <a:srgbClr val="0000FF"/>
                  </a:solidFill>
                  <a:latin typeface="宋体" panose="02010600030101010101" pitchFamily="2" charset="-122"/>
                </a:rPr>
                <a:t>60-70</a:t>
              </a:r>
              <a:endParaRPr lang="en-US" altLang="zh-CN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74" name="矩形 43073"/>
            <p:cNvSpPr/>
            <p:nvPr/>
          </p:nvSpPr>
          <p:spPr>
            <a:xfrm>
              <a:off x="2813" y="3067"/>
              <a:ext cx="364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1">
                  <a:solidFill>
                    <a:srgbClr val="0000FF"/>
                  </a:solidFill>
                  <a:latin typeface="宋体" panose="02010600030101010101" pitchFamily="2" charset="-122"/>
                </a:rPr>
                <a:t>70-80</a:t>
              </a:r>
              <a:endParaRPr lang="en-US" altLang="zh-CN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75" name="矩形 43074"/>
            <p:cNvSpPr/>
            <p:nvPr/>
          </p:nvSpPr>
          <p:spPr>
            <a:xfrm>
              <a:off x="3472" y="3067"/>
              <a:ext cx="364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1">
                  <a:solidFill>
                    <a:srgbClr val="0000FF"/>
                  </a:solidFill>
                  <a:latin typeface="宋体" panose="02010600030101010101" pitchFamily="2" charset="-122"/>
                </a:rPr>
                <a:t>80-90</a:t>
              </a:r>
              <a:endParaRPr lang="en-US" altLang="zh-CN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76" name="矩形 43075"/>
            <p:cNvSpPr/>
            <p:nvPr/>
          </p:nvSpPr>
          <p:spPr>
            <a:xfrm>
              <a:off x="4106" y="3067"/>
              <a:ext cx="437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b="1">
                  <a:solidFill>
                    <a:srgbClr val="0000FF"/>
                  </a:solidFill>
                  <a:latin typeface="宋体" panose="02010600030101010101" pitchFamily="2" charset="-122"/>
                </a:rPr>
                <a:t>90-100</a:t>
              </a:r>
              <a:endParaRPr lang="en-US" altLang="zh-CN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文本框 44034"/>
          <p:cNvSpPr txBox="1"/>
          <p:nvPr/>
        </p:nvSpPr>
        <p:spPr>
          <a:xfrm>
            <a:off x="2459355" y="1291273"/>
            <a:ext cx="69135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方法五 ：频数分布直方图</a:t>
            </a:r>
          </a:p>
        </p:txBody>
      </p:sp>
      <p:grpSp>
        <p:nvGrpSpPr>
          <p:cNvPr id="44037" name="组合 44036"/>
          <p:cNvGrpSpPr/>
          <p:nvPr/>
        </p:nvGrpSpPr>
        <p:grpSpPr>
          <a:xfrm>
            <a:off x="2927350" y="1989138"/>
            <a:ext cx="6121400" cy="4141788"/>
            <a:chOff x="1791" y="482"/>
            <a:chExt cx="3856" cy="2609"/>
          </a:xfrm>
        </p:grpSpPr>
        <p:graphicFrame>
          <p:nvGraphicFramePr>
            <p:cNvPr id="44038" name="内容占位符 44037"/>
            <p:cNvGraphicFramePr>
              <a:graphicFrameLocks noGrp="1"/>
            </p:cNvGraphicFramePr>
            <p:nvPr>
              <p:ph idx="4294967295"/>
            </p:nvPr>
          </p:nvGraphicFramePr>
          <p:xfrm>
            <a:off x="1791" y="797"/>
            <a:ext cx="3425" cy="2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r:id="rId4" imgW="5570855" imgH="3496945" progId="MSGraph.Chart.8">
                    <p:embed/>
                  </p:oleObj>
                </mc:Choice>
                <mc:Fallback>
                  <p:oleObj r:id="rId4" imgW="5570855" imgH="3496945" progId="MSGraph.Chart.8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791" y="797"/>
                          <a:ext cx="3425" cy="2148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39" name="直接连接符 44038"/>
            <p:cNvSpPr/>
            <p:nvPr/>
          </p:nvSpPr>
          <p:spPr>
            <a:xfrm flipV="1">
              <a:off x="2059" y="482"/>
              <a:ext cx="0" cy="235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4040" name="直接连接符 44039"/>
            <p:cNvSpPr/>
            <p:nvPr/>
          </p:nvSpPr>
          <p:spPr>
            <a:xfrm>
              <a:off x="2059" y="2795"/>
              <a:ext cx="340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4041" name="文本框 44040"/>
            <p:cNvSpPr txBox="1"/>
            <p:nvPr/>
          </p:nvSpPr>
          <p:spPr>
            <a:xfrm>
              <a:off x="3606" y="2387"/>
              <a:ext cx="5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4042" name="文本框 44041"/>
            <p:cNvSpPr txBox="1"/>
            <p:nvPr/>
          </p:nvSpPr>
          <p:spPr>
            <a:xfrm>
              <a:off x="3833" y="2060"/>
              <a:ext cx="5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4043" name="文本框 44042"/>
            <p:cNvSpPr txBox="1"/>
            <p:nvPr/>
          </p:nvSpPr>
          <p:spPr>
            <a:xfrm>
              <a:off x="4014" y="845"/>
              <a:ext cx="5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18</a:t>
              </a:r>
            </a:p>
          </p:txBody>
        </p:sp>
        <p:sp>
          <p:nvSpPr>
            <p:cNvPr id="44044" name="文本框 44043"/>
            <p:cNvSpPr txBox="1"/>
            <p:nvPr/>
          </p:nvSpPr>
          <p:spPr>
            <a:xfrm>
              <a:off x="4332" y="1933"/>
              <a:ext cx="5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44045" name="文本框 44044"/>
            <p:cNvSpPr txBox="1"/>
            <p:nvPr/>
          </p:nvSpPr>
          <p:spPr>
            <a:xfrm>
              <a:off x="3424" y="2795"/>
              <a:ext cx="49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44046" name="文本框 44045"/>
            <p:cNvSpPr txBox="1"/>
            <p:nvPr/>
          </p:nvSpPr>
          <p:spPr>
            <a:xfrm>
              <a:off x="3696" y="2795"/>
              <a:ext cx="49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70</a:t>
              </a:r>
            </a:p>
          </p:txBody>
        </p:sp>
        <p:sp>
          <p:nvSpPr>
            <p:cNvPr id="44047" name="文本框 44046"/>
            <p:cNvSpPr txBox="1"/>
            <p:nvPr/>
          </p:nvSpPr>
          <p:spPr>
            <a:xfrm>
              <a:off x="3923" y="2795"/>
              <a:ext cx="49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44048" name="文本框 44047"/>
            <p:cNvSpPr txBox="1"/>
            <p:nvPr/>
          </p:nvSpPr>
          <p:spPr>
            <a:xfrm>
              <a:off x="4195" y="2795"/>
              <a:ext cx="49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44049" name="文本框 44048"/>
            <p:cNvSpPr txBox="1"/>
            <p:nvPr/>
          </p:nvSpPr>
          <p:spPr>
            <a:xfrm>
              <a:off x="4468" y="2795"/>
              <a:ext cx="49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44050" name="文本框 44049"/>
            <p:cNvSpPr txBox="1"/>
            <p:nvPr/>
          </p:nvSpPr>
          <p:spPr>
            <a:xfrm>
              <a:off x="5148" y="2840"/>
              <a:ext cx="49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Arial" panose="020B0604020202020204" pitchFamily="34" charset="0"/>
                </a:rPr>
                <a:t>成绩</a:t>
              </a:r>
            </a:p>
          </p:txBody>
        </p:sp>
        <p:sp>
          <p:nvSpPr>
            <p:cNvPr id="44051" name="文本框 44050"/>
            <p:cNvSpPr txBox="1"/>
            <p:nvPr/>
          </p:nvSpPr>
          <p:spPr>
            <a:xfrm>
              <a:off x="2109" y="663"/>
              <a:ext cx="1361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Arial" panose="020B0604020202020204" pitchFamily="34" charset="0"/>
                </a:rPr>
                <a:t>人数（频数）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3100" y="554990"/>
            <a:ext cx="1062863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/>
              <a:t>我们把上面这幅图的横轴</a:t>
            </a:r>
            <a:r>
              <a:rPr lang="en-US" altLang="zh-CN" sz="3200" dirty="0"/>
              <a:t>(</a:t>
            </a:r>
            <a:r>
              <a:rPr lang="zh-CN" altLang="zh-CN" sz="3200" dirty="0"/>
              <a:t>水平的轴叫横轴</a:t>
            </a:r>
            <a:r>
              <a:rPr lang="en-US" altLang="zh-CN" sz="3200" dirty="0"/>
              <a:t>)</a:t>
            </a:r>
            <a:r>
              <a:rPr lang="zh-CN" altLang="zh-CN" sz="3200" dirty="0"/>
              <a:t>略作调整</a:t>
            </a:r>
            <a:r>
              <a:rPr lang="en-US" altLang="zh-CN" sz="3200" dirty="0"/>
              <a:t>,</a:t>
            </a:r>
            <a:r>
              <a:rPr lang="zh-CN" altLang="zh-CN" sz="3200" dirty="0"/>
              <a:t>得到下图</a:t>
            </a:r>
            <a:r>
              <a:rPr lang="en-US" altLang="zh-CN" sz="3200" dirty="0"/>
              <a:t>,</a:t>
            </a:r>
            <a:r>
              <a:rPr lang="zh-CN" altLang="zh-CN" sz="3200" dirty="0"/>
              <a:t>像这样的统计图称为</a:t>
            </a:r>
            <a:r>
              <a:rPr lang="zh-CN" altLang="zh-CN" sz="3200" b="1" dirty="0">
                <a:solidFill>
                  <a:srgbClr val="FF0000"/>
                </a:solidFill>
              </a:rPr>
              <a:t>频数直方图</a:t>
            </a:r>
            <a:r>
              <a:rPr lang="en-US" altLang="zh-CN" sz="3200" i="1" dirty="0"/>
              <a:t>.</a:t>
            </a:r>
          </a:p>
        </p:txBody>
      </p:sp>
      <p:pic>
        <p:nvPicPr>
          <p:cNvPr id="22530" name="Picture 2" descr="6"/>
          <p:cNvPicPr>
            <a:picLocks noChangeAspect="1" noChangeArrowheads="1"/>
          </p:cNvPicPr>
          <p:nvPr/>
        </p:nvPicPr>
        <p:blipFill>
          <a:blip r:embed="rId2" cstate="print">
            <a:lum bright="-22000" contrast="56000"/>
          </a:blip>
          <a:srcRect b="7713"/>
          <a:stretch>
            <a:fillRect/>
          </a:stretch>
        </p:blipFill>
        <p:spPr bwMode="auto">
          <a:xfrm>
            <a:off x="432322" y="2023439"/>
            <a:ext cx="5695524" cy="36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1116370" y="5024120"/>
            <a:ext cx="947420" cy="685800"/>
          </a:xfrm>
          <a:prstGeom prst="ellipse">
            <a:avLst/>
          </a:prstGeom>
          <a:noFill/>
          <a:ln w="349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/>
          </a:p>
        </p:txBody>
      </p:sp>
      <p:pic>
        <p:nvPicPr>
          <p:cNvPr id="20481" name="Picture 1" descr="6"/>
          <p:cNvPicPr>
            <a:picLocks noChangeAspect="1" noChangeArrowheads="1"/>
          </p:cNvPicPr>
          <p:nvPr/>
        </p:nvPicPr>
        <p:blipFill>
          <a:blip r:embed="rId3" cstate="print">
            <a:lum bright="-22000" contrast="64000"/>
          </a:blip>
          <a:srcRect/>
          <a:stretch>
            <a:fillRect/>
          </a:stretch>
        </p:blipFill>
        <p:spPr bwMode="auto">
          <a:xfrm>
            <a:off x="6060247" y="2023439"/>
            <a:ext cx="6131753" cy="368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45057"/>
          <p:cNvSpPr txBox="1"/>
          <p:nvPr/>
        </p:nvSpPr>
        <p:spPr>
          <a:xfrm>
            <a:off x="889000" y="890270"/>
            <a:ext cx="87487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一、频数分布直方图：</a:t>
            </a:r>
          </a:p>
        </p:txBody>
      </p:sp>
      <p:sp>
        <p:nvSpPr>
          <p:cNvPr id="45059" name="文本框 45058"/>
          <p:cNvSpPr txBox="1"/>
          <p:nvPr/>
        </p:nvSpPr>
        <p:spPr>
          <a:xfrm>
            <a:off x="1272540" y="1746250"/>
            <a:ext cx="9251950" cy="4831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是一种特殊的条形统计图，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是将统计对象进行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分组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后的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条形统计图。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横轴表示各组，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纵轴表示各组数据的频数。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4.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特点：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样本数据很多，数据差距很大时，频数分布直方图能清晰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直观地反应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数据的整体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情况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5062" name="直接连接符 45061"/>
          <p:cNvSpPr/>
          <p:nvPr/>
        </p:nvSpPr>
        <p:spPr>
          <a:xfrm flipV="1">
            <a:off x="6438265" y="1288805"/>
            <a:ext cx="0" cy="34559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5063" name="直接连接符 45062"/>
          <p:cNvSpPr/>
          <p:nvPr/>
        </p:nvSpPr>
        <p:spPr>
          <a:xfrm>
            <a:off x="6438265" y="4802559"/>
            <a:ext cx="4511675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45075" name="组合 45074"/>
          <p:cNvGrpSpPr/>
          <p:nvPr/>
        </p:nvGrpSpPr>
        <p:grpSpPr>
          <a:xfrm>
            <a:off x="6082665" y="1876797"/>
            <a:ext cx="4572000" cy="3844924"/>
            <a:chOff x="2880" y="727"/>
            <a:chExt cx="2880" cy="2422"/>
          </a:xfrm>
        </p:grpSpPr>
        <p:graphicFrame>
          <p:nvGraphicFramePr>
            <p:cNvPr id="45061" name="内容占位符 45060"/>
            <p:cNvGraphicFramePr>
              <a:graphicFrameLocks noGrp="1"/>
            </p:cNvGraphicFramePr>
            <p:nvPr>
              <p:ph idx="4294967295"/>
            </p:nvPr>
          </p:nvGraphicFramePr>
          <p:xfrm>
            <a:off x="2880" y="727"/>
            <a:ext cx="2861" cy="1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r:id="rId3" imgW="5570855" imgH="3496945" progId="MSGraph.Chart.8">
                    <p:embed/>
                  </p:oleObj>
                </mc:Choice>
                <mc:Fallback>
                  <p:oleObj r:id="rId3" imgW="5570855" imgH="3496945" progId="MSGraph.Chart.8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0" y="727"/>
                          <a:ext cx="2861" cy="1982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64" name="文本框 45063"/>
            <p:cNvSpPr txBox="1"/>
            <p:nvPr/>
          </p:nvSpPr>
          <p:spPr>
            <a:xfrm>
              <a:off x="4396" y="2195"/>
              <a:ext cx="45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065" name="文本框 45064"/>
            <p:cNvSpPr txBox="1"/>
            <p:nvPr/>
          </p:nvSpPr>
          <p:spPr>
            <a:xfrm>
              <a:off x="4586" y="1892"/>
              <a:ext cx="45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5066" name="文本框 45065"/>
            <p:cNvSpPr txBox="1"/>
            <p:nvPr/>
          </p:nvSpPr>
          <p:spPr>
            <a:xfrm>
              <a:off x="4738" y="771"/>
              <a:ext cx="45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18</a:t>
              </a:r>
            </a:p>
          </p:txBody>
        </p:sp>
        <p:sp>
          <p:nvSpPr>
            <p:cNvPr id="45067" name="文本框 45066"/>
            <p:cNvSpPr txBox="1"/>
            <p:nvPr/>
          </p:nvSpPr>
          <p:spPr>
            <a:xfrm>
              <a:off x="5003" y="1775"/>
              <a:ext cx="45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45068" name="文本框 45067"/>
            <p:cNvSpPr txBox="1"/>
            <p:nvPr/>
          </p:nvSpPr>
          <p:spPr>
            <a:xfrm>
              <a:off x="4243" y="2570"/>
              <a:ext cx="41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45069" name="文本框 45068"/>
            <p:cNvSpPr txBox="1"/>
            <p:nvPr/>
          </p:nvSpPr>
          <p:spPr>
            <a:xfrm>
              <a:off x="4471" y="2570"/>
              <a:ext cx="417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70</a:t>
              </a:r>
            </a:p>
          </p:txBody>
        </p:sp>
        <p:sp>
          <p:nvSpPr>
            <p:cNvPr id="45070" name="文本框 45069"/>
            <p:cNvSpPr txBox="1"/>
            <p:nvPr/>
          </p:nvSpPr>
          <p:spPr>
            <a:xfrm>
              <a:off x="4661" y="2570"/>
              <a:ext cx="417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45071" name="文本框 45070"/>
            <p:cNvSpPr txBox="1"/>
            <p:nvPr/>
          </p:nvSpPr>
          <p:spPr>
            <a:xfrm>
              <a:off x="4888" y="2570"/>
              <a:ext cx="41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45072" name="文本框 45071"/>
            <p:cNvSpPr txBox="1"/>
            <p:nvPr/>
          </p:nvSpPr>
          <p:spPr>
            <a:xfrm>
              <a:off x="5116" y="2570"/>
              <a:ext cx="417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45073" name="文本框 45072"/>
            <p:cNvSpPr txBox="1"/>
            <p:nvPr/>
          </p:nvSpPr>
          <p:spPr>
            <a:xfrm>
              <a:off x="5343" y="2704"/>
              <a:ext cx="417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Arial" panose="020B0604020202020204" pitchFamily="34" charset="0"/>
                </a:rPr>
                <a:t>成绩</a:t>
              </a:r>
            </a:p>
          </p:txBody>
        </p:sp>
      </p:grpSp>
      <p:sp>
        <p:nvSpPr>
          <p:cNvPr id="45074" name="文本框 45073"/>
          <p:cNvSpPr txBox="1"/>
          <p:nvPr/>
        </p:nvSpPr>
        <p:spPr>
          <a:xfrm>
            <a:off x="6503353" y="1843723"/>
            <a:ext cx="180657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人数（频数）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0502" y="26999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知识讲解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本框 46081"/>
          <p:cNvSpPr txBox="1"/>
          <p:nvPr/>
        </p:nvSpPr>
        <p:spPr>
          <a:xfrm>
            <a:off x="1847850" y="136480"/>
            <a:ext cx="88201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频数分布直方图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统计图与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条形统计图的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区别：</a:t>
            </a:r>
          </a:p>
        </p:txBody>
      </p:sp>
      <p:sp>
        <p:nvSpPr>
          <p:cNvPr id="46083" name="文本框 46082"/>
          <p:cNvSpPr txBox="1"/>
          <p:nvPr/>
        </p:nvSpPr>
        <p:spPr>
          <a:xfrm>
            <a:off x="1524000" y="4868863"/>
            <a:ext cx="92519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 条形统计图是不连续的，频数分布直方图是连续的。</a:t>
            </a:r>
          </a:p>
        </p:txBody>
      </p:sp>
      <p:grpSp>
        <p:nvGrpSpPr>
          <p:cNvPr id="46084" name="组合 46083"/>
          <p:cNvGrpSpPr/>
          <p:nvPr/>
        </p:nvGrpSpPr>
        <p:grpSpPr>
          <a:xfrm>
            <a:off x="5519738" y="908050"/>
            <a:ext cx="5329237" cy="3722358"/>
            <a:chOff x="1791" y="482"/>
            <a:chExt cx="3856" cy="2617"/>
          </a:xfrm>
        </p:grpSpPr>
        <p:graphicFrame>
          <p:nvGraphicFramePr>
            <p:cNvPr id="46085" name="内容占位符 46084"/>
            <p:cNvGraphicFramePr>
              <a:graphicFrameLocks noGrp="1"/>
            </p:cNvGraphicFramePr>
            <p:nvPr>
              <p:ph idx="4294967295"/>
            </p:nvPr>
          </p:nvGraphicFramePr>
          <p:xfrm>
            <a:off x="1791" y="797"/>
            <a:ext cx="3425" cy="2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9" r:id="rId3" imgW="5570855" imgH="3496945" progId="MSGraph.Chart.8">
                    <p:embed/>
                  </p:oleObj>
                </mc:Choice>
                <mc:Fallback>
                  <p:oleObj r:id="rId3" imgW="5570855" imgH="3496945" progId="MSGraph.Chart.8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91" y="797"/>
                          <a:ext cx="3425" cy="2148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6" name="直接连接符 46085"/>
            <p:cNvSpPr/>
            <p:nvPr/>
          </p:nvSpPr>
          <p:spPr>
            <a:xfrm flipV="1">
              <a:off x="2059" y="482"/>
              <a:ext cx="0" cy="235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6087" name="直接连接符 46086"/>
            <p:cNvSpPr/>
            <p:nvPr/>
          </p:nvSpPr>
          <p:spPr>
            <a:xfrm>
              <a:off x="2059" y="2795"/>
              <a:ext cx="340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6088" name="文本框 46087"/>
            <p:cNvSpPr txBox="1"/>
            <p:nvPr/>
          </p:nvSpPr>
          <p:spPr>
            <a:xfrm>
              <a:off x="3606" y="2388"/>
              <a:ext cx="544" cy="3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6089" name="文本框 46088"/>
            <p:cNvSpPr txBox="1"/>
            <p:nvPr/>
          </p:nvSpPr>
          <p:spPr>
            <a:xfrm>
              <a:off x="3833" y="2060"/>
              <a:ext cx="544" cy="3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6090" name="文本框 46089"/>
            <p:cNvSpPr txBox="1"/>
            <p:nvPr/>
          </p:nvSpPr>
          <p:spPr>
            <a:xfrm>
              <a:off x="4014" y="845"/>
              <a:ext cx="544" cy="3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18</a:t>
              </a:r>
            </a:p>
          </p:txBody>
        </p:sp>
        <p:sp>
          <p:nvSpPr>
            <p:cNvPr id="46091" name="文本框 46090"/>
            <p:cNvSpPr txBox="1"/>
            <p:nvPr/>
          </p:nvSpPr>
          <p:spPr>
            <a:xfrm>
              <a:off x="4332" y="1933"/>
              <a:ext cx="544" cy="3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46092" name="文本框 46091"/>
            <p:cNvSpPr txBox="1"/>
            <p:nvPr/>
          </p:nvSpPr>
          <p:spPr>
            <a:xfrm>
              <a:off x="3424" y="2795"/>
              <a:ext cx="499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46093" name="文本框 46092"/>
            <p:cNvSpPr txBox="1"/>
            <p:nvPr/>
          </p:nvSpPr>
          <p:spPr>
            <a:xfrm>
              <a:off x="3695" y="2795"/>
              <a:ext cx="500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70</a:t>
              </a:r>
            </a:p>
          </p:txBody>
        </p:sp>
        <p:sp>
          <p:nvSpPr>
            <p:cNvPr id="46094" name="文本框 46093"/>
            <p:cNvSpPr txBox="1"/>
            <p:nvPr/>
          </p:nvSpPr>
          <p:spPr>
            <a:xfrm>
              <a:off x="3923" y="2795"/>
              <a:ext cx="500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46095" name="文本框 46094"/>
            <p:cNvSpPr txBox="1"/>
            <p:nvPr/>
          </p:nvSpPr>
          <p:spPr>
            <a:xfrm>
              <a:off x="4195" y="2795"/>
              <a:ext cx="499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dirty="0"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46096" name="文本框 46095"/>
            <p:cNvSpPr txBox="1"/>
            <p:nvPr/>
          </p:nvSpPr>
          <p:spPr>
            <a:xfrm>
              <a:off x="4468" y="2795"/>
              <a:ext cx="499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46097" name="文本框 46096"/>
            <p:cNvSpPr txBox="1"/>
            <p:nvPr/>
          </p:nvSpPr>
          <p:spPr>
            <a:xfrm>
              <a:off x="5148" y="2840"/>
              <a:ext cx="499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Arial" panose="020B0604020202020204" pitchFamily="34" charset="0"/>
                </a:rPr>
                <a:t>成绩</a:t>
              </a:r>
            </a:p>
          </p:txBody>
        </p:sp>
        <p:sp>
          <p:nvSpPr>
            <p:cNvPr id="46098" name="文本框 46097"/>
            <p:cNvSpPr txBox="1"/>
            <p:nvPr/>
          </p:nvSpPr>
          <p:spPr>
            <a:xfrm>
              <a:off x="2109" y="663"/>
              <a:ext cx="1361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dirty="0">
                  <a:latin typeface="Arial" panose="020B0604020202020204" pitchFamily="34" charset="0"/>
                </a:rPr>
                <a:t>人数（频数）</a:t>
              </a:r>
            </a:p>
          </p:txBody>
        </p:sp>
      </p:grpSp>
      <p:grpSp>
        <p:nvGrpSpPr>
          <p:cNvPr id="46099" name="组合 46098"/>
          <p:cNvGrpSpPr/>
          <p:nvPr/>
        </p:nvGrpSpPr>
        <p:grpSpPr>
          <a:xfrm>
            <a:off x="1552575" y="1484313"/>
            <a:ext cx="4038600" cy="3054350"/>
            <a:chOff x="1837" y="663"/>
            <a:chExt cx="3674" cy="2688"/>
          </a:xfrm>
        </p:grpSpPr>
        <p:grpSp>
          <p:nvGrpSpPr>
            <p:cNvPr id="46100" name="组合 46099"/>
            <p:cNvGrpSpPr/>
            <p:nvPr/>
          </p:nvGrpSpPr>
          <p:grpSpPr>
            <a:xfrm>
              <a:off x="1837" y="663"/>
              <a:ext cx="3674" cy="2688"/>
              <a:chOff x="1837" y="663"/>
              <a:chExt cx="3674" cy="2688"/>
            </a:xfrm>
          </p:grpSpPr>
          <p:graphicFrame>
            <p:nvGraphicFramePr>
              <p:cNvPr id="46101" name="内容占位符 46100"/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1837" y="754"/>
              <a:ext cx="3433" cy="25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70" r:id="rId5" imgW="5570855" imgH="4216400" progId="MSGraph.Chart.8">
                      <p:embed/>
                    </p:oleObj>
                  </mc:Choice>
                  <mc:Fallback>
                    <p:oleObj r:id="rId5" imgW="5570855" imgH="4216400" progId="MSGraph.Chart.8">
                      <p:embed/>
                      <p:pic>
                        <p:nvPicPr>
                          <p:cNvPr id="0" name="图片 3079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837" y="754"/>
                            <a:ext cx="3433" cy="259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102" name="直接连接符 46101"/>
              <p:cNvSpPr/>
              <p:nvPr/>
            </p:nvSpPr>
            <p:spPr>
              <a:xfrm flipV="1">
                <a:off x="2085" y="663"/>
                <a:ext cx="0" cy="2359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6103" name="直接连接符 46102"/>
              <p:cNvSpPr/>
              <p:nvPr/>
            </p:nvSpPr>
            <p:spPr>
              <a:xfrm>
                <a:off x="2109" y="3055"/>
                <a:ext cx="340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46104" name="文本框 46103"/>
            <p:cNvSpPr txBox="1"/>
            <p:nvPr/>
          </p:nvSpPr>
          <p:spPr>
            <a:xfrm>
              <a:off x="2337" y="2659"/>
              <a:ext cx="543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6105" name="文本框 46104"/>
            <p:cNvSpPr txBox="1"/>
            <p:nvPr/>
          </p:nvSpPr>
          <p:spPr>
            <a:xfrm>
              <a:off x="2971" y="2251"/>
              <a:ext cx="544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6106" name="文本框 46105"/>
            <p:cNvSpPr txBox="1"/>
            <p:nvPr/>
          </p:nvSpPr>
          <p:spPr>
            <a:xfrm>
              <a:off x="3651" y="845"/>
              <a:ext cx="544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18</a:t>
              </a:r>
            </a:p>
          </p:txBody>
        </p:sp>
        <p:sp>
          <p:nvSpPr>
            <p:cNvPr id="46107" name="文本框 46106"/>
            <p:cNvSpPr txBox="1"/>
            <p:nvPr/>
          </p:nvSpPr>
          <p:spPr>
            <a:xfrm>
              <a:off x="4377" y="2115"/>
              <a:ext cx="543" cy="4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46108" name="矩形 46107"/>
          <p:cNvSpPr/>
          <p:nvPr/>
        </p:nvSpPr>
        <p:spPr>
          <a:xfrm>
            <a:off x="1866900" y="1295400"/>
            <a:ext cx="1706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人数（频数）</a:t>
            </a:r>
          </a:p>
        </p:txBody>
      </p:sp>
      <p:sp>
        <p:nvSpPr>
          <p:cNvPr id="46109" name="矩形 46108"/>
          <p:cNvSpPr/>
          <p:nvPr/>
        </p:nvSpPr>
        <p:spPr>
          <a:xfrm>
            <a:off x="4972050" y="4292600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成绩</a:t>
            </a:r>
          </a:p>
        </p:txBody>
      </p:sp>
      <p:sp>
        <p:nvSpPr>
          <p:cNvPr id="46110" name="任意多边形 46109"/>
          <p:cNvSpPr/>
          <p:nvPr/>
        </p:nvSpPr>
        <p:spPr>
          <a:xfrm>
            <a:off x="6303645" y="4114483"/>
            <a:ext cx="250825" cy="147637"/>
          </a:xfrm>
          <a:custGeom>
            <a:avLst/>
            <a:gdLst/>
            <a:ahLst/>
            <a:cxnLst/>
            <a:rect l="0" t="0" r="0" b="0"/>
            <a:pathLst>
              <a:path w="158" h="93">
                <a:moveTo>
                  <a:pt x="0" y="93"/>
                </a:moveTo>
                <a:cubicBezTo>
                  <a:pt x="10" y="63"/>
                  <a:pt x="15" y="31"/>
                  <a:pt x="25" y="1"/>
                </a:cubicBezTo>
                <a:cubicBezTo>
                  <a:pt x="65" y="12"/>
                  <a:pt x="55" y="0"/>
                  <a:pt x="67" y="35"/>
                </a:cubicBezTo>
                <a:cubicBezTo>
                  <a:pt x="73" y="52"/>
                  <a:pt x="83" y="85"/>
                  <a:pt x="83" y="85"/>
                </a:cubicBezTo>
                <a:cubicBezTo>
                  <a:pt x="98" y="70"/>
                  <a:pt x="119" y="60"/>
                  <a:pt x="133" y="43"/>
                </a:cubicBezTo>
                <a:cubicBezTo>
                  <a:pt x="139" y="36"/>
                  <a:pt x="134" y="21"/>
                  <a:pt x="142" y="18"/>
                </a:cubicBezTo>
                <a:cubicBezTo>
                  <a:pt x="149" y="16"/>
                  <a:pt x="153" y="29"/>
                  <a:pt x="158" y="3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内容占位符 49153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1873885" y="1290955"/>
          <a:ext cx="7762875" cy="5364480"/>
        </p:xfrm>
        <a:graphic>
          <a:graphicData uri="http://schemas.openxmlformats.org/drawingml/2006/table">
            <a:tbl>
              <a:tblPr/>
              <a:tblGrid>
                <a:gridCol w="646430"/>
                <a:gridCol w="648970"/>
                <a:gridCol w="645795"/>
                <a:gridCol w="646430"/>
                <a:gridCol w="647065"/>
                <a:gridCol w="618490"/>
                <a:gridCol w="675005"/>
                <a:gridCol w="647065"/>
                <a:gridCol w="646430"/>
                <a:gridCol w="647700"/>
                <a:gridCol w="647065"/>
                <a:gridCol w="646430"/>
              </a:tblGrid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学号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性别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身高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语文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数学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英语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学号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性别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身高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语文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数学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英语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157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3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4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5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6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159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65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154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172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68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153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12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158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156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13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14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159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15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30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377" name="文本框 49376"/>
          <p:cNvSpPr txBox="1"/>
          <p:nvPr/>
        </p:nvSpPr>
        <p:spPr>
          <a:xfrm>
            <a:off x="282575" y="707390"/>
            <a:ext cx="116262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你能将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数学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成绩按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分距离分段，用频数直方图表示吗？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0502" y="26999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随堂训练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50177"/>
          <p:cNvSpPr txBox="1"/>
          <p:nvPr/>
        </p:nvSpPr>
        <p:spPr>
          <a:xfrm>
            <a:off x="1524000" y="549275"/>
            <a:ext cx="961231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第一步：将数据分组（做分组统计表）：</a:t>
            </a:r>
          </a:p>
        </p:txBody>
      </p:sp>
      <p:graphicFrame>
        <p:nvGraphicFramePr>
          <p:cNvPr id="50179" name="内容占位符 50178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2010410" y="1469390"/>
          <a:ext cx="8640445" cy="1966595"/>
        </p:xfrm>
        <a:graphic>
          <a:graphicData uri="http://schemas.openxmlformats.org/drawingml/2006/table">
            <a:tbl>
              <a:tblPr/>
              <a:tblGrid>
                <a:gridCol w="2145030"/>
                <a:gridCol w="1419225"/>
                <a:gridCol w="1546860"/>
                <a:gridCol w="1584325"/>
                <a:gridCol w="1945005"/>
              </a:tblGrid>
              <a:tr h="8997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 dirty="0"/>
                        <a:t>数学成绩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60-70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70-80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80-90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3200" b="1"/>
                        <a:t>90-100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 dirty="0"/>
                        <a:t>人数（频数）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199" name="矩形 50198"/>
          <p:cNvSpPr/>
          <p:nvPr/>
        </p:nvSpPr>
        <p:spPr>
          <a:xfrm>
            <a:off x="4432300" y="2420938"/>
            <a:ext cx="606425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60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0200" name="矩形 50199"/>
          <p:cNvSpPr/>
          <p:nvPr/>
        </p:nvSpPr>
        <p:spPr>
          <a:xfrm>
            <a:off x="5800725" y="2405063"/>
            <a:ext cx="606425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60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0201" name="矩形 50200"/>
          <p:cNvSpPr/>
          <p:nvPr/>
        </p:nvSpPr>
        <p:spPr>
          <a:xfrm>
            <a:off x="7398385" y="2420938"/>
            <a:ext cx="1029970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6000">
                <a:solidFill>
                  <a:srgbClr val="0000FF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50202" name="矩形 50201"/>
          <p:cNvSpPr/>
          <p:nvPr/>
        </p:nvSpPr>
        <p:spPr>
          <a:xfrm>
            <a:off x="9264650" y="2420938"/>
            <a:ext cx="972820" cy="1014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6000">
                <a:solidFill>
                  <a:srgbClr val="0000FF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99" grpId="0"/>
      <p:bldP spid="50200" grpId="0"/>
      <p:bldP spid="50201" grpId="0"/>
      <p:bldP spid="502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框 51201"/>
          <p:cNvSpPr txBox="1"/>
          <p:nvPr/>
        </p:nvSpPr>
        <p:spPr>
          <a:xfrm>
            <a:off x="1879283" y="394018"/>
            <a:ext cx="87487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第二步 </a:t>
            </a:r>
            <a:r>
              <a:rPr lang="zh-CN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：画频数分布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直方图：</a:t>
            </a:r>
          </a:p>
        </p:txBody>
      </p:sp>
      <p:grpSp>
        <p:nvGrpSpPr>
          <p:cNvPr id="51203" name="组合 51202"/>
          <p:cNvGrpSpPr/>
          <p:nvPr/>
        </p:nvGrpSpPr>
        <p:grpSpPr>
          <a:xfrm>
            <a:off x="2699068" y="1771015"/>
            <a:ext cx="6121400" cy="4141788"/>
            <a:chOff x="1791" y="482"/>
            <a:chExt cx="3856" cy="2609"/>
          </a:xfrm>
        </p:grpSpPr>
        <p:graphicFrame>
          <p:nvGraphicFramePr>
            <p:cNvPr id="51204" name="内容占位符 51203"/>
            <p:cNvGraphicFramePr>
              <a:graphicFrameLocks noGrp="1"/>
            </p:cNvGraphicFramePr>
            <p:nvPr>
              <p:ph idx="4294967295"/>
            </p:nvPr>
          </p:nvGraphicFramePr>
          <p:xfrm>
            <a:off x="1791" y="797"/>
            <a:ext cx="3425" cy="2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r:id="rId3" imgW="5570855" imgH="3496945" progId="MSGraph.Chart.8">
                    <p:embed/>
                  </p:oleObj>
                </mc:Choice>
                <mc:Fallback>
                  <p:oleObj r:id="rId3" imgW="5570855" imgH="3496945" progId="MSGraph.Chart.8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91" y="797"/>
                          <a:ext cx="3425" cy="2148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5" name="直接连接符 51204"/>
            <p:cNvSpPr/>
            <p:nvPr/>
          </p:nvSpPr>
          <p:spPr>
            <a:xfrm flipV="1">
              <a:off x="2059" y="482"/>
              <a:ext cx="0" cy="235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206" name="直接连接符 51205"/>
            <p:cNvSpPr/>
            <p:nvPr/>
          </p:nvSpPr>
          <p:spPr>
            <a:xfrm>
              <a:off x="2059" y="2795"/>
              <a:ext cx="340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1207" name="文本框 51206"/>
            <p:cNvSpPr txBox="1"/>
            <p:nvPr/>
          </p:nvSpPr>
          <p:spPr>
            <a:xfrm>
              <a:off x="3606" y="2387"/>
              <a:ext cx="5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1208" name="文本框 51207"/>
            <p:cNvSpPr txBox="1"/>
            <p:nvPr/>
          </p:nvSpPr>
          <p:spPr>
            <a:xfrm>
              <a:off x="3833" y="2060"/>
              <a:ext cx="5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51209" name="文本框 51208"/>
            <p:cNvSpPr txBox="1"/>
            <p:nvPr/>
          </p:nvSpPr>
          <p:spPr>
            <a:xfrm>
              <a:off x="4014" y="845"/>
              <a:ext cx="5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14</a:t>
              </a:r>
            </a:p>
          </p:txBody>
        </p:sp>
        <p:sp>
          <p:nvSpPr>
            <p:cNvPr id="51210" name="文本框 51209"/>
            <p:cNvSpPr txBox="1"/>
            <p:nvPr/>
          </p:nvSpPr>
          <p:spPr>
            <a:xfrm>
              <a:off x="4286" y="1253"/>
              <a:ext cx="5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51211" name="文本框 51210"/>
            <p:cNvSpPr txBox="1"/>
            <p:nvPr/>
          </p:nvSpPr>
          <p:spPr>
            <a:xfrm>
              <a:off x="3424" y="2795"/>
              <a:ext cx="49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51212" name="文本框 51211"/>
            <p:cNvSpPr txBox="1"/>
            <p:nvPr/>
          </p:nvSpPr>
          <p:spPr>
            <a:xfrm>
              <a:off x="3696" y="2795"/>
              <a:ext cx="49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70</a:t>
              </a:r>
            </a:p>
          </p:txBody>
        </p:sp>
        <p:sp>
          <p:nvSpPr>
            <p:cNvPr id="51213" name="文本框 51212"/>
            <p:cNvSpPr txBox="1"/>
            <p:nvPr/>
          </p:nvSpPr>
          <p:spPr>
            <a:xfrm>
              <a:off x="3923" y="2795"/>
              <a:ext cx="49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51214" name="文本框 51213"/>
            <p:cNvSpPr txBox="1"/>
            <p:nvPr/>
          </p:nvSpPr>
          <p:spPr>
            <a:xfrm>
              <a:off x="4195" y="2795"/>
              <a:ext cx="49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90</a:t>
              </a:r>
            </a:p>
          </p:txBody>
        </p:sp>
        <p:sp>
          <p:nvSpPr>
            <p:cNvPr id="51215" name="文本框 51214"/>
            <p:cNvSpPr txBox="1"/>
            <p:nvPr/>
          </p:nvSpPr>
          <p:spPr>
            <a:xfrm>
              <a:off x="4468" y="2795"/>
              <a:ext cx="49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51216" name="文本框 51215"/>
            <p:cNvSpPr txBox="1"/>
            <p:nvPr/>
          </p:nvSpPr>
          <p:spPr>
            <a:xfrm>
              <a:off x="5148" y="2840"/>
              <a:ext cx="499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Arial" panose="020B0604020202020204" pitchFamily="34" charset="0"/>
                </a:rPr>
                <a:t>成绩</a:t>
              </a:r>
            </a:p>
          </p:txBody>
        </p:sp>
        <p:sp>
          <p:nvSpPr>
            <p:cNvPr id="51217" name="文本框 51216"/>
            <p:cNvSpPr txBox="1"/>
            <p:nvPr/>
          </p:nvSpPr>
          <p:spPr>
            <a:xfrm>
              <a:off x="2109" y="663"/>
              <a:ext cx="1361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Arial" panose="020B0604020202020204" pitchFamily="34" charset="0"/>
                </a:rPr>
                <a:t>人数（频数）</a:t>
              </a:r>
            </a:p>
          </p:txBody>
        </p:sp>
      </p:grpSp>
      <p:sp>
        <p:nvSpPr>
          <p:cNvPr id="51218" name="任意多边形 51217"/>
          <p:cNvSpPr/>
          <p:nvPr/>
        </p:nvSpPr>
        <p:spPr>
          <a:xfrm>
            <a:off x="3685858" y="5366703"/>
            <a:ext cx="250825" cy="147637"/>
          </a:xfrm>
          <a:custGeom>
            <a:avLst/>
            <a:gdLst/>
            <a:ahLst/>
            <a:cxnLst/>
            <a:rect l="0" t="0" r="0" b="0"/>
            <a:pathLst>
              <a:path w="158" h="93">
                <a:moveTo>
                  <a:pt x="0" y="93"/>
                </a:moveTo>
                <a:cubicBezTo>
                  <a:pt x="10" y="63"/>
                  <a:pt x="15" y="31"/>
                  <a:pt x="25" y="1"/>
                </a:cubicBezTo>
                <a:cubicBezTo>
                  <a:pt x="65" y="12"/>
                  <a:pt x="55" y="0"/>
                  <a:pt x="67" y="35"/>
                </a:cubicBezTo>
                <a:cubicBezTo>
                  <a:pt x="73" y="52"/>
                  <a:pt x="83" y="85"/>
                  <a:pt x="83" y="85"/>
                </a:cubicBezTo>
                <a:cubicBezTo>
                  <a:pt x="98" y="70"/>
                  <a:pt x="119" y="60"/>
                  <a:pt x="133" y="43"/>
                </a:cubicBezTo>
                <a:cubicBezTo>
                  <a:pt x="139" y="36"/>
                  <a:pt x="134" y="21"/>
                  <a:pt x="142" y="18"/>
                </a:cubicBezTo>
                <a:cubicBezTo>
                  <a:pt x="149" y="16"/>
                  <a:pt x="153" y="29"/>
                  <a:pt x="158" y="3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57345"/>
          <p:cNvSpPr>
            <a:spLocks noGrp="1"/>
          </p:cNvSpPr>
          <p:nvPr>
            <p:ph type="title" idx="4294967295"/>
          </p:nvPr>
        </p:nvSpPr>
        <p:spPr>
          <a:xfrm>
            <a:off x="1840230" y="751840"/>
            <a:ext cx="7663815" cy="1143000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画频数分布直方图的</a:t>
            </a:r>
            <a:r>
              <a:rPr lang="zh-CN" altLang="en-US" dirty="0">
                <a:solidFill>
                  <a:srgbClr val="0000FF"/>
                </a:solidFill>
              </a:rPr>
              <a:t>大致</a:t>
            </a:r>
            <a:r>
              <a:rPr lang="zh-CN" altLang="en-US" dirty="0"/>
              <a:t>步骤</a:t>
            </a:r>
          </a:p>
        </p:txBody>
      </p:sp>
      <p:sp>
        <p:nvSpPr>
          <p:cNvPr id="57347" name="文本占位符 57346"/>
          <p:cNvSpPr>
            <a:spLocks noGrp="1"/>
          </p:cNvSpPr>
          <p:nvPr>
            <p:ph type="body" idx="4294967295"/>
          </p:nvPr>
        </p:nvSpPr>
        <p:spPr>
          <a:xfrm>
            <a:off x="1840230" y="2222500"/>
            <a:ext cx="10972800" cy="4526280"/>
          </a:xfrm>
        </p:spPr>
        <p:txBody>
          <a:bodyPr/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将数据分组统计（做分组统计表）</a:t>
            </a:r>
          </a:p>
          <a:p>
            <a:pPr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                     </a:t>
            </a:r>
            <a:r>
              <a:rPr lang="zh-CN" altLang="en-US" sz="3600" b="1" dirty="0">
                <a:solidFill>
                  <a:srgbClr val="0000FF"/>
                </a:solidFill>
              </a:rPr>
              <a:t>具体怎么分？</a:t>
            </a:r>
          </a:p>
          <a:p>
            <a:endParaRPr lang="zh-CN" altLang="en-US" dirty="0">
              <a:solidFill>
                <a:srgbClr val="0000FF"/>
              </a:solidFill>
            </a:endParaRPr>
          </a:p>
          <a:p>
            <a:r>
              <a:rPr lang="zh-CN" altLang="en-US" sz="3600" b="1" dirty="0">
                <a:solidFill>
                  <a:srgbClr val="FF0000"/>
                </a:solidFill>
              </a:rPr>
              <a:t>根据分组统计表画频数直方图</a:t>
            </a:r>
          </a:p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108892" y="592784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学习目标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29913" y="3382926"/>
            <a:ext cx="3156254" cy="32517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375410" y="1861185"/>
            <a:ext cx="808545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00025" algn="l" eaLnBrk="0" fontAlgn="base" hangingPunct="0">
              <a:lnSpc>
                <a:spcPct val="2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1.了解频数分布直方图；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（重点）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</a:endParaRPr>
          </a:p>
          <a:p>
            <a:pPr indent="200025" algn="l" eaLnBrk="0" fontAlgn="base" hangingPunct="0">
              <a:lnSpc>
                <a:spcPct val="2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2.会从频数分布直方图中获得数据信息；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（重点）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ea"/>
            </a:endParaRPr>
          </a:p>
          <a:p>
            <a:pPr indent="200025" algn="l" eaLnBrk="0" fontAlgn="base" hangingPunct="0">
              <a:lnSpc>
                <a:spcPct val="2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3.能够根据已知题目画出频数分布直方图.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（重、难点）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内容占位符 52225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2113915" y="1076325"/>
          <a:ext cx="8291195" cy="5445125"/>
        </p:xfrm>
        <a:graphic>
          <a:graphicData uri="http://schemas.openxmlformats.org/drawingml/2006/table">
            <a:tbl>
              <a:tblPr/>
              <a:tblGrid>
                <a:gridCol w="690880"/>
                <a:gridCol w="692150"/>
                <a:gridCol w="690245"/>
                <a:gridCol w="690880"/>
                <a:gridCol w="690245"/>
                <a:gridCol w="660400"/>
                <a:gridCol w="721995"/>
                <a:gridCol w="690245"/>
                <a:gridCol w="690880"/>
                <a:gridCol w="692150"/>
                <a:gridCol w="690245"/>
                <a:gridCol w="690880"/>
              </a:tblGrid>
              <a:tr h="3746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学号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性别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33CC"/>
                          </a:solidFill>
                        </a:rPr>
                        <a:t>身高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语文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数学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英语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学号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性别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33CC"/>
                          </a:solidFill>
                        </a:rPr>
                        <a:t>身高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语文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数学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0000FF"/>
                          </a:solidFill>
                        </a:rPr>
                        <a:t>英语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157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3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4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5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6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159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65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154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172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68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153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12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158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156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13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14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159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29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75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15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91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30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solidFill>
                            <a:srgbClr val="FF33CC"/>
                          </a:solidFill>
                        </a:rPr>
                        <a:t>161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600" b="1"/>
                        <a:t>87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449" name="文本框 52448"/>
          <p:cNvSpPr txBox="1"/>
          <p:nvPr/>
        </p:nvSpPr>
        <p:spPr>
          <a:xfrm>
            <a:off x="557530" y="384175"/>
            <a:ext cx="101968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将身高的数据按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3cm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分段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你能用频数直方图表示吗？</a:t>
            </a:r>
          </a:p>
        </p:txBody>
      </p: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随堂训练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框 53249"/>
          <p:cNvSpPr txBox="1"/>
          <p:nvPr/>
        </p:nvSpPr>
        <p:spPr>
          <a:xfrm>
            <a:off x="1919288" y="566738"/>
            <a:ext cx="756126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第一步</a:t>
            </a:r>
            <a:r>
              <a:rPr lang="zh-CN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：列分组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统计表：</a:t>
            </a:r>
          </a:p>
        </p:txBody>
      </p:sp>
      <p:graphicFrame>
        <p:nvGraphicFramePr>
          <p:cNvPr id="53251" name="内容占位符 53250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1567815" y="1374140"/>
          <a:ext cx="8100695" cy="2633472"/>
        </p:xfrm>
        <a:graphic>
          <a:graphicData uri="http://schemas.openxmlformats.org/drawingml/2006/table">
            <a:tbl>
              <a:tblPr/>
              <a:tblGrid>
                <a:gridCol w="1014730"/>
                <a:gridCol w="841375"/>
                <a:gridCol w="909320"/>
                <a:gridCol w="979805"/>
                <a:gridCol w="980440"/>
                <a:gridCol w="1069975"/>
                <a:gridCol w="1152525"/>
                <a:gridCol w="1152525"/>
              </a:tblGrid>
              <a:tr h="126174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 dirty="0"/>
                        <a:t>身高  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/>
                        <a:t>153-156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/>
                        <a:t>156-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2400" b="1"/>
                        <a:t>159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/>
                        <a:t>159-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2400" b="1"/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/>
                        <a:t>162-165</a:t>
                      </a:r>
                    </a:p>
                    <a:p>
                      <a:pPr marL="0" lvl="0" indent="0"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/>
                        <a:t>165-168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/>
                        <a:t>168-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sz="2400" b="1"/>
                        <a:t>171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/>
                        <a:t>171-174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b="1" dirty="0"/>
                        <a:t>人数（频数）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80" name="矩形 53279"/>
          <p:cNvSpPr/>
          <p:nvPr/>
        </p:nvSpPr>
        <p:spPr>
          <a:xfrm>
            <a:off x="2711450" y="2882900"/>
            <a:ext cx="49339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3281" name="矩形 53280"/>
          <p:cNvSpPr/>
          <p:nvPr/>
        </p:nvSpPr>
        <p:spPr>
          <a:xfrm>
            <a:off x="3503613" y="2867025"/>
            <a:ext cx="49339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44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3282" name="矩形 53281"/>
          <p:cNvSpPr/>
          <p:nvPr/>
        </p:nvSpPr>
        <p:spPr>
          <a:xfrm>
            <a:off x="4448175" y="2852738"/>
            <a:ext cx="49339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3283" name="矩形 53282"/>
          <p:cNvSpPr/>
          <p:nvPr/>
        </p:nvSpPr>
        <p:spPr>
          <a:xfrm>
            <a:off x="5600700" y="2852738"/>
            <a:ext cx="49339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3284" name="矩形 53283"/>
          <p:cNvSpPr/>
          <p:nvPr/>
        </p:nvSpPr>
        <p:spPr>
          <a:xfrm>
            <a:off x="6527800" y="2852738"/>
            <a:ext cx="49339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3285" name="矩形 53284"/>
          <p:cNvSpPr/>
          <p:nvPr/>
        </p:nvSpPr>
        <p:spPr>
          <a:xfrm>
            <a:off x="7545388" y="2852738"/>
            <a:ext cx="49339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44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3286" name="矩形 53285"/>
          <p:cNvSpPr/>
          <p:nvPr/>
        </p:nvSpPr>
        <p:spPr>
          <a:xfrm>
            <a:off x="8840788" y="2882900"/>
            <a:ext cx="49339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80" grpId="0"/>
      <p:bldP spid="53281" grpId="0"/>
      <p:bldP spid="53282" grpId="0"/>
      <p:bldP spid="53283" grpId="0"/>
      <p:bldP spid="53284" grpId="0"/>
      <p:bldP spid="53285" grpId="0"/>
      <p:bldP spid="532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54273"/>
          <p:cNvSpPr txBox="1"/>
          <p:nvPr/>
        </p:nvSpPr>
        <p:spPr>
          <a:xfrm>
            <a:off x="1919288" y="115888"/>
            <a:ext cx="87487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第二步 </a:t>
            </a:r>
            <a:r>
              <a:rPr lang="zh-CN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：画频数分布</a:t>
            </a: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直方图：</a:t>
            </a:r>
          </a:p>
        </p:txBody>
      </p:sp>
      <p:grpSp>
        <p:nvGrpSpPr>
          <p:cNvPr id="54275" name="组合 54274"/>
          <p:cNvGrpSpPr/>
          <p:nvPr/>
        </p:nvGrpSpPr>
        <p:grpSpPr>
          <a:xfrm>
            <a:off x="3440748" y="1116330"/>
            <a:ext cx="6121400" cy="4624388"/>
            <a:chOff x="1791" y="482"/>
            <a:chExt cx="3856" cy="2913"/>
          </a:xfrm>
        </p:grpSpPr>
        <p:graphicFrame>
          <p:nvGraphicFramePr>
            <p:cNvPr id="54276" name="内容占位符 54275"/>
            <p:cNvGraphicFramePr>
              <a:graphicFrameLocks noGrp="1"/>
            </p:cNvGraphicFramePr>
            <p:nvPr>
              <p:ph idx="4294967295"/>
            </p:nvPr>
          </p:nvGraphicFramePr>
          <p:xfrm>
            <a:off x="1791" y="797"/>
            <a:ext cx="3425" cy="2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r:id="rId3" imgW="5570855" imgH="3496945" progId="MSGraph.Chart.8">
                    <p:embed/>
                  </p:oleObj>
                </mc:Choice>
                <mc:Fallback>
                  <p:oleObj r:id="rId3" imgW="5570855" imgH="3496945" progId="MSGraph.Chart.8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91" y="797"/>
                          <a:ext cx="3425" cy="2148"/>
                        </a:xfrm>
                        <a:prstGeom prst="rect">
                          <a:avLst/>
                        </a:prstGeom>
                        <a:noFill/>
                        <a:ln w="38100"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77" name="直接连接符 54276"/>
            <p:cNvSpPr/>
            <p:nvPr/>
          </p:nvSpPr>
          <p:spPr>
            <a:xfrm flipV="1">
              <a:off x="2059" y="482"/>
              <a:ext cx="0" cy="235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4278" name="直接连接符 54277"/>
            <p:cNvSpPr/>
            <p:nvPr/>
          </p:nvSpPr>
          <p:spPr>
            <a:xfrm>
              <a:off x="2059" y="2795"/>
              <a:ext cx="340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54279" name="文本框 54278"/>
            <p:cNvSpPr txBox="1"/>
            <p:nvPr/>
          </p:nvSpPr>
          <p:spPr>
            <a:xfrm>
              <a:off x="3470" y="2118"/>
              <a:ext cx="49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4280" name="文本框 54279"/>
            <p:cNvSpPr txBox="1"/>
            <p:nvPr/>
          </p:nvSpPr>
          <p:spPr>
            <a:xfrm>
              <a:off x="3742" y="1174"/>
              <a:ext cx="5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54281" name="文本框 54280"/>
            <p:cNvSpPr txBox="1"/>
            <p:nvPr/>
          </p:nvSpPr>
          <p:spPr>
            <a:xfrm>
              <a:off x="3923" y="845"/>
              <a:ext cx="5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54282" name="文本框 54281"/>
            <p:cNvSpPr txBox="1"/>
            <p:nvPr/>
          </p:nvSpPr>
          <p:spPr>
            <a:xfrm>
              <a:off x="4286" y="2118"/>
              <a:ext cx="5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4283" name="文本框 54282"/>
            <p:cNvSpPr txBox="1"/>
            <p:nvPr/>
          </p:nvSpPr>
          <p:spPr>
            <a:xfrm>
              <a:off x="3424" y="2795"/>
              <a:ext cx="499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5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4284" name="文本框 54283"/>
            <p:cNvSpPr txBox="1"/>
            <p:nvPr/>
          </p:nvSpPr>
          <p:spPr>
            <a:xfrm>
              <a:off x="5148" y="2840"/>
              <a:ext cx="499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Arial" panose="020B0604020202020204" pitchFamily="34" charset="0"/>
                </a:rPr>
                <a:t>身高</a:t>
              </a:r>
              <a:r>
                <a:rPr lang="en-US" altLang="zh-CN" sz="2000" b="1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54285" name="文本框 54284"/>
            <p:cNvSpPr txBox="1"/>
            <p:nvPr/>
          </p:nvSpPr>
          <p:spPr>
            <a:xfrm>
              <a:off x="2109" y="663"/>
              <a:ext cx="1361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Arial" panose="020B0604020202020204" pitchFamily="34" charset="0"/>
                </a:rPr>
                <a:t>人数（频数）</a:t>
              </a:r>
            </a:p>
          </p:txBody>
        </p:sp>
        <p:sp>
          <p:nvSpPr>
            <p:cNvPr id="54286" name="文本框 54285"/>
            <p:cNvSpPr txBox="1"/>
            <p:nvPr/>
          </p:nvSpPr>
          <p:spPr>
            <a:xfrm>
              <a:off x="3560" y="2795"/>
              <a:ext cx="499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5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4287" name="文本框 54286"/>
            <p:cNvSpPr txBox="1"/>
            <p:nvPr/>
          </p:nvSpPr>
          <p:spPr>
            <a:xfrm>
              <a:off x="3696" y="2795"/>
              <a:ext cx="499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5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54288" name="文本框 54287"/>
            <p:cNvSpPr txBox="1"/>
            <p:nvPr/>
          </p:nvSpPr>
          <p:spPr>
            <a:xfrm>
              <a:off x="3877" y="2795"/>
              <a:ext cx="499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6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4289" name="文本框 54288"/>
            <p:cNvSpPr txBox="1"/>
            <p:nvPr/>
          </p:nvSpPr>
          <p:spPr>
            <a:xfrm>
              <a:off x="4059" y="2795"/>
              <a:ext cx="499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6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54290" name="文本框 54289"/>
            <p:cNvSpPr txBox="1"/>
            <p:nvPr/>
          </p:nvSpPr>
          <p:spPr>
            <a:xfrm>
              <a:off x="4240" y="2795"/>
              <a:ext cx="499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6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54291" name="文本框 54290"/>
            <p:cNvSpPr txBox="1"/>
            <p:nvPr/>
          </p:nvSpPr>
          <p:spPr>
            <a:xfrm>
              <a:off x="4422" y="2795"/>
              <a:ext cx="499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7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292" name="文本框 54291"/>
            <p:cNvSpPr txBox="1"/>
            <p:nvPr/>
          </p:nvSpPr>
          <p:spPr>
            <a:xfrm>
              <a:off x="4604" y="2795"/>
              <a:ext cx="499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7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1400" b="1"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4293" name="任意多边形 54292"/>
          <p:cNvSpPr/>
          <p:nvPr/>
        </p:nvSpPr>
        <p:spPr>
          <a:xfrm>
            <a:off x="3887470" y="4716780"/>
            <a:ext cx="250825" cy="147638"/>
          </a:xfrm>
          <a:custGeom>
            <a:avLst/>
            <a:gdLst/>
            <a:ahLst/>
            <a:cxnLst/>
            <a:rect l="0" t="0" r="0" b="0"/>
            <a:pathLst>
              <a:path w="158" h="93">
                <a:moveTo>
                  <a:pt x="0" y="93"/>
                </a:moveTo>
                <a:cubicBezTo>
                  <a:pt x="10" y="63"/>
                  <a:pt x="15" y="31"/>
                  <a:pt x="25" y="1"/>
                </a:cubicBezTo>
                <a:cubicBezTo>
                  <a:pt x="65" y="12"/>
                  <a:pt x="55" y="0"/>
                  <a:pt x="67" y="35"/>
                </a:cubicBezTo>
                <a:cubicBezTo>
                  <a:pt x="73" y="52"/>
                  <a:pt x="83" y="85"/>
                  <a:pt x="83" y="85"/>
                </a:cubicBezTo>
                <a:cubicBezTo>
                  <a:pt x="98" y="70"/>
                  <a:pt x="119" y="60"/>
                  <a:pt x="133" y="43"/>
                </a:cubicBezTo>
                <a:cubicBezTo>
                  <a:pt x="139" y="36"/>
                  <a:pt x="134" y="21"/>
                  <a:pt x="142" y="18"/>
                </a:cubicBezTo>
                <a:cubicBezTo>
                  <a:pt x="149" y="16"/>
                  <a:pt x="153" y="29"/>
                  <a:pt x="158" y="3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352541" y="3390900"/>
            <a:ext cx="790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43116" y="2467293"/>
            <a:ext cx="8636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89216" y="3912553"/>
            <a:ext cx="86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" name="矩形 4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随堂训练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9"/>
          <p:cNvSpPr/>
          <p:nvPr/>
        </p:nvSpPr>
        <p:spPr>
          <a:xfrm>
            <a:off x="260611" y="525387"/>
            <a:ext cx="309880" cy="23431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zh-CN" sz="925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zh-CN" sz="238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文本框 102"/>
          <p:cNvSpPr txBox="1"/>
          <p:nvPr/>
        </p:nvSpPr>
        <p:spPr>
          <a:xfrm>
            <a:off x="1696886" y="1476172"/>
            <a:ext cx="8155686" cy="22866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为创建“国家园林城市”，某校举行了“爱我黄石”为主题的图片制作比赛，评委会对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200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名同学的参赛作品打分发现，参赛者的成绩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均满足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50≤x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＜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100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，并制作了频数分布直方图，如图．</a:t>
            </a:r>
          </a:p>
        </p:txBody>
      </p:sp>
      <p:pic>
        <p:nvPicPr>
          <p:cNvPr id="23559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75369" y="3538191"/>
            <a:ext cx="25198" cy="251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文本框 103"/>
          <p:cNvSpPr txBox="1"/>
          <p:nvPr/>
        </p:nvSpPr>
        <p:spPr>
          <a:xfrm>
            <a:off x="1696886" y="3617984"/>
            <a:ext cx="6719412" cy="2835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根据以上信息，解答下列问题：</a:t>
            </a:r>
          </a:p>
          <a:p>
            <a:pPr>
              <a:lnSpc>
                <a:spcPct val="150000"/>
              </a:lnSpc>
            </a:pP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(1)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请补全频数分布直方图；</a:t>
            </a:r>
          </a:p>
          <a:p>
            <a:pPr>
              <a:lnSpc>
                <a:spcPct val="150000"/>
              </a:lnSpc>
            </a:pP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比赛共设一、二、三等奖，若只有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25%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的参赛同学能拿到一等奖，则一等奖的分数线是多少？</a:t>
            </a:r>
          </a:p>
          <a:p>
            <a:pPr>
              <a:lnSpc>
                <a:spcPct val="150000"/>
              </a:lnSpc>
            </a:pP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23561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311" y="3240017"/>
            <a:ext cx="3246316" cy="167355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" name="组合 13"/>
          <p:cNvGrpSpPr/>
          <p:nvPr/>
        </p:nvGrpSpPr>
        <p:grpSpPr>
          <a:xfrm>
            <a:off x="260532" y="210514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拓展提升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文本框 103"/>
          <p:cNvSpPr txBox="1"/>
          <p:nvPr/>
        </p:nvSpPr>
        <p:spPr>
          <a:xfrm>
            <a:off x="2085351" y="1560164"/>
            <a:ext cx="8533653" cy="22866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</a:rPr>
              <a:t>解：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</a:rPr>
              <a:t>(1)200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</a:rPr>
              <a:t>－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</a:rPr>
              <a:t>(35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</a:rPr>
              <a:t>＋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</a:rPr>
              <a:t>40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</a:rPr>
              <a:t>＋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</a:rPr>
              <a:t>70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</a:rPr>
              <a:t>＋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</a:rPr>
              <a:t>10)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</a:rPr>
              <a:t>45(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</a:rPr>
              <a:t>名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</a:rPr>
              <a:t>，补图如图所示．</a:t>
            </a:r>
          </a:p>
          <a:p>
            <a:pPr>
              <a:lnSpc>
                <a:spcPct val="150000"/>
              </a:lnSpc>
            </a:pP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</a:rPr>
              <a:t>依题意知：获一等奖的人数为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</a:rPr>
              <a:t>200×25%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</a:rPr>
              <a:t>＝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</a:rPr>
              <a:t>50(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</a:rPr>
              <a:t>名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</a:rPr>
              <a:t>，则一等奖的分数线是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80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分．</a:t>
            </a:r>
            <a:endParaRPr lang="zh-CN" altLang="en-US" sz="238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38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4582" name="图片 2" descr="VKVX3(3NTJ{SI%@]$D1@@A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359" y="3296712"/>
            <a:ext cx="5188645" cy="2721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拓展提升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62999" y="5233392"/>
            <a:ext cx="8352928" cy="1076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/>
              <a:t>(3)</a:t>
            </a:r>
            <a:r>
              <a:rPr lang="zh-CN" altLang="zh-CN" sz="3200" dirty="0" smtClean="0"/>
              <a:t>绘制不同</a:t>
            </a:r>
            <a:r>
              <a:rPr lang="en-US" altLang="zh-CN" sz="3200" dirty="0"/>
              <a:t>:</a:t>
            </a:r>
            <a:r>
              <a:rPr lang="zh-CN" altLang="zh-CN" sz="3200" dirty="0"/>
              <a:t>条形统计图各条形分开</a:t>
            </a:r>
            <a:r>
              <a:rPr lang="en-US" altLang="zh-CN" sz="3200" dirty="0"/>
              <a:t>,</a:t>
            </a:r>
            <a:r>
              <a:rPr lang="zh-CN" altLang="zh-CN" sz="3200" dirty="0"/>
              <a:t>频数直方图的条形连在一起</a:t>
            </a:r>
            <a:r>
              <a:rPr lang="en-US" altLang="zh-CN" sz="3200" i="1" dirty="0"/>
              <a:t>.</a:t>
            </a:r>
          </a:p>
        </p:txBody>
      </p:sp>
      <p:sp>
        <p:nvSpPr>
          <p:cNvPr id="3" name="矩形 2"/>
          <p:cNvSpPr/>
          <p:nvPr/>
        </p:nvSpPr>
        <p:spPr>
          <a:xfrm>
            <a:off x="1762445" y="1262495"/>
            <a:ext cx="820891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b="1" dirty="0"/>
              <a:t>条形统计图与频数直方图的联系和区别</a:t>
            </a:r>
            <a:r>
              <a:rPr lang="en-US" altLang="zh-CN" sz="3600" b="1" dirty="0"/>
              <a:t>:</a:t>
            </a:r>
          </a:p>
        </p:txBody>
      </p:sp>
      <p:sp>
        <p:nvSpPr>
          <p:cNvPr id="4" name="矩形 3"/>
          <p:cNvSpPr/>
          <p:nvPr/>
        </p:nvSpPr>
        <p:spPr>
          <a:xfrm>
            <a:off x="1762999" y="2086382"/>
            <a:ext cx="8424936" cy="1076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/>
              <a:t>(1)</a:t>
            </a:r>
            <a:r>
              <a:rPr lang="zh-CN" altLang="zh-CN" sz="3200" dirty="0"/>
              <a:t>联系</a:t>
            </a:r>
            <a:r>
              <a:rPr lang="en-US" altLang="zh-CN" sz="3200" dirty="0"/>
              <a:t>:</a:t>
            </a:r>
            <a:r>
              <a:rPr lang="zh-CN" altLang="zh-CN" sz="3200" dirty="0"/>
              <a:t>它们都可以直观地表示出具体数量</a:t>
            </a:r>
            <a:r>
              <a:rPr lang="en-US" altLang="zh-CN" sz="3200" dirty="0"/>
              <a:t>,</a:t>
            </a:r>
            <a:r>
              <a:rPr lang="zh-CN" altLang="zh-CN" sz="3200" dirty="0"/>
              <a:t>频数直方图是特殊的条形统计图</a:t>
            </a:r>
            <a:r>
              <a:rPr lang="en-US" altLang="zh-CN" sz="3200" i="1" dirty="0"/>
              <a:t>.</a:t>
            </a:r>
          </a:p>
        </p:txBody>
      </p:sp>
      <p:sp>
        <p:nvSpPr>
          <p:cNvPr id="5" name="矩形 4"/>
          <p:cNvSpPr/>
          <p:nvPr/>
        </p:nvSpPr>
        <p:spPr>
          <a:xfrm>
            <a:off x="1762999" y="3659887"/>
            <a:ext cx="8352928" cy="1076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dirty="0"/>
              <a:t>(2)</a:t>
            </a:r>
            <a:r>
              <a:rPr lang="zh-CN" altLang="zh-CN" sz="3200" dirty="0"/>
              <a:t>区别</a:t>
            </a:r>
            <a:r>
              <a:rPr lang="en-US" altLang="zh-CN" sz="3200" dirty="0"/>
              <a:t>:</a:t>
            </a:r>
            <a:r>
              <a:rPr lang="zh-CN" altLang="zh-CN" sz="3200" dirty="0"/>
              <a:t>条形统计图是直观地显示出具体数据</a:t>
            </a:r>
            <a:r>
              <a:rPr lang="en-US" altLang="zh-CN" sz="3200" dirty="0"/>
              <a:t>,</a:t>
            </a:r>
            <a:r>
              <a:rPr lang="zh-CN" altLang="zh-CN" sz="3200" dirty="0"/>
              <a:t>频数直方图是表现频数的</a:t>
            </a:r>
            <a:r>
              <a:rPr lang="zh-CN" altLang="zh-CN" sz="3200" b="1" dirty="0">
                <a:solidFill>
                  <a:srgbClr val="FF0000"/>
                </a:solidFill>
              </a:rPr>
              <a:t>分布情况</a:t>
            </a:r>
            <a:r>
              <a:rPr lang="en-US" altLang="zh-CN" sz="3200" i="1" dirty="0"/>
              <a:t>.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12227" y="439693"/>
            <a:ext cx="3088610" cy="862965"/>
            <a:chOff x="3327445" y="196489"/>
            <a:chExt cx="3088610" cy="1003300"/>
          </a:xfrm>
        </p:grpSpPr>
        <p:pic>
          <p:nvPicPr>
            <p:cNvPr id="36" name="图片 35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3491880" y="280035"/>
              <a:ext cx="2924175" cy="751205"/>
              <a:chOff x="1161" y="782"/>
              <a:chExt cx="4605" cy="1183"/>
            </a:xfrm>
          </p:grpSpPr>
          <p:sp>
            <p:nvSpPr>
              <p:cNvPr id="38" name="TextBox 2"/>
              <p:cNvSpPr txBox="1"/>
              <p:nvPr/>
            </p:nvSpPr>
            <p:spPr>
              <a:xfrm>
                <a:off x="1809" y="782"/>
                <a:ext cx="3199" cy="1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课堂小结</a:t>
                </a: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noFill/>
              <a:ln w="6350" cap="flat" cmpd="sng" algn="ctr">
                <a:solidFill>
                  <a:srgbClr val="009FB9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 bldLvl="0" animBg="1"/>
      <p:bldP spid="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文本框 99"/>
          <p:cNvSpPr txBox="1"/>
          <p:nvPr/>
        </p:nvSpPr>
        <p:spPr>
          <a:xfrm>
            <a:off x="1950963" y="1532866"/>
            <a:ext cx="8397166" cy="39331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8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．要了解一批数据在各个小范围内所占比例的大小，将这批数据分组，落在小组里的数据个数叫做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     )</a:t>
            </a:r>
          </a:p>
          <a:p>
            <a:pPr>
              <a:lnSpc>
                <a:spcPct val="150000"/>
              </a:lnSpc>
            </a:pP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A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．频率                                 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．样本容量</a:t>
            </a:r>
          </a:p>
          <a:p>
            <a:pPr>
              <a:lnSpc>
                <a:spcPct val="150000"/>
              </a:lnSpc>
            </a:pP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．频数                                 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．频数累计</a:t>
            </a:r>
            <a:endParaRPr lang="zh-CN" altLang="en-US" sz="238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38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．在频数分布直方图中，各个小长方形的高等于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     )</a:t>
            </a:r>
          </a:p>
          <a:p>
            <a:pPr>
              <a:lnSpc>
                <a:spcPct val="150000"/>
              </a:lnSpc>
            </a:pP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A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．相应各组的频数              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．组数</a:t>
            </a:r>
          </a:p>
          <a:p>
            <a:pPr>
              <a:lnSpc>
                <a:spcPct val="150000"/>
              </a:lnSpc>
            </a:pP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．相应各组的频率              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．组距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55099" y="2106116"/>
            <a:ext cx="384175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8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C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47277" y="3712475"/>
            <a:ext cx="401320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8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A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12227" y="439693"/>
            <a:ext cx="3088610" cy="862965"/>
            <a:chOff x="3327445" y="196489"/>
            <a:chExt cx="3088610" cy="1003300"/>
          </a:xfrm>
        </p:grpSpPr>
        <p:pic>
          <p:nvPicPr>
            <p:cNvPr id="36" name="图片 35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37" name="组合 36"/>
            <p:cNvGrpSpPr/>
            <p:nvPr/>
          </p:nvGrpSpPr>
          <p:grpSpPr>
            <a:xfrm>
              <a:off x="3491880" y="280035"/>
              <a:ext cx="2924175" cy="744855"/>
              <a:chOff x="1161" y="782"/>
              <a:chExt cx="4605" cy="1173"/>
            </a:xfrm>
          </p:grpSpPr>
          <p:sp>
            <p:nvSpPr>
              <p:cNvPr id="38" name="TextBox 2"/>
              <p:cNvSpPr txBox="1"/>
              <p:nvPr/>
            </p:nvSpPr>
            <p:spPr>
              <a:xfrm>
                <a:off x="1809" y="782"/>
                <a:ext cx="3168" cy="1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当堂检测</a:t>
                </a: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noFill/>
              <a:ln w="6350" cap="flat" cmpd="sng" algn="ctr">
                <a:solidFill>
                  <a:srgbClr val="009FB9"/>
                </a:solidFill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文本框 99"/>
          <p:cNvSpPr txBox="1"/>
          <p:nvPr/>
        </p:nvSpPr>
        <p:spPr>
          <a:xfrm>
            <a:off x="2192442" y="1282988"/>
            <a:ext cx="8804529" cy="22866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8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．已知样本有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30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个数据，在样本的频数直方图中各小长方形的高的比依次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为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2∶4∶3∶1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，则第二小组的频数为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(     )</a:t>
            </a:r>
          </a:p>
          <a:p>
            <a:pPr>
              <a:lnSpc>
                <a:spcPct val="150000"/>
              </a:lnSpc>
            </a:pP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 A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．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4              B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．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12                 C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．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9                   D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．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8</a:t>
            </a:r>
            <a:endParaRPr lang="en-US" altLang="zh-CN" sz="2380" b="1" dirty="0">
              <a:latin typeface="Times New Roman" panose="02020603050405020304" pitchFamily="18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38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6630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36294" y="2803255"/>
            <a:ext cx="25198" cy="377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1" name="文本框 100"/>
          <p:cNvSpPr txBox="1"/>
          <p:nvPr/>
        </p:nvSpPr>
        <p:spPr>
          <a:xfrm>
            <a:off x="2192442" y="3790169"/>
            <a:ext cx="8304773" cy="22866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80" b="1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</a:rPr>
              <a:t>．在频数分布表中，各小组的频数之和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</a:rPr>
              <a:t>(        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  A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．小于数据总数                          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B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．等于数据总数</a:t>
            </a:r>
          </a:p>
          <a:p>
            <a:pPr>
              <a:lnSpc>
                <a:spcPct val="150000"/>
              </a:lnSpc>
            </a:pP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C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．大于数据总数                          </a:t>
            </a:r>
            <a:r>
              <a:rPr lang="en-US" altLang="zh-CN" sz="238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D</a:t>
            </a:r>
            <a:r>
              <a:rPr lang="zh-CN" altLang="en-US" sz="2380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．不能确定</a:t>
            </a:r>
            <a:endParaRPr lang="zh-CN" altLang="en-US" sz="238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38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6632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2736294" y="3603285"/>
            <a:ext cx="25198" cy="251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427865" y="1822641"/>
            <a:ext cx="384175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8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B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96851" y="3806968"/>
            <a:ext cx="384175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8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B</a:t>
            </a:r>
          </a:p>
        </p:txBody>
      </p: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当堂检测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101"/>
          <p:cNvSpPr txBox="1"/>
          <p:nvPr/>
        </p:nvSpPr>
        <p:spPr>
          <a:xfrm>
            <a:off x="1738882" y="783232"/>
            <a:ext cx="9743148" cy="22866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．某校为了了解九年级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1 000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名学生的身体健康情况，从该年级随机抽取了若干名学生，将他们按体重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均为整数，单位：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kg)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分成五组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(A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39.5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～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46.5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；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46.5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～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53.5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；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53.5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～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60.5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；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60.5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～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67.5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；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：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67.5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～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74.5)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，并依据统计数据绘制了如下两幅尚不完整的统计图．</a:t>
            </a:r>
          </a:p>
        </p:txBody>
      </p:sp>
      <p:pic>
        <p:nvPicPr>
          <p:cNvPr id="27650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43598" y="4833712"/>
            <a:ext cx="3368105" cy="15769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文本框 102"/>
          <p:cNvSpPr txBox="1"/>
          <p:nvPr/>
        </p:nvSpPr>
        <p:spPr>
          <a:xfrm>
            <a:off x="1738882" y="2358094"/>
            <a:ext cx="9062807" cy="22866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38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解答下列问题：</a:t>
            </a:r>
          </a:p>
          <a:p>
            <a:pPr>
              <a:lnSpc>
                <a:spcPct val="150000"/>
              </a:lnSpc>
            </a:pP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(1)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这次抽样调查了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________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名学生，并补全频数直方图；</a:t>
            </a:r>
          </a:p>
          <a:p>
            <a:pPr>
              <a:lnSpc>
                <a:spcPct val="150000"/>
              </a:lnSpc>
            </a:pP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在扇形统计图中，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组的圆心角是</a:t>
            </a:r>
            <a:r>
              <a:rPr lang="en-US" altLang="zh-CN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________</a:t>
            </a:r>
            <a:r>
              <a:rPr lang="zh-CN" altLang="en-US" sz="238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度．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09330" y="3418501"/>
            <a:ext cx="604747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8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50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13620" y="3995951"/>
            <a:ext cx="604747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8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72</a:t>
            </a:r>
          </a:p>
        </p:txBody>
      </p:sp>
      <p:pic>
        <p:nvPicPr>
          <p:cNvPr id="7" name="图片 6" descr="27Q$B(3BWQZZWLB1@{FZ9`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736" y="4644729"/>
            <a:ext cx="3059433" cy="19549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当堂检测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962849">
            <a:off x="2734945" y="2129790"/>
            <a:ext cx="1586230" cy="1635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16415">
            <a:off x="4594860" y="2003425"/>
            <a:ext cx="1552575" cy="16021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58560" y="2108200"/>
            <a:ext cx="1621155" cy="1609090"/>
          </a:xfrm>
          <a:prstGeom prst="rect">
            <a:avLst/>
          </a:prstGeom>
        </p:spPr>
      </p:pic>
      <p:pic>
        <p:nvPicPr>
          <p:cNvPr id="2" name="图片 1" descr="e39d3c2f2f182ad0b1d230a64cb0948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297795" y="4822190"/>
            <a:ext cx="1882775" cy="188277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176260" y="2067560"/>
            <a:ext cx="1526540" cy="16897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文本框 64513"/>
          <p:cNvSpPr txBox="1"/>
          <p:nvPr/>
        </p:nvSpPr>
        <p:spPr>
          <a:xfrm>
            <a:off x="1721803" y="1005523"/>
            <a:ext cx="8748712" cy="27609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、扇形统计图定义</a:t>
            </a:r>
          </a:p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圆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代表总体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</a:t>
            </a:r>
          </a:p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圆中的各个扇形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分别代表总体中的不同部分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</a:t>
            </a:r>
          </a:p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扇形的大小反映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部分占总体百分比的大小。</a:t>
            </a:r>
          </a:p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这样的统计图叫做</a:t>
            </a:r>
            <a:r>
              <a:rPr lang="zh-CN" altLang="en-US" sz="2800" b="1" u="sng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扇形统计图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8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64519" name="组合 64518"/>
          <p:cNvGrpSpPr/>
          <p:nvPr/>
        </p:nvGrpSpPr>
        <p:grpSpPr>
          <a:xfrm>
            <a:off x="4108768" y="3855403"/>
            <a:ext cx="3877834" cy="2827163"/>
            <a:chOff x="1174" y="339"/>
            <a:chExt cx="2582" cy="1884"/>
          </a:xfrm>
        </p:grpSpPr>
        <p:sp>
          <p:nvSpPr>
            <p:cNvPr id="64520" name="任意多边形 64519"/>
            <p:cNvSpPr/>
            <p:nvPr/>
          </p:nvSpPr>
          <p:spPr>
            <a:xfrm>
              <a:off x="2349" y="445"/>
              <a:ext cx="689" cy="767"/>
            </a:xfrm>
            <a:custGeom>
              <a:avLst/>
              <a:gdLst/>
              <a:ahLst/>
              <a:cxnLst/>
              <a:rect l="0" t="0" r="0" b="0"/>
              <a:pathLst>
                <a:path w="71" h="79">
                  <a:moveTo>
                    <a:pt x="71" y="46"/>
                  </a:moveTo>
                  <a:cubicBezTo>
                    <a:pt x="58" y="18"/>
                    <a:pt x="30" y="0"/>
                    <a:pt x="0" y="0"/>
                  </a:cubicBezTo>
                  <a:lnTo>
                    <a:pt x="0" y="79"/>
                  </a:lnTo>
                  <a:lnTo>
                    <a:pt x="71" y="46"/>
                  </a:lnTo>
                  <a:close/>
                </a:path>
              </a:pathLst>
            </a:custGeom>
            <a:solidFill>
              <a:srgbClr val="9999FF"/>
            </a:solidFill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21" name="任意多边形 64520"/>
            <p:cNvSpPr/>
            <p:nvPr/>
          </p:nvSpPr>
          <p:spPr>
            <a:xfrm>
              <a:off x="2349" y="892"/>
              <a:ext cx="767" cy="1087"/>
            </a:xfrm>
            <a:custGeom>
              <a:avLst/>
              <a:gdLst/>
              <a:ahLst/>
              <a:cxnLst/>
              <a:rect l="0" t="0" r="0" b="0"/>
              <a:pathLst>
                <a:path w="79" h="112">
                  <a:moveTo>
                    <a:pt x="0" y="111"/>
                  </a:moveTo>
                  <a:cubicBezTo>
                    <a:pt x="43" y="112"/>
                    <a:pt x="79" y="76"/>
                    <a:pt x="79" y="33"/>
                  </a:cubicBezTo>
                  <a:cubicBezTo>
                    <a:pt x="79" y="21"/>
                    <a:pt x="76" y="10"/>
                    <a:pt x="71" y="0"/>
                  </a:cubicBezTo>
                  <a:lnTo>
                    <a:pt x="0" y="3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993366"/>
            </a:solidFill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22" name="任意多边形 64521"/>
            <p:cNvSpPr/>
            <p:nvPr/>
          </p:nvSpPr>
          <p:spPr>
            <a:xfrm>
              <a:off x="2048" y="1212"/>
              <a:ext cx="301" cy="757"/>
            </a:xfrm>
            <a:custGeom>
              <a:avLst/>
              <a:gdLst/>
              <a:ahLst/>
              <a:cxnLst/>
              <a:rect l="0" t="0" r="0" b="0"/>
              <a:pathLst>
                <a:path w="31" h="78">
                  <a:moveTo>
                    <a:pt x="0" y="73"/>
                  </a:moveTo>
                  <a:cubicBezTo>
                    <a:pt x="10" y="76"/>
                    <a:pt x="20" y="78"/>
                    <a:pt x="31" y="78"/>
                  </a:cubicBezTo>
                  <a:lnTo>
                    <a:pt x="31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CC"/>
            </a:solidFill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23" name="任意多边形 64522"/>
            <p:cNvSpPr/>
            <p:nvPr/>
          </p:nvSpPr>
          <p:spPr>
            <a:xfrm>
              <a:off x="1582" y="1212"/>
              <a:ext cx="767" cy="709"/>
            </a:xfrm>
            <a:custGeom>
              <a:avLst/>
              <a:gdLst/>
              <a:ahLst/>
              <a:cxnLst/>
              <a:rect l="0" t="0" r="0" b="0"/>
              <a:pathLst>
                <a:path w="79" h="73">
                  <a:moveTo>
                    <a:pt x="0" y="0"/>
                  </a:moveTo>
                  <a:cubicBezTo>
                    <a:pt x="0" y="32"/>
                    <a:pt x="19" y="60"/>
                    <a:pt x="48" y="73"/>
                  </a:cubicBez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24" name="任意多边形 64523"/>
            <p:cNvSpPr/>
            <p:nvPr/>
          </p:nvSpPr>
          <p:spPr>
            <a:xfrm>
              <a:off x="1582" y="445"/>
              <a:ext cx="767" cy="767"/>
            </a:xfrm>
            <a:custGeom>
              <a:avLst/>
              <a:gdLst/>
              <a:ahLst/>
              <a:cxnLst/>
              <a:rect l="0" t="0" r="0" b="0"/>
              <a:pathLst>
                <a:path w="79" h="79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lnTo>
                    <a:pt x="79" y="7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660066"/>
            </a:solidFill>
            <a:ln w="158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25" name="矩形 64524"/>
            <p:cNvSpPr/>
            <p:nvPr/>
          </p:nvSpPr>
          <p:spPr>
            <a:xfrm>
              <a:off x="2621" y="339"/>
              <a:ext cx="567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9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排球</a:t>
              </a:r>
              <a:r>
                <a:rPr lang="en-US" altLang="zh-CN" sz="19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18%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64526" name="矩形 64525"/>
            <p:cNvSpPr/>
            <p:nvPr/>
          </p:nvSpPr>
          <p:spPr>
            <a:xfrm>
              <a:off x="1174" y="610"/>
              <a:ext cx="567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9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足球</a:t>
              </a:r>
              <a:r>
                <a:rPr lang="en-US" altLang="zh-CN" sz="19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25%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64527" name="矩形 64526"/>
            <p:cNvSpPr/>
            <p:nvPr/>
          </p:nvSpPr>
          <p:spPr>
            <a:xfrm>
              <a:off x="3028" y="1590"/>
              <a:ext cx="728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9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乒乓球</a:t>
              </a:r>
              <a:r>
                <a:rPr lang="en-US" altLang="zh-CN" sz="19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32%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64528" name="矩形 64527"/>
            <p:cNvSpPr/>
            <p:nvPr/>
          </p:nvSpPr>
          <p:spPr>
            <a:xfrm>
              <a:off x="1204" y="1639"/>
              <a:ext cx="567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9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篮球</a:t>
              </a:r>
              <a:r>
                <a:rPr lang="en-US" altLang="zh-CN" sz="1900" b="1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19%</a:t>
              </a:r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64529" name="矩形 64528"/>
            <p:cNvSpPr/>
            <p:nvPr/>
          </p:nvSpPr>
          <p:spPr>
            <a:xfrm>
              <a:off x="1796" y="2028"/>
              <a:ext cx="491" cy="1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900" b="1" dirty="0" smtClean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其</a:t>
              </a:r>
              <a:r>
                <a:rPr lang="zh-CN" altLang="en-US" sz="19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他</a:t>
              </a:r>
              <a:r>
                <a:rPr lang="en-US" altLang="zh-CN" sz="1900" b="1" dirty="0" smtClean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6</a:t>
              </a:r>
              <a:r>
                <a:rPr lang="en-US" altLang="zh-CN" sz="1900" b="1" dirty="0">
                  <a:solidFill>
                    <a:srgbClr val="000000"/>
                  </a:solidFill>
                  <a:latin typeface="楷体_GB2312" pitchFamily="49" charset="-122"/>
                  <a:ea typeface="楷体_GB2312" pitchFamily="49" charset="-122"/>
                </a:rPr>
                <a:t>%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98937" y="129234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知识回顾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31745"/>
          <p:cNvSpPr txBox="1"/>
          <p:nvPr/>
        </p:nvSpPr>
        <p:spPr>
          <a:xfrm>
            <a:off x="1951355" y="1330643"/>
            <a:ext cx="67691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）计算总体数目。</a:t>
            </a:r>
          </a:p>
        </p:txBody>
      </p:sp>
      <p:sp>
        <p:nvSpPr>
          <p:cNvPr id="31747" name="矩形 31746"/>
          <p:cNvSpPr/>
          <p:nvPr/>
        </p:nvSpPr>
        <p:spPr>
          <a:xfrm>
            <a:off x="1951355" y="698183"/>
            <a:ext cx="7200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、扇形统计图的画法的步骤：</a:t>
            </a:r>
          </a:p>
        </p:txBody>
      </p:sp>
      <p:sp>
        <p:nvSpPr>
          <p:cNvPr id="31748" name="文本框 31747"/>
          <p:cNvSpPr txBox="1"/>
          <p:nvPr/>
        </p:nvSpPr>
        <p:spPr>
          <a:xfrm>
            <a:off x="1987868" y="1906905"/>
            <a:ext cx="67325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）计算各部分占总体的百分比。</a:t>
            </a:r>
          </a:p>
        </p:txBody>
      </p:sp>
      <p:sp>
        <p:nvSpPr>
          <p:cNvPr id="31749" name="文本框 31748"/>
          <p:cNvSpPr txBox="1"/>
          <p:nvPr/>
        </p:nvSpPr>
        <p:spPr>
          <a:xfrm>
            <a:off x="1987868" y="2551430"/>
            <a:ext cx="60118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计算扇形的圆心角。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50" name="文本框 31749"/>
          <p:cNvSpPr txBox="1"/>
          <p:nvPr/>
        </p:nvSpPr>
        <p:spPr>
          <a:xfrm>
            <a:off x="2022793" y="3203893"/>
            <a:ext cx="64801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画图。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51" name="文本框 31750"/>
          <p:cNvSpPr txBox="1"/>
          <p:nvPr/>
        </p:nvSpPr>
        <p:spPr>
          <a:xfrm>
            <a:off x="2022793" y="3848418"/>
            <a:ext cx="6264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标上百分比。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52" name="文本框 31751"/>
          <p:cNvSpPr txBox="1"/>
          <p:nvPr/>
        </p:nvSpPr>
        <p:spPr>
          <a:xfrm>
            <a:off x="2022793" y="4567555"/>
            <a:ext cx="64087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）标上图形的名称。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53" name="文本框 31752"/>
          <p:cNvSpPr txBox="1"/>
          <p:nvPr/>
        </p:nvSpPr>
        <p:spPr>
          <a:xfrm>
            <a:off x="1735455" y="5354955"/>
            <a:ext cx="8748713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计算扇形的圆心角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和百分比时，除不尽时可以四舍五入，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但是百分比的和必须为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，圆心角的</a:t>
            </a:r>
            <a:r>
              <a:rPr lang="zh-CN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度数和必须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是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</a:rPr>
              <a:t>360 </a:t>
            </a:r>
            <a:r>
              <a:rPr lang="en-US" altLang="zh-CN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°.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知识回顾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/>
      <p:bldP spid="31749" grpId="0"/>
      <p:bldP spid="31750" grpId="0"/>
      <p:bldP spid="31751" grpId="0"/>
      <p:bldP spid="31752" grpId="0"/>
      <p:bldP spid="317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内容占位符 32769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1715135" y="838200"/>
          <a:ext cx="8435340" cy="5852160"/>
        </p:xfrm>
        <a:graphic>
          <a:graphicData uri="http://schemas.openxmlformats.org/drawingml/2006/table">
            <a:tbl>
              <a:tblPr/>
              <a:tblGrid>
                <a:gridCol w="743585"/>
                <a:gridCol w="699135"/>
                <a:gridCol w="699135"/>
                <a:gridCol w="699135"/>
                <a:gridCol w="699770"/>
                <a:gridCol w="719455"/>
                <a:gridCol w="678815"/>
                <a:gridCol w="699135"/>
                <a:gridCol w="699770"/>
                <a:gridCol w="699135"/>
                <a:gridCol w="699135"/>
                <a:gridCol w="699135"/>
              </a:tblGrid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</a:rPr>
                        <a:t>学号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</a:rPr>
                        <a:t>性别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</a:rPr>
                        <a:t>身高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</a:rPr>
                        <a:t>语文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</a:rPr>
                        <a:t>数学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</a:rPr>
                        <a:t>英语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</a:rPr>
                        <a:t>学号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</a:rPr>
                        <a:t>性别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</a:rPr>
                        <a:t>身高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</a:rPr>
                        <a:t>语文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</a:rPr>
                        <a:t>数学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0000FF"/>
                          </a:solidFill>
                        </a:rPr>
                        <a:t>英语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2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78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157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3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4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5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20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75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77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6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75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21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7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/>
                        <a:t>22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79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23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159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72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65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24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154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10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25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172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68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70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26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153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12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158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27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156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13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28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163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14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159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29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男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78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75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15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162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91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30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女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161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89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/>
                        <a:t>87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优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94" name="文本框 32993"/>
          <p:cNvSpPr txBox="1"/>
          <p:nvPr/>
        </p:nvSpPr>
        <p:spPr>
          <a:xfrm>
            <a:off x="3194368" y="114935"/>
            <a:ext cx="77057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下表是某校（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）班的同学信息表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0502" y="26999"/>
            <a:ext cx="3088610" cy="862965"/>
            <a:chOff x="3327445" y="196489"/>
            <a:chExt cx="3088610" cy="1003300"/>
          </a:xfrm>
        </p:grpSpPr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27445" y="196489"/>
              <a:ext cx="868531" cy="1003300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3491880" y="280035"/>
              <a:ext cx="2924175" cy="749935"/>
              <a:chOff x="1161" y="782"/>
              <a:chExt cx="4605" cy="1181"/>
            </a:xfrm>
          </p:grpSpPr>
          <p:sp>
            <p:nvSpPr>
              <p:cNvPr id="17" name="TextBox 2"/>
              <p:cNvSpPr txBox="1"/>
              <p:nvPr/>
            </p:nvSpPr>
            <p:spPr>
              <a:xfrm>
                <a:off x="1809" y="782"/>
                <a:ext cx="3168" cy="1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600" b="1" dirty="0" smtClean="0">
                    <a:solidFill>
                      <a:srgbClr val="FF000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合作探究</a:t>
                </a: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 flipV="1">
                <a:off x="1161" y="1854"/>
                <a:ext cx="4605" cy="26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6865"/>
          <p:cNvSpPr txBox="1"/>
          <p:nvPr/>
        </p:nvSpPr>
        <p:spPr>
          <a:xfrm>
            <a:off x="1330960" y="732790"/>
            <a:ext cx="92170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）你能用恰当的统计图表示英语成绩吗？</a:t>
            </a:r>
          </a:p>
        </p:txBody>
      </p:sp>
      <p:graphicFrame>
        <p:nvGraphicFramePr>
          <p:cNvPr id="36867" name="内容占位符 36866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2317115" y="2218055"/>
          <a:ext cx="6624320" cy="1800542"/>
        </p:xfrm>
        <a:graphic>
          <a:graphicData uri="http://schemas.openxmlformats.org/drawingml/2006/table">
            <a:tbl>
              <a:tblPr/>
              <a:tblGrid>
                <a:gridCol w="3024505"/>
                <a:gridCol w="1367790"/>
                <a:gridCol w="1079500"/>
                <a:gridCol w="1152525"/>
              </a:tblGrid>
              <a:tr h="90043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 dirty="0"/>
                        <a:t>英语成绩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 dirty="0"/>
                        <a:t>优秀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 dirty="0"/>
                        <a:t>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 dirty="0"/>
                        <a:t>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 dirty="0"/>
                        <a:t>人数（频数）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800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4" name="文本框 36883"/>
          <p:cNvSpPr txBox="1"/>
          <p:nvPr/>
        </p:nvSpPr>
        <p:spPr>
          <a:xfrm>
            <a:off x="1849438" y="1473200"/>
            <a:ext cx="66246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方法一：表格形式：</a:t>
            </a:r>
          </a:p>
        </p:txBody>
      </p:sp>
      <p:sp>
        <p:nvSpPr>
          <p:cNvPr id="36885" name="矩形 36884"/>
          <p:cNvSpPr/>
          <p:nvPr/>
        </p:nvSpPr>
        <p:spPr>
          <a:xfrm>
            <a:off x="5650230" y="3152775"/>
            <a:ext cx="57785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36886" name="矩形 36885"/>
          <p:cNvSpPr/>
          <p:nvPr/>
        </p:nvSpPr>
        <p:spPr>
          <a:xfrm>
            <a:off x="7013893" y="3168650"/>
            <a:ext cx="3803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6887" name="矩形 36886"/>
          <p:cNvSpPr/>
          <p:nvPr/>
        </p:nvSpPr>
        <p:spPr>
          <a:xfrm>
            <a:off x="8093393" y="3133725"/>
            <a:ext cx="3803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6888" name="文本框 36887"/>
          <p:cNvSpPr txBox="1"/>
          <p:nvPr/>
        </p:nvSpPr>
        <p:spPr>
          <a:xfrm>
            <a:off x="1685925" y="4205288"/>
            <a:ext cx="8856663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从这个表中你能看出大部分同学处于哪个等级？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成绩的整体分布情况咋样？</a:t>
            </a:r>
          </a:p>
        </p:txBody>
      </p:sp>
      <p:sp>
        <p:nvSpPr>
          <p:cNvPr id="36889" name="文本框 36888"/>
          <p:cNvSpPr txBox="1"/>
          <p:nvPr/>
        </p:nvSpPr>
        <p:spPr>
          <a:xfrm>
            <a:off x="1631950" y="5373688"/>
            <a:ext cx="89646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注：这里的人数表示优、良、中出现的频繁程度，因此也称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频数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/>
      <p:bldP spid="36885" grpId="0"/>
      <p:bldP spid="36886" grpId="0"/>
      <p:bldP spid="36887" grpId="0"/>
      <p:bldP spid="36888" grpId="0"/>
      <p:bldP spid="368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文本框 37890"/>
          <p:cNvSpPr txBox="1"/>
          <p:nvPr/>
        </p:nvSpPr>
        <p:spPr>
          <a:xfrm>
            <a:off x="2553335" y="963930"/>
            <a:ext cx="66246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方法二：条形统计图</a:t>
            </a:r>
          </a:p>
        </p:txBody>
      </p:sp>
      <p:grpSp>
        <p:nvGrpSpPr>
          <p:cNvPr id="37940" name="组合 37939"/>
          <p:cNvGrpSpPr/>
          <p:nvPr/>
        </p:nvGrpSpPr>
        <p:grpSpPr>
          <a:xfrm>
            <a:off x="2352675" y="1700213"/>
            <a:ext cx="7704138" cy="4827587"/>
            <a:chOff x="522" y="1071"/>
            <a:chExt cx="4853" cy="3041"/>
          </a:xfrm>
        </p:grpSpPr>
        <p:sp>
          <p:nvSpPr>
            <p:cNvPr id="37896" name="直接连接符 37895"/>
            <p:cNvSpPr/>
            <p:nvPr/>
          </p:nvSpPr>
          <p:spPr>
            <a:xfrm flipH="1" flipV="1">
              <a:off x="780" y="1120"/>
              <a:ext cx="0" cy="265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7897" name="直接连接符 37896"/>
            <p:cNvSpPr/>
            <p:nvPr/>
          </p:nvSpPr>
          <p:spPr>
            <a:xfrm>
              <a:off x="781" y="3792"/>
              <a:ext cx="3959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7898" name="文本框 37897"/>
            <p:cNvSpPr txBox="1"/>
            <p:nvPr/>
          </p:nvSpPr>
          <p:spPr>
            <a:xfrm>
              <a:off x="748" y="1071"/>
              <a:ext cx="953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人数</a:t>
              </a:r>
            </a:p>
          </p:txBody>
        </p:sp>
        <p:sp>
          <p:nvSpPr>
            <p:cNvPr id="37899" name="文本框 37898"/>
            <p:cNvSpPr txBox="1"/>
            <p:nvPr/>
          </p:nvSpPr>
          <p:spPr>
            <a:xfrm>
              <a:off x="4198" y="3783"/>
              <a:ext cx="1177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英语成绩</a:t>
              </a:r>
            </a:p>
          </p:txBody>
        </p:sp>
        <p:sp>
          <p:nvSpPr>
            <p:cNvPr id="37900" name="文本框 37899"/>
            <p:cNvSpPr txBox="1"/>
            <p:nvPr/>
          </p:nvSpPr>
          <p:spPr>
            <a:xfrm>
              <a:off x="1193" y="1424"/>
              <a:ext cx="78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22</a:t>
              </a:r>
            </a:p>
          </p:txBody>
        </p:sp>
        <p:sp>
          <p:nvSpPr>
            <p:cNvPr id="37901" name="文本框 37900"/>
            <p:cNvSpPr txBox="1"/>
            <p:nvPr/>
          </p:nvSpPr>
          <p:spPr>
            <a:xfrm>
              <a:off x="2397" y="3031"/>
              <a:ext cx="78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37902" name="文本框 37901"/>
            <p:cNvSpPr txBox="1"/>
            <p:nvPr/>
          </p:nvSpPr>
          <p:spPr>
            <a:xfrm>
              <a:off x="3597" y="3148"/>
              <a:ext cx="78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7905" name="矩形 37904"/>
            <p:cNvSpPr/>
            <p:nvPr/>
          </p:nvSpPr>
          <p:spPr>
            <a:xfrm>
              <a:off x="776" y="1443"/>
              <a:ext cx="3533" cy="23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6" name="直接连接符 37905"/>
            <p:cNvSpPr/>
            <p:nvPr/>
          </p:nvSpPr>
          <p:spPr>
            <a:xfrm>
              <a:off x="776" y="3316"/>
              <a:ext cx="353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07" name="直接连接符 37906"/>
            <p:cNvSpPr/>
            <p:nvPr/>
          </p:nvSpPr>
          <p:spPr>
            <a:xfrm>
              <a:off x="776" y="2848"/>
              <a:ext cx="353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08" name="直接连接符 37907"/>
            <p:cNvSpPr/>
            <p:nvPr/>
          </p:nvSpPr>
          <p:spPr>
            <a:xfrm>
              <a:off x="776" y="2380"/>
              <a:ext cx="353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09" name="直接连接符 37908"/>
            <p:cNvSpPr/>
            <p:nvPr/>
          </p:nvSpPr>
          <p:spPr>
            <a:xfrm>
              <a:off x="776" y="1912"/>
              <a:ext cx="353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0" name="直接连接符 37909"/>
            <p:cNvSpPr/>
            <p:nvPr/>
          </p:nvSpPr>
          <p:spPr>
            <a:xfrm>
              <a:off x="776" y="1443"/>
              <a:ext cx="353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1" name="矩形 37910"/>
            <p:cNvSpPr/>
            <p:nvPr/>
          </p:nvSpPr>
          <p:spPr>
            <a:xfrm>
              <a:off x="776" y="1443"/>
              <a:ext cx="3533" cy="2341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2" name="矩形 37911"/>
            <p:cNvSpPr/>
            <p:nvPr/>
          </p:nvSpPr>
          <p:spPr>
            <a:xfrm>
              <a:off x="1125" y="1722"/>
              <a:ext cx="471" cy="2062"/>
            </a:xfrm>
            <a:prstGeom prst="rect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3" name="矩形 37912"/>
            <p:cNvSpPr/>
            <p:nvPr/>
          </p:nvSpPr>
          <p:spPr>
            <a:xfrm>
              <a:off x="2301" y="3316"/>
              <a:ext cx="477" cy="468"/>
            </a:xfrm>
            <a:prstGeom prst="rect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4" name="矩形 37913"/>
            <p:cNvSpPr/>
            <p:nvPr/>
          </p:nvSpPr>
          <p:spPr>
            <a:xfrm>
              <a:off x="3482" y="3430"/>
              <a:ext cx="472" cy="354"/>
            </a:xfrm>
            <a:prstGeom prst="rect">
              <a:avLst/>
            </a:prstGeom>
            <a:solidFill>
              <a:srgbClr val="BBE0E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5" name="直接连接符 37914"/>
            <p:cNvSpPr/>
            <p:nvPr/>
          </p:nvSpPr>
          <p:spPr>
            <a:xfrm>
              <a:off x="776" y="1443"/>
              <a:ext cx="0" cy="234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6" name="直接连接符 37915"/>
            <p:cNvSpPr/>
            <p:nvPr/>
          </p:nvSpPr>
          <p:spPr>
            <a:xfrm>
              <a:off x="776" y="3784"/>
              <a:ext cx="31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7" name="直接连接符 37916"/>
            <p:cNvSpPr/>
            <p:nvPr/>
          </p:nvSpPr>
          <p:spPr>
            <a:xfrm>
              <a:off x="776" y="3316"/>
              <a:ext cx="31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8" name="直接连接符 37917"/>
            <p:cNvSpPr/>
            <p:nvPr/>
          </p:nvSpPr>
          <p:spPr>
            <a:xfrm>
              <a:off x="776" y="2848"/>
              <a:ext cx="31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9" name="直接连接符 37918"/>
            <p:cNvSpPr/>
            <p:nvPr/>
          </p:nvSpPr>
          <p:spPr>
            <a:xfrm>
              <a:off x="776" y="2380"/>
              <a:ext cx="31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0" name="直接连接符 37919"/>
            <p:cNvSpPr/>
            <p:nvPr/>
          </p:nvSpPr>
          <p:spPr>
            <a:xfrm>
              <a:off x="776" y="1912"/>
              <a:ext cx="31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1" name="直接连接符 37920"/>
            <p:cNvSpPr/>
            <p:nvPr/>
          </p:nvSpPr>
          <p:spPr>
            <a:xfrm>
              <a:off x="776" y="1443"/>
              <a:ext cx="31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2" name="直接连接符 37921"/>
            <p:cNvSpPr/>
            <p:nvPr/>
          </p:nvSpPr>
          <p:spPr>
            <a:xfrm>
              <a:off x="776" y="3784"/>
              <a:ext cx="3533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3" name="直接连接符 37922"/>
            <p:cNvSpPr/>
            <p:nvPr/>
          </p:nvSpPr>
          <p:spPr>
            <a:xfrm flipV="1">
              <a:off x="776" y="3750"/>
              <a:ext cx="0" cy="3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4" name="直接连接符 37923"/>
            <p:cNvSpPr/>
            <p:nvPr/>
          </p:nvSpPr>
          <p:spPr>
            <a:xfrm flipV="1">
              <a:off x="1952" y="3750"/>
              <a:ext cx="0" cy="3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5" name="直接连接符 37924"/>
            <p:cNvSpPr/>
            <p:nvPr/>
          </p:nvSpPr>
          <p:spPr>
            <a:xfrm flipV="1">
              <a:off x="3133" y="3750"/>
              <a:ext cx="0" cy="3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6" name="直接连接符 37925"/>
            <p:cNvSpPr/>
            <p:nvPr/>
          </p:nvSpPr>
          <p:spPr>
            <a:xfrm flipV="1">
              <a:off x="4309" y="3750"/>
              <a:ext cx="0" cy="3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27" name="矩形 37926"/>
            <p:cNvSpPr/>
            <p:nvPr/>
          </p:nvSpPr>
          <p:spPr>
            <a:xfrm>
              <a:off x="567" y="3656"/>
              <a:ext cx="81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宋体" panose="02010600030101010101" pitchFamily="2" charset="-122"/>
                </a:rPr>
                <a:t>0</a:t>
              </a:r>
              <a:endParaRPr lang="en-US" altLang="zh-CN" sz="20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28" name="矩形 37927"/>
            <p:cNvSpPr/>
            <p:nvPr/>
          </p:nvSpPr>
          <p:spPr>
            <a:xfrm>
              <a:off x="567" y="3203"/>
              <a:ext cx="81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宋体" panose="02010600030101010101" pitchFamily="2" charset="-122"/>
                </a:rPr>
                <a:t>5</a:t>
              </a:r>
              <a:endParaRPr lang="en-US" altLang="zh-CN" sz="20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29" name="矩形 37928"/>
            <p:cNvSpPr/>
            <p:nvPr/>
          </p:nvSpPr>
          <p:spPr>
            <a:xfrm>
              <a:off x="522" y="2738"/>
              <a:ext cx="162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宋体" panose="02010600030101010101" pitchFamily="2" charset="-122"/>
                </a:rPr>
                <a:t>10</a:t>
              </a:r>
              <a:endParaRPr lang="en-US" altLang="zh-CN" sz="20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30" name="矩形 37929"/>
            <p:cNvSpPr/>
            <p:nvPr/>
          </p:nvSpPr>
          <p:spPr>
            <a:xfrm>
              <a:off x="522" y="2285"/>
              <a:ext cx="162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宋体" panose="02010600030101010101" pitchFamily="2" charset="-122"/>
                </a:rPr>
                <a:t>15</a:t>
              </a:r>
              <a:endParaRPr lang="en-US" altLang="zh-CN" sz="20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31" name="矩形 37930"/>
            <p:cNvSpPr/>
            <p:nvPr/>
          </p:nvSpPr>
          <p:spPr>
            <a:xfrm>
              <a:off x="522" y="1796"/>
              <a:ext cx="162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宋体" panose="02010600030101010101" pitchFamily="2" charset="-122"/>
                </a:rPr>
                <a:t>20</a:t>
              </a:r>
              <a:endParaRPr lang="en-US" altLang="zh-CN" sz="20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32" name="矩形 37931"/>
            <p:cNvSpPr/>
            <p:nvPr/>
          </p:nvSpPr>
          <p:spPr>
            <a:xfrm>
              <a:off x="541" y="1343"/>
              <a:ext cx="162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  <a:latin typeface="宋体" panose="02010600030101010101" pitchFamily="2" charset="-122"/>
                </a:rPr>
                <a:t>25</a:t>
              </a:r>
              <a:endParaRPr lang="en-US" altLang="zh-CN" sz="20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33" name="矩形 37932"/>
            <p:cNvSpPr/>
            <p:nvPr/>
          </p:nvSpPr>
          <p:spPr>
            <a:xfrm>
              <a:off x="1157" y="3838"/>
              <a:ext cx="450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优秀</a:t>
              </a:r>
              <a:endPara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34" name="矩形 37933"/>
            <p:cNvSpPr/>
            <p:nvPr/>
          </p:nvSpPr>
          <p:spPr>
            <a:xfrm>
              <a:off x="2427" y="3834"/>
              <a:ext cx="225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良</a:t>
              </a:r>
              <a:endPara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35" name="矩形 37934"/>
            <p:cNvSpPr/>
            <p:nvPr/>
          </p:nvSpPr>
          <p:spPr>
            <a:xfrm>
              <a:off x="3606" y="3838"/>
              <a:ext cx="225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</a:rPr>
                <a:t>中</a:t>
              </a:r>
              <a:endPara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39937"/>
          <p:cNvSpPr txBox="1"/>
          <p:nvPr/>
        </p:nvSpPr>
        <p:spPr>
          <a:xfrm>
            <a:off x="1549400" y="707390"/>
            <a:ext cx="84248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）你能用恰当的统计图表示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语文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成绩吗？</a:t>
            </a:r>
          </a:p>
        </p:txBody>
      </p:sp>
      <p:graphicFrame>
        <p:nvGraphicFramePr>
          <p:cNvPr id="39939" name="内容占位符 39938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720090" y="2499042"/>
          <a:ext cx="10751820" cy="1273048"/>
        </p:xfrm>
        <a:graphic>
          <a:graphicData uri="http://schemas.openxmlformats.org/drawingml/2006/table">
            <a:tbl>
              <a:tblPr/>
              <a:tblGrid>
                <a:gridCol w="1127760"/>
                <a:gridCol w="534670"/>
                <a:gridCol w="534670"/>
                <a:gridCol w="534670"/>
                <a:gridCol w="534670"/>
                <a:gridCol w="534670"/>
                <a:gridCol w="534670"/>
                <a:gridCol w="534670"/>
                <a:gridCol w="534670"/>
                <a:gridCol w="534670"/>
                <a:gridCol w="534670"/>
                <a:gridCol w="534670"/>
                <a:gridCol w="534670"/>
                <a:gridCol w="534670"/>
                <a:gridCol w="534670"/>
                <a:gridCol w="534670"/>
                <a:gridCol w="534670"/>
                <a:gridCol w="534670"/>
                <a:gridCol w="534670"/>
              </a:tblGrid>
              <a:tr h="5080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 dirty="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语文成绩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 dirty="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68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 dirty="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78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79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81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82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83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86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88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 dirty="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b="1" spc="12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94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180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人数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400" b="0" spc="120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127000" marR="127000" marT="107950" marB="1079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001" name="文本框 40000"/>
          <p:cNvSpPr txBox="1"/>
          <p:nvPr/>
        </p:nvSpPr>
        <p:spPr>
          <a:xfrm>
            <a:off x="1774508" y="1469390"/>
            <a:ext cx="756126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方法一：表格形式</a:t>
            </a:r>
          </a:p>
        </p:txBody>
      </p:sp>
      <p:sp>
        <p:nvSpPr>
          <p:cNvPr id="40002" name="文本框 40001"/>
          <p:cNvSpPr txBox="1"/>
          <p:nvPr/>
        </p:nvSpPr>
        <p:spPr>
          <a:xfrm>
            <a:off x="1549400" y="4124325"/>
            <a:ext cx="87122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从表中你能看出大部分同学处于哪个分数段？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成绩的整体分布情况咋样？</a:t>
            </a:r>
          </a:p>
        </p:txBody>
      </p: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1" grpId="0"/>
      <p:bldP spid="400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文本框 40962"/>
          <p:cNvSpPr txBox="1"/>
          <p:nvPr/>
        </p:nvSpPr>
        <p:spPr>
          <a:xfrm>
            <a:off x="1524000" y="627698"/>
            <a:ext cx="75612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方法二：条形统计图</a:t>
            </a:r>
          </a:p>
        </p:txBody>
      </p:sp>
      <p:sp>
        <p:nvSpPr>
          <p:cNvPr id="40964" name="文本框 40963"/>
          <p:cNvSpPr txBox="1"/>
          <p:nvPr/>
        </p:nvSpPr>
        <p:spPr>
          <a:xfrm>
            <a:off x="1847850" y="5679458"/>
            <a:ext cx="925195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从图中你能看出大部分同学处于哪个分数段？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成绩的整体分布情况咋样？</a:t>
            </a:r>
          </a:p>
        </p:txBody>
      </p:sp>
      <p:graphicFrame>
        <p:nvGraphicFramePr>
          <p:cNvPr id="40965" name="内容占位符 4096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00040162"/>
              </p:ext>
            </p:extLst>
          </p:nvPr>
        </p:nvGraphicFramePr>
        <p:xfrm>
          <a:off x="3216275" y="1412267"/>
          <a:ext cx="6004560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3" imgW="7323455" imgH="5215255" progId="MSGraph.Chart.8">
                  <p:embed/>
                </p:oleObj>
              </mc:Choice>
              <mc:Fallback>
                <p:oleObj r:id="rId3" imgW="7323455" imgH="5215255" progId="MSGraph.Char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6275" y="1412267"/>
                        <a:ext cx="6004560" cy="4397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68" name="组合 40967"/>
          <p:cNvGrpSpPr/>
          <p:nvPr/>
        </p:nvGrpSpPr>
        <p:grpSpPr>
          <a:xfrm>
            <a:off x="3216275" y="1125538"/>
            <a:ext cx="5762625" cy="4651375"/>
            <a:chOff x="1066" y="709"/>
            <a:chExt cx="3630" cy="2930"/>
          </a:xfrm>
        </p:grpSpPr>
        <p:sp>
          <p:nvSpPr>
            <p:cNvPr id="40966" name="文本框 40965"/>
            <p:cNvSpPr txBox="1"/>
            <p:nvPr/>
          </p:nvSpPr>
          <p:spPr>
            <a:xfrm>
              <a:off x="4291" y="3407"/>
              <a:ext cx="405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b="1" dirty="0">
                  <a:latin typeface="Arial" panose="020B0604020202020204" pitchFamily="34" charset="0"/>
                </a:rPr>
                <a:t>成绩</a:t>
              </a:r>
            </a:p>
          </p:txBody>
        </p:sp>
        <p:sp>
          <p:nvSpPr>
            <p:cNvPr id="40967" name="文本框 40966"/>
            <p:cNvSpPr txBox="1"/>
            <p:nvPr/>
          </p:nvSpPr>
          <p:spPr>
            <a:xfrm>
              <a:off x="1066" y="709"/>
              <a:ext cx="405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b="1" dirty="0">
                  <a:latin typeface="Arial" panose="020B0604020202020204" pitchFamily="34" charset="0"/>
                </a:rPr>
                <a:t>人数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9090" y="120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合作探究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  <p:bldOleChart spid="4096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bbfde96e-bd66-4fae-96d3-3f8e1629eb3f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c468700d-4ff7-4a7a-94e5-db286488525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01348a0f-b2e7-498f-b0d6-daea454c9900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7dc80ba8-7056-42fb-bf1e-52890ced434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9d9ce750-6081-4539-a748-4c9ab4f5abf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37549fa0-71fb-4ef1-ae95-64b9d252efd5}"/>
  <p:tag name="TABLE_RECT" val="56.7*196.775*846.6*77.15"/>
  <p:tag name="TABLE_EMPHASIZE_COLOR" val="8684935"/>
  <p:tag name="TABLE_ONEKEY_SKIN_IDX" val="0"/>
  <p:tag name="TABLE_SKINIDX" val="-1"/>
  <p:tag name="TABLE_COLORIDX" val="l"/>
  <p:tag name="TABLE_COLOR_RGB" val="0x000000*0xFFFFFF*0x44546A*0xE6E5E5*0x848587*0x738499*0x817CA0*0x9B819F*0xA7878C*0xAB968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6995f058-1711-4668-b72a-e772839bfde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5f7ae753-745f-49b1-9a13-9e21045400af}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7B7"/>
      </a:accent6>
      <a:hlink>
        <a:srgbClr val="FF5050"/>
      </a:hlink>
      <a:folHlink>
        <a:srgbClr val="FF99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2044</Words>
  <Application>Microsoft Office PowerPoint</Application>
  <PresentationFormat>自定义</PresentationFormat>
  <Paragraphs>913</Paragraphs>
  <Slides>29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Office 主题​​</vt:lpstr>
      <vt:lpstr>默认设计模板</vt:lpstr>
      <vt:lpstr>Microsoft Graph 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画频数分布直方图的大致步骤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j</cp:lastModifiedBy>
  <cp:revision>680</cp:revision>
  <dcterms:created xsi:type="dcterms:W3CDTF">2017-08-03T09:01:00Z</dcterms:created>
  <dcterms:modified xsi:type="dcterms:W3CDTF">2020-08-08T09:29:24Z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  <property fmtid="{D5CDD505-2E9C-101B-9397-08002B2CF9AE}" pid="3" name="KSORubyTemplateID">
    <vt:lpwstr>2</vt:lpwstr>
  </property>
</Properties>
</file>